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notesSlides/notesSlide3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3.xml" ContentType="application/vnd.openxmlformats-officedocument.drawingml.chartshapes+xml"/>
  <Override PartName="/ppt/notesSlides/notesSlide3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4.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5.xml" ContentType="application/vnd.openxmlformats-officedocument.drawingml.chartshapes+xml"/>
  <Override PartName="/ppt/notesSlides/notesSlide3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6.xml" ContentType="application/vnd.openxmlformats-officedocument.drawingml.chartshapes+xml"/>
  <Override PartName="/ppt/notesSlides/notesSlide3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7.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6" r:id="rId1"/>
  </p:sldMasterIdLst>
  <p:notesMasterIdLst>
    <p:notesMasterId r:id="rId65"/>
  </p:notesMasterIdLst>
  <p:handoutMasterIdLst>
    <p:handoutMasterId r:id="rId66"/>
  </p:handoutMasterIdLst>
  <p:sldIdLst>
    <p:sldId id="454" r:id="rId2"/>
    <p:sldId id="392" r:id="rId3"/>
    <p:sldId id="393" r:id="rId4"/>
    <p:sldId id="345" r:id="rId5"/>
    <p:sldId id="348" r:id="rId6"/>
    <p:sldId id="455" r:id="rId7"/>
    <p:sldId id="347" r:id="rId8"/>
    <p:sldId id="437" r:id="rId9"/>
    <p:sldId id="438" r:id="rId10"/>
    <p:sldId id="467" r:id="rId11"/>
    <p:sldId id="399" r:id="rId12"/>
    <p:sldId id="350" r:id="rId13"/>
    <p:sldId id="351" r:id="rId14"/>
    <p:sldId id="359" r:id="rId15"/>
    <p:sldId id="361" r:id="rId16"/>
    <p:sldId id="435" r:id="rId17"/>
    <p:sldId id="419" r:id="rId18"/>
    <p:sldId id="470" r:id="rId19"/>
    <p:sldId id="457" r:id="rId20"/>
    <p:sldId id="458" r:id="rId21"/>
    <p:sldId id="469" r:id="rId22"/>
    <p:sldId id="456" r:id="rId23"/>
    <p:sldId id="356" r:id="rId24"/>
    <p:sldId id="369" r:id="rId25"/>
    <p:sldId id="370" r:id="rId26"/>
    <p:sldId id="368" r:id="rId27"/>
    <p:sldId id="358" r:id="rId28"/>
    <p:sldId id="371" r:id="rId29"/>
    <p:sldId id="463" r:id="rId30"/>
    <p:sldId id="372" r:id="rId31"/>
    <p:sldId id="388" r:id="rId32"/>
    <p:sldId id="377" r:id="rId33"/>
    <p:sldId id="357" r:id="rId34"/>
    <p:sldId id="353" r:id="rId35"/>
    <p:sldId id="354" r:id="rId36"/>
    <p:sldId id="404" r:id="rId37"/>
    <p:sldId id="405" r:id="rId38"/>
    <p:sldId id="421" r:id="rId39"/>
    <p:sldId id="403" r:id="rId40"/>
    <p:sldId id="464" r:id="rId41"/>
    <p:sldId id="389" r:id="rId42"/>
    <p:sldId id="402" r:id="rId43"/>
    <p:sldId id="420" r:id="rId44"/>
    <p:sldId id="425" r:id="rId45"/>
    <p:sldId id="424" r:id="rId46"/>
    <p:sldId id="406" r:id="rId47"/>
    <p:sldId id="417" r:id="rId48"/>
    <p:sldId id="432" r:id="rId49"/>
    <p:sldId id="434" r:id="rId50"/>
    <p:sldId id="460" r:id="rId51"/>
    <p:sldId id="461" r:id="rId52"/>
    <p:sldId id="462" r:id="rId53"/>
    <p:sldId id="433" r:id="rId54"/>
    <p:sldId id="471" r:id="rId55"/>
    <p:sldId id="472" r:id="rId56"/>
    <p:sldId id="473" r:id="rId57"/>
    <p:sldId id="474" r:id="rId58"/>
    <p:sldId id="475" r:id="rId59"/>
    <p:sldId id="476" r:id="rId60"/>
    <p:sldId id="478" r:id="rId61"/>
    <p:sldId id="477" r:id="rId62"/>
    <p:sldId id="479" r:id="rId63"/>
    <p:sldId id="480" r:id="rId64"/>
  </p:sldIdLst>
  <p:sldSz cx="7423150" cy="9359900"/>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8ABB"/>
    <a:srgbClr val="F19055"/>
    <a:srgbClr val="F75427"/>
    <a:srgbClr val="E53417"/>
    <a:srgbClr val="FFFFFF"/>
    <a:srgbClr val="B8ED0D"/>
    <a:srgbClr val="91AA12"/>
    <a:srgbClr val="96C10B"/>
    <a:srgbClr val="E5BD1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77" autoAdjust="0"/>
    <p:restoredTop sz="85518" autoAdjust="0"/>
  </p:normalViewPr>
  <p:slideViewPr>
    <p:cSldViewPr snapToGrid="0">
      <p:cViewPr varScale="1">
        <p:scale>
          <a:sx n="54" d="100"/>
          <a:sy n="54" d="100"/>
        </p:scale>
        <p:origin x="2530" y="115"/>
      </p:cViewPr>
      <p:guideLst/>
    </p:cSldViewPr>
  </p:slideViewPr>
  <p:outlineViewPr>
    <p:cViewPr>
      <p:scale>
        <a:sx n="33" d="100"/>
        <a:sy n="33" d="100"/>
      </p:scale>
      <p:origin x="0" y="-2784"/>
    </p:cViewPr>
  </p:outlineViewPr>
  <p:notesTextViewPr>
    <p:cViewPr>
      <p:scale>
        <a:sx n="1" d="1"/>
        <a:sy n="1" d="1"/>
      </p:scale>
      <p:origin x="0" y="0"/>
    </p:cViewPr>
  </p:notesTextViewPr>
  <p:sorterViewPr>
    <p:cViewPr>
      <p:scale>
        <a:sx n="200" d="100"/>
        <a:sy n="200" d="100"/>
      </p:scale>
      <p:origin x="0" y="-21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192.168.1.10\Puplic\Daten\B&#252;cher\17_COVID-19\Todesursachen_Deutschland_Destati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ATA_HAVEN\Puplic\Daten\B&#252;cher\17_COVID-19\Sweden.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ATA_HAVEN\Puplic\Daten\COVID-19\COVID-19_Analysis3.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3.xml"/></Relationships>
</file>

<file path=ppt/charts/_rels/chart12.xml.rels><?xml version="1.0" encoding="UTF-8" standalone="yes"?>
<Relationships xmlns="http://schemas.openxmlformats.org/package/2006/relationships"><Relationship Id="rId3" Type="http://schemas.openxmlformats.org/officeDocument/2006/relationships/oleObject" Target="file:///\\DATA_HAVEN\Puplic\Daten\COVID-19\COVID-19_Analysis3.xlsx"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4.xml"/></Relationships>
</file>

<file path=ppt/charts/_rels/chart13.xml.rels><?xml version="1.0" encoding="UTF-8" standalone="yes"?>
<Relationships xmlns="http://schemas.openxmlformats.org/package/2006/relationships"><Relationship Id="rId3" Type="http://schemas.openxmlformats.org/officeDocument/2006/relationships/oleObject" Target="file:///\\DATA_HAVEN\Puplic\Daten\COVID-19\COVID-19_Analysis3.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5.xml"/></Relationships>
</file>

<file path=ppt/charts/_rels/chart14.xml.rels><?xml version="1.0" encoding="UTF-8" standalone="yes"?>
<Relationships xmlns="http://schemas.openxmlformats.org/package/2006/relationships"><Relationship Id="rId3" Type="http://schemas.openxmlformats.org/officeDocument/2006/relationships/oleObject" Target="file:///\\DATA_HAVEN\Puplic\Daten\COVID-19\COVID-19_Analysis3.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6.xml"/></Relationships>
</file>

<file path=ppt/charts/_rels/chart15.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7.xml"/></Relationships>
</file>

<file path=ppt/charts/_rels/chart16.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192.168.1.10\Puplic\Daten\B&#252;cher\17_COVID-19\covid-19_boo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192.168.1.10\Puplic\Daten\B&#252;cher\17_COVID-19\covid-19_book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192.168.1.10\Puplic\Daten\B&#252;cher\17_COVID-19\covid-19_book2.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ATA_HAVEN\Puplic\Daten\B&#252;cher\17_COVID-19\covid-19_book.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ATA_HAVEN\Puplic\Daten\xls\COVID-19.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4925" cap="rnd">
              <a:solidFill>
                <a:schemeClr val="accent6"/>
              </a:solidFill>
              <a:round/>
            </a:ln>
            <a:effectLst>
              <a:outerShdw blurRad="57150" dist="19050" dir="5400000" algn="ctr" rotWithShape="0">
                <a:srgbClr val="000000">
                  <a:alpha val="63000"/>
                </a:srgbClr>
              </a:outerShdw>
            </a:effectLst>
          </c:spPr>
          <c:marker>
            <c:symbol val="none"/>
          </c:marker>
          <c:val>
            <c:numRef>
              <c:f>Tabelle5!$B$2:$B$8</c:f>
              <c:numCache>
                <c:formatCode>General</c:formatCode>
                <c:ptCount val="7"/>
                <c:pt idx="0">
                  <c:v>71615.55</c:v>
                </c:pt>
                <c:pt idx="1">
                  <c:v>68408</c:v>
                </c:pt>
                <c:pt idx="2">
                  <c:v>64414</c:v>
                </c:pt>
                <c:pt idx="3">
                  <c:v>68300</c:v>
                </c:pt>
                <c:pt idx="4">
                  <c:v>58604</c:v>
                </c:pt>
                <c:pt idx="5">
                  <c:v>64916</c:v>
                </c:pt>
                <c:pt idx="6">
                  <c:v>60454</c:v>
                </c:pt>
              </c:numCache>
            </c:numRef>
          </c:val>
          <c:smooth val="0"/>
          <c:extLst>
            <c:ext xmlns:c15="http://schemas.microsoft.com/office/drawing/2012/chart" uri="{02D57815-91ED-43cb-92C2-25804820EDAC}">
              <c15:filteredSeriesTitle>
                <c15:tx>
                  <c:strRef>
                    <c:extLst>
                      <c:ext uri="{02D57815-91ED-43cb-92C2-25804820EDAC}">
                        <c15:formulaRef>
                          <c15:sqref>Tabelle5!$B$1</c15:sqref>
                        </c15:formulaRef>
                      </c:ext>
                    </c:extLst>
                    <c:strCache>
                      <c:ptCount val="1"/>
                      <c:pt idx="0">
                        <c:v>Übersicht Krankheiten des Atmesystems (Kategorie J)</c:v>
                      </c:pt>
                    </c:strCache>
                  </c:strRef>
                </c15:tx>
              </c15:filteredSeriesTitle>
            </c:ext>
            <c:ext xmlns:c15="http://schemas.microsoft.com/office/drawing/2012/chart" uri="{02D57815-91ED-43cb-92C2-25804820EDAC}">
              <c15:filteredCategoryTitle>
                <c15:cat>
                  <c:numRef>
                    <c:extLst>
                      <c:ext uri="{02D57815-91ED-43cb-92C2-25804820EDAC}">
                        <c15:formulaRef>
                          <c15:sqref>Tabelle5!$A$2:$A$11</c15:sqref>
                        </c15:formulaRef>
                      </c:ext>
                    </c:extLst>
                    <c:numCache>
                      <c:formatCode>General</c:formatCode>
                      <c:ptCount val="10"/>
                      <c:pt idx="0">
                        <c:v>2018</c:v>
                      </c:pt>
                      <c:pt idx="1">
                        <c:v>2017</c:v>
                      </c:pt>
                      <c:pt idx="2">
                        <c:v>2016</c:v>
                      </c:pt>
                      <c:pt idx="3">
                        <c:v>2015</c:v>
                      </c:pt>
                      <c:pt idx="4">
                        <c:v>2014</c:v>
                      </c:pt>
                      <c:pt idx="5">
                        <c:v>2013</c:v>
                      </c:pt>
                      <c:pt idx="6">
                        <c:v>2012</c:v>
                      </c:pt>
                      <c:pt idx="7">
                        <c:v>2011</c:v>
                      </c:pt>
                      <c:pt idx="8">
                        <c:v>2010</c:v>
                      </c:pt>
                      <c:pt idx="9">
                        <c:v>2009</c:v>
                      </c:pt>
                    </c:numCache>
                  </c:numRef>
                </c15:cat>
              </c15:filteredCategoryTitle>
            </c:ext>
            <c:ext xmlns:c16="http://schemas.microsoft.com/office/drawing/2014/chart" uri="{C3380CC4-5D6E-409C-BE32-E72D297353CC}">
              <c16:uniqueId val="{00000000-A9BC-43E6-BFF2-EC7BDBE8B125}"/>
            </c:ext>
          </c:extLst>
        </c:ser>
        <c:dLbls>
          <c:showLegendKey val="0"/>
          <c:showVal val="0"/>
          <c:showCatName val="0"/>
          <c:showSerName val="0"/>
          <c:showPercent val="0"/>
          <c:showBubbleSize val="0"/>
        </c:dLbls>
        <c:smooth val="0"/>
        <c:axId val="472787352"/>
        <c:axId val="472779120"/>
      </c:lineChart>
      <c:catAx>
        <c:axId val="472787352"/>
        <c:scaling>
          <c:orientation val="maxMin"/>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779120"/>
        <c:crosses val="autoZero"/>
        <c:auto val="1"/>
        <c:lblAlgn val="ctr"/>
        <c:lblOffset val="100"/>
        <c:noMultiLvlLbl val="0"/>
      </c:catAx>
      <c:valAx>
        <c:axId val="472779120"/>
        <c:scaling>
          <c:orientation val="minMax"/>
          <c:min val="55000"/>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787352"/>
        <c:crosses val="autoZero"/>
        <c:crossBetween val="between"/>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7527777777777774E-2"/>
          <c:y val="5.0925925925925923E-2"/>
          <c:w val="0.85915907570377237"/>
          <c:h val="0.8416746864975212"/>
        </c:manualLayout>
      </c:layout>
      <c:scatterChart>
        <c:scatterStyle val="lineMarker"/>
        <c:varyColors val="0"/>
        <c:ser>
          <c:idx val="0"/>
          <c:order val="0"/>
          <c:spPr>
            <a:ln w="19050" cap="rnd">
              <a:solidFill>
                <a:schemeClr val="accent2"/>
              </a:solidFill>
              <a:round/>
            </a:ln>
            <a:effectLst/>
          </c:spPr>
          <c:marker>
            <c:symbol val="none"/>
          </c:marker>
          <c:xVal>
            <c:numRef>
              <c:f>SWE_Official_Death!$A$2:$A$116</c:f>
              <c:numCache>
                <c:formatCode>m/d/yyyy</c:formatCode>
                <c:ptCount val="115"/>
                <c:pt idx="0">
                  <c:v>43901</c:v>
                </c:pt>
                <c:pt idx="1">
                  <c:v>43902</c:v>
                </c:pt>
                <c:pt idx="2">
                  <c:v>43903</c:v>
                </c:pt>
                <c:pt idx="3">
                  <c:v>43904</c:v>
                </c:pt>
                <c:pt idx="4">
                  <c:v>43905</c:v>
                </c:pt>
                <c:pt idx="5">
                  <c:v>43906</c:v>
                </c:pt>
                <c:pt idx="6">
                  <c:v>43907</c:v>
                </c:pt>
                <c:pt idx="7">
                  <c:v>43908</c:v>
                </c:pt>
                <c:pt idx="8">
                  <c:v>43909</c:v>
                </c:pt>
                <c:pt idx="9">
                  <c:v>43910</c:v>
                </c:pt>
                <c:pt idx="10">
                  <c:v>43911</c:v>
                </c:pt>
                <c:pt idx="11">
                  <c:v>43912</c:v>
                </c:pt>
                <c:pt idx="12">
                  <c:v>43913</c:v>
                </c:pt>
                <c:pt idx="13">
                  <c:v>43914</c:v>
                </c:pt>
                <c:pt idx="14">
                  <c:v>43915</c:v>
                </c:pt>
                <c:pt idx="15">
                  <c:v>43916</c:v>
                </c:pt>
                <c:pt idx="16">
                  <c:v>43917</c:v>
                </c:pt>
                <c:pt idx="17">
                  <c:v>43918</c:v>
                </c:pt>
                <c:pt idx="18">
                  <c:v>43919</c:v>
                </c:pt>
                <c:pt idx="19">
                  <c:v>43920</c:v>
                </c:pt>
                <c:pt idx="20">
                  <c:v>43921</c:v>
                </c:pt>
                <c:pt idx="21">
                  <c:v>43922</c:v>
                </c:pt>
                <c:pt idx="22">
                  <c:v>43923</c:v>
                </c:pt>
                <c:pt idx="23">
                  <c:v>43924</c:v>
                </c:pt>
                <c:pt idx="24">
                  <c:v>43925</c:v>
                </c:pt>
                <c:pt idx="25">
                  <c:v>43926</c:v>
                </c:pt>
                <c:pt idx="26">
                  <c:v>43927</c:v>
                </c:pt>
                <c:pt idx="27">
                  <c:v>43928</c:v>
                </c:pt>
                <c:pt idx="28">
                  <c:v>43929</c:v>
                </c:pt>
                <c:pt idx="29">
                  <c:v>43930</c:v>
                </c:pt>
                <c:pt idx="30">
                  <c:v>43931</c:v>
                </c:pt>
                <c:pt idx="31">
                  <c:v>43932</c:v>
                </c:pt>
                <c:pt idx="32">
                  <c:v>43933</c:v>
                </c:pt>
                <c:pt idx="33">
                  <c:v>43934</c:v>
                </c:pt>
                <c:pt idx="34">
                  <c:v>43935</c:v>
                </c:pt>
                <c:pt idx="35">
                  <c:v>43936</c:v>
                </c:pt>
                <c:pt idx="36">
                  <c:v>43937</c:v>
                </c:pt>
                <c:pt idx="37">
                  <c:v>43938</c:v>
                </c:pt>
                <c:pt idx="38">
                  <c:v>43939</c:v>
                </c:pt>
                <c:pt idx="39">
                  <c:v>43940</c:v>
                </c:pt>
                <c:pt idx="40">
                  <c:v>43941</c:v>
                </c:pt>
                <c:pt idx="41">
                  <c:v>43942</c:v>
                </c:pt>
                <c:pt idx="42">
                  <c:v>43943</c:v>
                </c:pt>
                <c:pt idx="43">
                  <c:v>43944</c:v>
                </c:pt>
                <c:pt idx="44">
                  <c:v>43945</c:v>
                </c:pt>
                <c:pt idx="45">
                  <c:v>43946</c:v>
                </c:pt>
                <c:pt idx="46">
                  <c:v>43947</c:v>
                </c:pt>
                <c:pt idx="47">
                  <c:v>43948</c:v>
                </c:pt>
                <c:pt idx="48">
                  <c:v>43949</c:v>
                </c:pt>
                <c:pt idx="49">
                  <c:v>43950</c:v>
                </c:pt>
                <c:pt idx="50">
                  <c:v>43951</c:v>
                </c:pt>
                <c:pt idx="51">
                  <c:v>43952</c:v>
                </c:pt>
                <c:pt idx="52">
                  <c:v>43953</c:v>
                </c:pt>
                <c:pt idx="53">
                  <c:v>43954</c:v>
                </c:pt>
                <c:pt idx="54">
                  <c:v>43955</c:v>
                </c:pt>
                <c:pt idx="55">
                  <c:v>43956</c:v>
                </c:pt>
                <c:pt idx="56">
                  <c:v>43957</c:v>
                </c:pt>
                <c:pt idx="57">
                  <c:v>43958</c:v>
                </c:pt>
                <c:pt idx="58">
                  <c:v>43959</c:v>
                </c:pt>
                <c:pt idx="59">
                  <c:v>43960</c:v>
                </c:pt>
                <c:pt idx="60">
                  <c:v>43961</c:v>
                </c:pt>
                <c:pt idx="61">
                  <c:v>43962</c:v>
                </c:pt>
                <c:pt idx="62">
                  <c:v>43963</c:v>
                </c:pt>
                <c:pt idx="63">
                  <c:v>43964</c:v>
                </c:pt>
                <c:pt idx="64">
                  <c:v>43965</c:v>
                </c:pt>
                <c:pt idx="65">
                  <c:v>43966</c:v>
                </c:pt>
                <c:pt idx="66">
                  <c:v>43967</c:v>
                </c:pt>
                <c:pt idx="67">
                  <c:v>43968</c:v>
                </c:pt>
                <c:pt idx="68">
                  <c:v>43969</c:v>
                </c:pt>
                <c:pt idx="69">
                  <c:v>43970</c:v>
                </c:pt>
                <c:pt idx="70">
                  <c:v>43971</c:v>
                </c:pt>
                <c:pt idx="71">
                  <c:v>43972</c:v>
                </c:pt>
                <c:pt idx="72">
                  <c:v>43973</c:v>
                </c:pt>
                <c:pt idx="73">
                  <c:v>43974</c:v>
                </c:pt>
                <c:pt idx="74">
                  <c:v>43975</c:v>
                </c:pt>
                <c:pt idx="75">
                  <c:v>43976</c:v>
                </c:pt>
                <c:pt idx="76">
                  <c:v>43977</c:v>
                </c:pt>
                <c:pt idx="77">
                  <c:v>43978</c:v>
                </c:pt>
                <c:pt idx="78">
                  <c:v>43979</c:v>
                </c:pt>
                <c:pt idx="79">
                  <c:v>43980</c:v>
                </c:pt>
                <c:pt idx="80">
                  <c:v>43981</c:v>
                </c:pt>
                <c:pt idx="81">
                  <c:v>43982</c:v>
                </c:pt>
                <c:pt idx="82">
                  <c:v>43983</c:v>
                </c:pt>
                <c:pt idx="83">
                  <c:v>43984</c:v>
                </c:pt>
                <c:pt idx="84">
                  <c:v>43985</c:v>
                </c:pt>
                <c:pt idx="85">
                  <c:v>43986</c:v>
                </c:pt>
                <c:pt idx="86">
                  <c:v>43987</c:v>
                </c:pt>
                <c:pt idx="87">
                  <c:v>43988</c:v>
                </c:pt>
                <c:pt idx="88">
                  <c:v>43989</c:v>
                </c:pt>
                <c:pt idx="89">
                  <c:v>43990</c:v>
                </c:pt>
                <c:pt idx="90">
                  <c:v>43991</c:v>
                </c:pt>
                <c:pt idx="91">
                  <c:v>43992</c:v>
                </c:pt>
                <c:pt idx="92">
                  <c:v>43993</c:v>
                </c:pt>
                <c:pt idx="93">
                  <c:v>43994</c:v>
                </c:pt>
                <c:pt idx="94">
                  <c:v>43995</c:v>
                </c:pt>
                <c:pt idx="95">
                  <c:v>43996</c:v>
                </c:pt>
                <c:pt idx="96">
                  <c:v>43997</c:v>
                </c:pt>
                <c:pt idx="97">
                  <c:v>43998</c:v>
                </c:pt>
                <c:pt idx="98">
                  <c:v>43999</c:v>
                </c:pt>
                <c:pt idx="99">
                  <c:v>44000</c:v>
                </c:pt>
                <c:pt idx="100">
                  <c:v>44001</c:v>
                </c:pt>
                <c:pt idx="101">
                  <c:v>44002</c:v>
                </c:pt>
                <c:pt idx="102">
                  <c:v>44003</c:v>
                </c:pt>
                <c:pt idx="103">
                  <c:v>44004</c:v>
                </c:pt>
                <c:pt idx="104">
                  <c:v>44005</c:v>
                </c:pt>
                <c:pt idx="105">
                  <c:v>44006</c:v>
                </c:pt>
                <c:pt idx="106">
                  <c:v>44007</c:v>
                </c:pt>
                <c:pt idx="107">
                  <c:v>44008</c:v>
                </c:pt>
                <c:pt idx="108">
                  <c:v>44009</c:v>
                </c:pt>
                <c:pt idx="109">
                  <c:v>44010</c:v>
                </c:pt>
                <c:pt idx="110">
                  <c:v>44011</c:v>
                </c:pt>
                <c:pt idx="111">
                  <c:v>44012</c:v>
                </c:pt>
                <c:pt idx="112">
                  <c:v>44013</c:v>
                </c:pt>
                <c:pt idx="113">
                  <c:v>44014</c:v>
                </c:pt>
                <c:pt idx="114">
                  <c:v>44015</c:v>
                </c:pt>
              </c:numCache>
            </c:numRef>
          </c:xVal>
          <c:yVal>
            <c:numRef>
              <c:f>SWE_Official_Death!$C$2:$C$116</c:f>
              <c:numCache>
                <c:formatCode>General</c:formatCode>
                <c:ptCount val="115"/>
                <c:pt idx="0">
                  <c:v>9.7751710654936461E-3</c:v>
                </c:pt>
                <c:pt idx="1">
                  <c:v>0</c:v>
                </c:pt>
                <c:pt idx="2">
                  <c:v>9.7751710654936461E-3</c:v>
                </c:pt>
                <c:pt idx="3">
                  <c:v>9.7751710654936461E-3</c:v>
                </c:pt>
                <c:pt idx="4">
                  <c:v>1.9550342130987292E-2</c:v>
                </c:pt>
                <c:pt idx="5">
                  <c:v>1.9550342130987292E-2</c:v>
                </c:pt>
                <c:pt idx="6">
                  <c:v>9.7751710654936461E-3</c:v>
                </c:pt>
                <c:pt idx="7">
                  <c:v>5.8651026392961873E-2</c:v>
                </c:pt>
                <c:pt idx="8">
                  <c:v>6.8426197458455518E-2</c:v>
                </c:pt>
                <c:pt idx="9">
                  <c:v>8.7976539589442806E-2</c:v>
                </c:pt>
                <c:pt idx="10">
                  <c:v>7.8201368523949169E-2</c:v>
                </c:pt>
                <c:pt idx="11">
                  <c:v>0.10752688172043011</c:v>
                </c:pt>
                <c:pt idx="12">
                  <c:v>0.10752688172043011</c:v>
                </c:pt>
                <c:pt idx="13">
                  <c:v>0.20527859237536658</c:v>
                </c:pt>
                <c:pt idx="14">
                  <c:v>0.21505376344086022</c:v>
                </c:pt>
                <c:pt idx="15">
                  <c:v>0.30303030303030304</c:v>
                </c:pt>
                <c:pt idx="16">
                  <c:v>0.31280547409579668</c:v>
                </c:pt>
                <c:pt idx="17">
                  <c:v>0.34213098729227764</c:v>
                </c:pt>
                <c:pt idx="18">
                  <c:v>0.37145650048875856</c:v>
                </c:pt>
                <c:pt idx="19">
                  <c:v>0.43988269794721413</c:v>
                </c:pt>
                <c:pt idx="20">
                  <c:v>0.46920821114369499</c:v>
                </c:pt>
                <c:pt idx="21">
                  <c:v>0.51808406647116323</c:v>
                </c:pt>
                <c:pt idx="22">
                  <c:v>0.68426197458455529</c:v>
                </c:pt>
                <c:pt idx="23">
                  <c:v>0.78201368523949166</c:v>
                </c:pt>
                <c:pt idx="24">
                  <c:v>0.68426197458455529</c:v>
                </c:pt>
                <c:pt idx="25">
                  <c:v>0.83088954056695985</c:v>
                </c:pt>
                <c:pt idx="26">
                  <c:v>0.87976539589442826</c:v>
                </c:pt>
                <c:pt idx="27">
                  <c:v>0.82111436950146632</c:v>
                </c:pt>
                <c:pt idx="28">
                  <c:v>1.1241446725317694</c:v>
                </c:pt>
                <c:pt idx="29">
                  <c:v>0.8406647116324536</c:v>
                </c:pt>
                <c:pt idx="30">
                  <c:v>0.87976539589442826</c:v>
                </c:pt>
                <c:pt idx="31">
                  <c:v>1.0068426197458455</c:v>
                </c:pt>
                <c:pt idx="32">
                  <c:v>0.94819159335288372</c:v>
                </c:pt>
                <c:pt idx="33">
                  <c:v>0.83088954056695985</c:v>
                </c:pt>
                <c:pt idx="34">
                  <c:v>0.88954056695992179</c:v>
                </c:pt>
                <c:pt idx="35">
                  <c:v>1.1241446725317694</c:v>
                </c:pt>
                <c:pt idx="36">
                  <c:v>1.0850439882697946</c:v>
                </c:pt>
                <c:pt idx="37">
                  <c:v>0.80156402737047894</c:v>
                </c:pt>
                <c:pt idx="38">
                  <c:v>0.8406647116324536</c:v>
                </c:pt>
                <c:pt idx="39">
                  <c:v>0.86021505376344087</c:v>
                </c:pt>
                <c:pt idx="40">
                  <c:v>0.82111436950146632</c:v>
                </c:pt>
                <c:pt idx="41">
                  <c:v>0.60606060606060608</c:v>
                </c:pt>
                <c:pt idx="42">
                  <c:v>0.75268817204301075</c:v>
                </c:pt>
                <c:pt idx="43">
                  <c:v>0.8406647116324536</c:v>
                </c:pt>
                <c:pt idx="44">
                  <c:v>0.86999022482893451</c:v>
                </c:pt>
                <c:pt idx="45">
                  <c:v>0.7135874877810362</c:v>
                </c:pt>
                <c:pt idx="46">
                  <c:v>0.73313782991202348</c:v>
                </c:pt>
                <c:pt idx="47">
                  <c:v>0.7135874877810362</c:v>
                </c:pt>
                <c:pt idx="48">
                  <c:v>0.80156402737047894</c:v>
                </c:pt>
                <c:pt idx="49">
                  <c:v>0.82111436950146632</c:v>
                </c:pt>
                <c:pt idx="50">
                  <c:v>0.76246334310850439</c:v>
                </c:pt>
                <c:pt idx="51">
                  <c:v>0.76246334310850439</c:v>
                </c:pt>
                <c:pt idx="52">
                  <c:v>0.7135874877810362</c:v>
                </c:pt>
                <c:pt idx="53">
                  <c:v>0.73313782991202348</c:v>
                </c:pt>
                <c:pt idx="54">
                  <c:v>0.82111436950146632</c:v>
                </c:pt>
                <c:pt idx="55">
                  <c:v>0.70381231671554245</c:v>
                </c:pt>
                <c:pt idx="56">
                  <c:v>0.7135874877810362</c:v>
                </c:pt>
                <c:pt idx="57">
                  <c:v>0.78201368523949166</c:v>
                </c:pt>
                <c:pt idx="58">
                  <c:v>0.5865102639296188</c:v>
                </c:pt>
                <c:pt idx="59">
                  <c:v>0.65493646138807426</c:v>
                </c:pt>
                <c:pt idx="60">
                  <c:v>0.72336265884652984</c:v>
                </c:pt>
                <c:pt idx="61">
                  <c:v>0.62561094819159335</c:v>
                </c:pt>
                <c:pt idx="62">
                  <c:v>0.59628543499511244</c:v>
                </c:pt>
                <c:pt idx="63">
                  <c:v>0.48875855327468232</c:v>
                </c:pt>
                <c:pt idx="64">
                  <c:v>0.44965786901270766</c:v>
                </c:pt>
                <c:pt idx="65">
                  <c:v>0.55718475073313778</c:v>
                </c:pt>
                <c:pt idx="66">
                  <c:v>0.46920821114369499</c:v>
                </c:pt>
                <c:pt idx="67">
                  <c:v>0.51808406647116323</c:v>
                </c:pt>
                <c:pt idx="68">
                  <c:v>0.59628543499511244</c:v>
                </c:pt>
                <c:pt idx="69">
                  <c:v>0.38123167155425219</c:v>
                </c:pt>
                <c:pt idx="70">
                  <c:v>0.52785923753665698</c:v>
                </c:pt>
                <c:pt idx="71">
                  <c:v>0.51808406647116323</c:v>
                </c:pt>
                <c:pt idx="72">
                  <c:v>0.5376344086021505</c:v>
                </c:pt>
                <c:pt idx="73">
                  <c:v>0.54740957966764414</c:v>
                </c:pt>
                <c:pt idx="74">
                  <c:v>0.4203323558162268</c:v>
                </c:pt>
                <c:pt idx="75">
                  <c:v>0.41055718475073316</c:v>
                </c:pt>
                <c:pt idx="76">
                  <c:v>0.27370478983382207</c:v>
                </c:pt>
                <c:pt idx="77">
                  <c:v>0.38123167155425219</c:v>
                </c:pt>
                <c:pt idx="78">
                  <c:v>0.39100684261974583</c:v>
                </c:pt>
                <c:pt idx="79">
                  <c:v>0.39100684261974583</c:v>
                </c:pt>
                <c:pt idx="80">
                  <c:v>0.38123167155425219</c:v>
                </c:pt>
                <c:pt idx="81">
                  <c:v>0.43988269794721413</c:v>
                </c:pt>
                <c:pt idx="82">
                  <c:v>0.39100684261974583</c:v>
                </c:pt>
                <c:pt idx="83">
                  <c:v>0.35190615835777123</c:v>
                </c:pt>
                <c:pt idx="84">
                  <c:v>0.2541544477028348</c:v>
                </c:pt>
                <c:pt idx="85">
                  <c:v>0.43988269794721413</c:v>
                </c:pt>
                <c:pt idx="86">
                  <c:v>0.37145650048875856</c:v>
                </c:pt>
                <c:pt idx="87">
                  <c:v>0.28347996089931576</c:v>
                </c:pt>
                <c:pt idx="88">
                  <c:v>0.32258064516129031</c:v>
                </c:pt>
                <c:pt idx="89">
                  <c:v>0.37145650048875856</c:v>
                </c:pt>
                <c:pt idx="90">
                  <c:v>0.33235581622678395</c:v>
                </c:pt>
                <c:pt idx="91">
                  <c:v>0.38123167155425219</c:v>
                </c:pt>
                <c:pt idx="92">
                  <c:v>0.33235581622678395</c:v>
                </c:pt>
                <c:pt idx="93">
                  <c:v>0.27370478983382207</c:v>
                </c:pt>
                <c:pt idx="94">
                  <c:v>0.32258064516129031</c:v>
                </c:pt>
                <c:pt idx="95">
                  <c:v>0.2541544477028348</c:v>
                </c:pt>
                <c:pt idx="96">
                  <c:v>0.28347996089931576</c:v>
                </c:pt>
                <c:pt idx="97">
                  <c:v>0.27370478983382207</c:v>
                </c:pt>
                <c:pt idx="98">
                  <c:v>0.30303030303030304</c:v>
                </c:pt>
                <c:pt idx="99">
                  <c:v>0.27370478983382207</c:v>
                </c:pt>
                <c:pt idx="100">
                  <c:v>0.26392961876832849</c:v>
                </c:pt>
                <c:pt idx="101">
                  <c:v>0.2541544477028348</c:v>
                </c:pt>
                <c:pt idx="102">
                  <c:v>0.18572825024437928</c:v>
                </c:pt>
                <c:pt idx="103">
                  <c:v>0.17595307917888561</c:v>
                </c:pt>
                <c:pt idx="104">
                  <c:v>0.24437927663734116</c:v>
                </c:pt>
                <c:pt idx="105">
                  <c:v>0.21505376344086022</c:v>
                </c:pt>
                <c:pt idx="106">
                  <c:v>0.1270772238514174</c:v>
                </c:pt>
                <c:pt idx="107">
                  <c:v>2.9325513196480937E-2</c:v>
                </c:pt>
                <c:pt idx="108">
                  <c:v>6.8426197458455518E-2</c:v>
                </c:pt>
                <c:pt idx="109">
                  <c:v>0.11730205278592375</c:v>
                </c:pt>
                <c:pt idx="110">
                  <c:v>9.7751710654936458E-2</c:v>
                </c:pt>
                <c:pt idx="111">
                  <c:v>3.9100684261974585E-2</c:v>
                </c:pt>
                <c:pt idx="112">
                  <c:v>1.9550342130987292E-2</c:v>
                </c:pt>
                <c:pt idx="113">
                  <c:v>0</c:v>
                </c:pt>
                <c:pt idx="114">
                  <c:v>0</c:v>
                </c:pt>
              </c:numCache>
            </c:numRef>
          </c:yVal>
          <c:smooth val="0"/>
          <c:extLst>
            <c:ext xmlns:c16="http://schemas.microsoft.com/office/drawing/2014/chart" uri="{C3380CC4-5D6E-409C-BE32-E72D297353CC}">
              <c16:uniqueId val="{00000000-69DA-4A8E-9334-04E9C4459D1F}"/>
            </c:ext>
          </c:extLst>
        </c:ser>
        <c:ser>
          <c:idx val="1"/>
          <c:order val="1"/>
          <c:spPr>
            <a:ln w="19050" cap="rnd">
              <a:solidFill>
                <a:schemeClr val="accent4"/>
              </a:solidFill>
              <a:round/>
            </a:ln>
            <a:effectLst/>
          </c:spPr>
          <c:marker>
            <c:symbol val="none"/>
          </c:marker>
          <c:xVal>
            <c:numRef>
              <c:f>SWE_Official_Death!$A$2:$A$116</c:f>
              <c:numCache>
                <c:formatCode>m/d/yyyy</c:formatCode>
                <c:ptCount val="115"/>
                <c:pt idx="0">
                  <c:v>43901</c:v>
                </c:pt>
                <c:pt idx="1">
                  <c:v>43902</c:v>
                </c:pt>
                <c:pt idx="2">
                  <c:v>43903</c:v>
                </c:pt>
                <c:pt idx="3">
                  <c:v>43904</c:v>
                </c:pt>
                <c:pt idx="4">
                  <c:v>43905</c:v>
                </c:pt>
                <c:pt idx="5">
                  <c:v>43906</c:v>
                </c:pt>
                <c:pt idx="6">
                  <c:v>43907</c:v>
                </c:pt>
                <c:pt idx="7">
                  <c:v>43908</c:v>
                </c:pt>
                <c:pt idx="8">
                  <c:v>43909</c:v>
                </c:pt>
                <c:pt idx="9">
                  <c:v>43910</c:v>
                </c:pt>
                <c:pt idx="10">
                  <c:v>43911</c:v>
                </c:pt>
                <c:pt idx="11">
                  <c:v>43912</c:v>
                </c:pt>
                <c:pt idx="12">
                  <c:v>43913</c:v>
                </c:pt>
                <c:pt idx="13">
                  <c:v>43914</c:v>
                </c:pt>
                <c:pt idx="14">
                  <c:v>43915</c:v>
                </c:pt>
                <c:pt idx="15">
                  <c:v>43916</c:v>
                </c:pt>
                <c:pt idx="16">
                  <c:v>43917</c:v>
                </c:pt>
                <c:pt idx="17">
                  <c:v>43918</c:v>
                </c:pt>
                <c:pt idx="18">
                  <c:v>43919</c:v>
                </c:pt>
                <c:pt idx="19">
                  <c:v>43920</c:v>
                </c:pt>
                <c:pt idx="20">
                  <c:v>43921</c:v>
                </c:pt>
                <c:pt idx="21">
                  <c:v>43922</c:v>
                </c:pt>
                <c:pt idx="22">
                  <c:v>43923</c:v>
                </c:pt>
                <c:pt idx="23">
                  <c:v>43924</c:v>
                </c:pt>
                <c:pt idx="24">
                  <c:v>43925</c:v>
                </c:pt>
                <c:pt idx="25">
                  <c:v>43926</c:v>
                </c:pt>
                <c:pt idx="26">
                  <c:v>43927</c:v>
                </c:pt>
                <c:pt idx="27">
                  <c:v>43928</c:v>
                </c:pt>
                <c:pt idx="28">
                  <c:v>43929</c:v>
                </c:pt>
                <c:pt idx="29">
                  <c:v>43930</c:v>
                </c:pt>
                <c:pt idx="30">
                  <c:v>43931</c:v>
                </c:pt>
                <c:pt idx="31">
                  <c:v>43932</c:v>
                </c:pt>
                <c:pt idx="32">
                  <c:v>43933</c:v>
                </c:pt>
                <c:pt idx="33">
                  <c:v>43934</c:v>
                </c:pt>
                <c:pt idx="34">
                  <c:v>43935</c:v>
                </c:pt>
                <c:pt idx="35">
                  <c:v>43936</c:v>
                </c:pt>
                <c:pt idx="36">
                  <c:v>43937</c:v>
                </c:pt>
                <c:pt idx="37">
                  <c:v>43938</c:v>
                </c:pt>
                <c:pt idx="38">
                  <c:v>43939</c:v>
                </c:pt>
                <c:pt idx="39">
                  <c:v>43940</c:v>
                </c:pt>
                <c:pt idx="40">
                  <c:v>43941</c:v>
                </c:pt>
                <c:pt idx="41">
                  <c:v>43942</c:v>
                </c:pt>
                <c:pt idx="42">
                  <c:v>43943</c:v>
                </c:pt>
                <c:pt idx="43">
                  <c:v>43944</c:v>
                </c:pt>
                <c:pt idx="44">
                  <c:v>43945</c:v>
                </c:pt>
                <c:pt idx="45">
                  <c:v>43946</c:v>
                </c:pt>
                <c:pt idx="46">
                  <c:v>43947</c:v>
                </c:pt>
                <c:pt idx="47">
                  <c:v>43948</c:v>
                </c:pt>
                <c:pt idx="48">
                  <c:v>43949</c:v>
                </c:pt>
                <c:pt idx="49">
                  <c:v>43950</c:v>
                </c:pt>
                <c:pt idx="50">
                  <c:v>43951</c:v>
                </c:pt>
                <c:pt idx="51">
                  <c:v>43952</c:v>
                </c:pt>
                <c:pt idx="52">
                  <c:v>43953</c:v>
                </c:pt>
                <c:pt idx="53">
                  <c:v>43954</c:v>
                </c:pt>
                <c:pt idx="54">
                  <c:v>43955</c:v>
                </c:pt>
                <c:pt idx="55">
                  <c:v>43956</c:v>
                </c:pt>
                <c:pt idx="56">
                  <c:v>43957</c:v>
                </c:pt>
                <c:pt idx="57">
                  <c:v>43958</c:v>
                </c:pt>
                <c:pt idx="58">
                  <c:v>43959</c:v>
                </c:pt>
                <c:pt idx="59">
                  <c:v>43960</c:v>
                </c:pt>
                <c:pt idx="60">
                  <c:v>43961</c:v>
                </c:pt>
                <c:pt idx="61">
                  <c:v>43962</c:v>
                </c:pt>
                <c:pt idx="62">
                  <c:v>43963</c:v>
                </c:pt>
                <c:pt idx="63">
                  <c:v>43964</c:v>
                </c:pt>
                <c:pt idx="64">
                  <c:v>43965</c:v>
                </c:pt>
                <c:pt idx="65">
                  <c:v>43966</c:v>
                </c:pt>
                <c:pt idx="66">
                  <c:v>43967</c:v>
                </c:pt>
                <c:pt idx="67">
                  <c:v>43968</c:v>
                </c:pt>
                <c:pt idx="68">
                  <c:v>43969</c:v>
                </c:pt>
                <c:pt idx="69">
                  <c:v>43970</c:v>
                </c:pt>
                <c:pt idx="70">
                  <c:v>43971</c:v>
                </c:pt>
                <c:pt idx="71">
                  <c:v>43972</c:v>
                </c:pt>
                <c:pt idx="72">
                  <c:v>43973</c:v>
                </c:pt>
                <c:pt idx="73">
                  <c:v>43974</c:v>
                </c:pt>
                <c:pt idx="74">
                  <c:v>43975</c:v>
                </c:pt>
                <c:pt idx="75">
                  <c:v>43976</c:v>
                </c:pt>
                <c:pt idx="76">
                  <c:v>43977</c:v>
                </c:pt>
                <c:pt idx="77">
                  <c:v>43978</c:v>
                </c:pt>
                <c:pt idx="78">
                  <c:v>43979</c:v>
                </c:pt>
                <c:pt idx="79">
                  <c:v>43980</c:v>
                </c:pt>
                <c:pt idx="80">
                  <c:v>43981</c:v>
                </c:pt>
                <c:pt idx="81">
                  <c:v>43982</c:v>
                </c:pt>
                <c:pt idx="82">
                  <c:v>43983</c:v>
                </c:pt>
                <c:pt idx="83">
                  <c:v>43984</c:v>
                </c:pt>
                <c:pt idx="84">
                  <c:v>43985</c:v>
                </c:pt>
                <c:pt idx="85">
                  <c:v>43986</c:v>
                </c:pt>
                <c:pt idx="86">
                  <c:v>43987</c:v>
                </c:pt>
                <c:pt idx="87">
                  <c:v>43988</c:v>
                </c:pt>
                <c:pt idx="88">
                  <c:v>43989</c:v>
                </c:pt>
                <c:pt idx="89">
                  <c:v>43990</c:v>
                </c:pt>
                <c:pt idx="90">
                  <c:v>43991</c:v>
                </c:pt>
                <c:pt idx="91">
                  <c:v>43992</c:v>
                </c:pt>
                <c:pt idx="92">
                  <c:v>43993</c:v>
                </c:pt>
                <c:pt idx="93">
                  <c:v>43994</c:v>
                </c:pt>
                <c:pt idx="94">
                  <c:v>43995</c:v>
                </c:pt>
                <c:pt idx="95">
                  <c:v>43996</c:v>
                </c:pt>
                <c:pt idx="96">
                  <c:v>43997</c:v>
                </c:pt>
                <c:pt idx="97">
                  <c:v>43998</c:v>
                </c:pt>
                <c:pt idx="98">
                  <c:v>43999</c:v>
                </c:pt>
                <c:pt idx="99">
                  <c:v>44000</c:v>
                </c:pt>
                <c:pt idx="100">
                  <c:v>44001</c:v>
                </c:pt>
                <c:pt idx="101">
                  <c:v>44002</c:v>
                </c:pt>
                <c:pt idx="102">
                  <c:v>44003</c:v>
                </c:pt>
                <c:pt idx="103">
                  <c:v>44004</c:v>
                </c:pt>
                <c:pt idx="104">
                  <c:v>44005</c:v>
                </c:pt>
                <c:pt idx="105">
                  <c:v>44006</c:v>
                </c:pt>
                <c:pt idx="106">
                  <c:v>44007</c:v>
                </c:pt>
                <c:pt idx="107">
                  <c:v>44008</c:v>
                </c:pt>
                <c:pt idx="108">
                  <c:v>44009</c:v>
                </c:pt>
                <c:pt idx="109">
                  <c:v>44010</c:v>
                </c:pt>
                <c:pt idx="110">
                  <c:v>44011</c:v>
                </c:pt>
                <c:pt idx="111">
                  <c:v>44012</c:v>
                </c:pt>
                <c:pt idx="112">
                  <c:v>44013</c:v>
                </c:pt>
                <c:pt idx="113">
                  <c:v>44014</c:v>
                </c:pt>
                <c:pt idx="114">
                  <c:v>44015</c:v>
                </c:pt>
              </c:numCache>
            </c:numRef>
          </c:xVal>
          <c:yVal>
            <c:numRef>
              <c:f>'JHU Data'!$BB$7:$FM$7</c:f>
              <c:numCache>
                <c:formatCode>General</c:formatCode>
                <c:ptCount val="116"/>
                <c:pt idx="0">
                  <c:v>9.7751710654936461E-3</c:v>
                </c:pt>
                <c:pt idx="1">
                  <c:v>0</c:v>
                </c:pt>
                <c:pt idx="2">
                  <c:v>0</c:v>
                </c:pt>
                <c:pt idx="3">
                  <c:v>9.7751710654936461E-3</c:v>
                </c:pt>
                <c:pt idx="4">
                  <c:v>9.7751710654936461E-3</c:v>
                </c:pt>
                <c:pt idx="5">
                  <c:v>2.9325513196480937E-2</c:v>
                </c:pt>
                <c:pt idx="6">
                  <c:v>9.7751710654936461E-3</c:v>
                </c:pt>
                <c:pt idx="7">
                  <c:v>2.9325513196480937E-2</c:v>
                </c:pt>
                <c:pt idx="8">
                  <c:v>9.7751710654936461E-3</c:v>
                </c:pt>
                <c:pt idx="9">
                  <c:v>4.8875855327468229E-2</c:v>
                </c:pt>
                <c:pt idx="10">
                  <c:v>3.9100684261974585E-2</c:v>
                </c:pt>
                <c:pt idx="11">
                  <c:v>9.7751710654936461E-3</c:v>
                </c:pt>
                <c:pt idx="12">
                  <c:v>3.9100684261974585E-2</c:v>
                </c:pt>
                <c:pt idx="13">
                  <c:v>0.10752688172043011</c:v>
                </c:pt>
                <c:pt idx="14">
                  <c:v>0.2541544477028348</c:v>
                </c:pt>
                <c:pt idx="15">
                  <c:v>0.1466275659824047</c:v>
                </c:pt>
                <c:pt idx="16">
                  <c:v>0.27370478983382207</c:v>
                </c:pt>
                <c:pt idx="17">
                  <c:v>0</c:v>
                </c:pt>
                <c:pt idx="18">
                  <c:v>4.8875855327468229E-2</c:v>
                </c:pt>
                <c:pt idx="19">
                  <c:v>0.35190615835777123</c:v>
                </c:pt>
                <c:pt idx="20">
                  <c:v>0.33235581622678395</c:v>
                </c:pt>
                <c:pt idx="21">
                  <c:v>0.57673509286412517</c:v>
                </c:pt>
                <c:pt idx="22">
                  <c:v>0.67448680351906165</c:v>
                </c:pt>
                <c:pt idx="23">
                  <c:v>0.48875855327468232</c:v>
                </c:pt>
                <c:pt idx="24">
                  <c:v>0.1466275659824047</c:v>
                </c:pt>
                <c:pt idx="25">
                  <c:v>0.27370478983382207</c:v>
                </c:pt>
                <c:pt idx="26">
                  <c:v>0.74291300097751711</c:v>
                </c:pt>
                <c:pt idx="27">
                  <c:v>1.1143695014662756</c:v>
                </c:pt>
                <c:pt idx="28">
                  <c:v>0.93841642228738997</c:v>
                </c:pt>
                <c:pt idx="29">
                  <c:v>1.0361681329423265</c:v>
                </c:pt>
                <c:pt idx="30">
                  <c:v>0.75268817204301075</c:v>
                </c:pt>
                <c:pt idx="31">
                  <c:v>0.16617790811339198</c:v>
                </c:pt>
                <c:pt idx="32">
                  <c:v>0.11730205278592375</c:v>
                </c:pt>
                <c:pt idx="33">
                  <c:v>0.19550342130987292</c:v>
                </c:pt>
                <c:pt idx="34">
                  <c:v>1.1143695014662756</c:v>
                </c:pt>
                <c:pt idx="35">
                  <c:v>1.6617790811339197</c:v>
                </c:pt>
                <c:pt idx="36">
                  <c:v>1.270772238514174</c:v>
                </c:pt>
                <c:pt idx="37">
                  <c:v>0.65493646138807426</c:v>
                </c:pt>
                <c:pt idx="38">
                  <c:v>1.0850439882697946</c:v>
                </c:pt>
                <c:pt idx="39">
                  <c:v>0.28347996089931576</c:v>
                </c:pt>
                <c:pt idx="40">
                  <c:v>0.39100684261974583</c:v>
                </c:pt>
                <c:pt idx="41">
                  <c:v>1.8084066471163245</c:v>
                </c:pt>
                <c:pt idx="42">
                  <c:v>1.6813294232649072</c:v>
                </c:pt>
                <c:pt idx="43">
                  <c:v>0.82111436950146632</c:v>
                </c:pt>
                <c:pt idx="44">
                  <c:v>1.2805474095796676</c:v>
                </c:pt>
                <c:pt idx="45">
                  <c:v>0.39100684261974583</c:v>
                </c:pt>
                <c:pt idx="46">
                  <c:v>1.9550342130987292E-2</c:v>
                </c:pt>
                <c:pt idx="47">
                  <c:v>0.78201368523949166</c:v>
                </c:pt>
                <c:pt idx="48">
                  <c:v>0.79178885630498541</c:v>
                </c:pt>
                <c:pt idx="49">
                  <c:v>1.0459433040078201</c:v>
                </c:pt>
                <c:pt idx="50">
                  <c:v>1.2121212121212122</c:v>
                </c:pt>
                <c:pt idx="51">
                  <c:v>0.65493646138807426</c:v>
                </c:pt>
                <c:pt idx="52">
                  <c:v>0.15640273704789834</c:v>
                </c:pt>
                <c:pt idx="53">
                  <c:v>9.7751710654936458E-2</c:v>
                </c:pt>
                <c:pt idx="54">
                  <c:v>0.87976539589442826</c:v>
                </c:pt>
                <c:pt idx="55">
                  <c:v>0.83088954056695985</c:v>
                </c:pt>
                <c:pt idx="56">
                  <c:v>0.85043988269794712</c:v>
                </c:pt>
                <c:pt idx="57">
                  <c:v>0.967741935483871</c:v>
                </c:pt>
                <c:pt idx="58">
                  <c:v>1.3196480938416422</c:v>
                </c:pt>
                <c:pt idx="59">
                  <c:v>0.43988269794721413</c:v>
                </c:pt>
                <c:pt idx="60">
                  <c:v>4.8875855327468229E-2</c:v>
                </c:pt>
                <c:pt idx="61">
                  <c:v>0.30303030303030304</c:v>
                </c:pt>
                <c:pt idx="62">
                  <c:v>0.55718475073313778</c:v>
                </c:pt>
                <c:pt idx="63">
                  <c:v>1.436950146627566</c:v>
                </c:pt>
                <c:pt idx="64">
                  <c:v>0.67448680351906165</c:v>
                </c:pt>
                <c:pt idx="65">
                  <c:v>1.1436950146627565</c:v>
                </c:pt>
                <c:pt idx="66">
                  <c:v>0.27370478983382207</c:v>
                </c:pt>
                <c:pt idx="67">
                  <c:v>4.8875855327468229E-2</c:v>
                </c:pt>
                <c:pt idx="68">
                  <c:v>0.18572825024437928</c:v>
                </c:pt>
                <c:pt idx="69">
                  <c:v>0.43988269794721413</c:v>
                </c:pt>
                <c:pt idx="70">
                  <c:v>0.86021505376344087</c:v>
                </c:pt>
                <c:pt idx="71">
                  <c:v>0.39100684261974583</c:v>
                </c:pt>
                <c:pt idx="72">
                  <c:v>0.52785923753665698</c:v>
                </c:pt>
                <c:pt idx="73">
                  <c:v>0.65493646138807426</c:v>
                </c:pt>
                <c:pt idx="74">
                  <c:v>5.8651026392961873E-2</c:v>
                </c:pt>
                <c:pt idx="75">
                  <c:v>0.30303030303030304</c:v>
                </c:pt>
                <c:pt idx="76">
                  <c:v>0.93841642228738997</c:v>
                </c:pt>
                <c:pt idx="77">
                  <c:v>0.92864125122189645</c:v>
                </c:pt>
                <c:pt idx="78">
                  <c:v>0.44965786901270766</c:v>
                </c:pt>
                <c:pt idx="79">
                  <c:v>0.82111436950146632</c:v>
                </c:pt>
                <c:pt idx="80">
                  <c:v>0.43988269794721413</c:v>
                </c:pt>
                <c:pt idx="81">
                  <c:v>0</c:v>
                </c:pt>
                <c:pt idx="82">
                  <c:v>7.8201368523949169E-2</c:v>
                </c:pt>
                <c:pt idx="83">
                  <c:v>0.63538611925708699</c:v>
                </c:pt>
                <c:pt idx="84">
                  <c:v>0.72336265884652984</c:v>
                </c:pt>
                <c:pt idx="85">
                  <c:v>0.19550342130987292</c:v>
                </c:pt>
                <c:pt idx="86">
                  <c:v>0.75268817204301075</c:v>
                </c:pt>
                <c:pt idx="87">
                  <c:v>0.16617790811339198</c:v>
                </c:pt>
                <c:pt idx="88">
                  <c:v>2.9325513196480937E-2</c:v>
                </c:pt>
                <c:pt idx="89">
                  <c:v>0.34213098729227764</c:v>
                </c:pt>
                <c:pt idx="90">
                  <c:v>0.22482893450635383</c:v>
                </c:pt>
                <c:pt idx="91">
                  <c:v>0.76246334310850439</c:v>
                </c:pt>
                <c:pt idx="92">
                  <c:v>0.18572825024437928</c:v>
                </c:pt>
                <c:pt idx="93">
                  <c:v>0.39100684261974583</c:v>
                </c:pt>
                <c:pt idx="94">
                  <c:v>0.19550342130987292</c:v>
                </c:pt>
                <c:pt idx="95">
                  <c:v>0</c:v>
                </c:pt>
                <c:pt idx="96">
                  <c:v>0.16617790811339198</c:v>
                </c:pt>
                <c:pt idx="97">
                  <c:v>0.46920821114369499</c:v>
                </c:pt>
                <c:pt idx="98">
                  <c:v>0.99706744868035191</c:v>
                </c:pt>
                <c:pt idx="99">
                  <c:v>0.11730205278592375</c:v>
                </c:pt>
                <c:pt idx="100">
                  <c:v>0.50830889540566959</c:v>
                </c:pt>
                <c:pt idx="101">
                  <c:v>3.9100684261974585E-2</c:v>
                </c:pt>
                <c:pt idx="102">
                  <c:v>1.9550342130987292E-2</c:v>
                </c:pt>
                <c:pt idx="103">
                  <c:v>0.10752688172043011</c:v>
                </c:pt>
                <c:pt idx="104">
                  <c:v>0.38123167155425219</c:v>
                </c:pt>
                <c:pt idx="105">
                  <c:v>0.46920821114369499</c:v>
                </c:pt>
                <c:pt idx="106">
                  <c:v>0.20527859237536658</c:v>
                </c:pt>
                <c:pt idx="107">
                  <c:v>0.48875855327468232</c:v>
                </c:pt>
                <c:pt idx="108">
                  <c:v>0</c:v>
                </c:pt>
                <c:pt idx="109">
                  <c:v>0</c:v>
                </c:pt>
                <c:pt idx="110">
                  <c:v>0.2932551319648094</c:v>
                </c:pt>
                <c:pt idx="111">
                  <c:v>0.22482893450635383</c:v>
                </c:pt>
                <c:pt idx="112">
                  <c:v>0.36168132942326492</c:v>
                </c:pt>
                <c:pt idx="113">
                  <c:v>0.40078201368523947</c:v>
                </c:pt>
                <c:pt idx="114">
                  <c:v>8.7976539589442806E-2</c:v>
                </c:pt>
                <c:pt idx="115">
                  <c:v>0</c:v>
                </c:pt>
              </c:numCache>
            </c:numRef>
          </c:yVal>
          <c:smooth val="0"/>
          <c:extLst>
            <c:ext xmlns:c16="http://schemas.microsoft.com/office/drawing/2014/chart" uri="{C3380CC4-5D6E-409C-BE32-E72D297353CC}">
              <c16:uniqueId val="{00000001-69DA-4A8E-9334-04E9C4459D1F}"/>
            </c:ext>
          </c:extLst>
        </c:ser>
        <c:ser>
          <c:idx val="2"/>
          <c:order val="2"/>
          <c:spPr>
            <a:ln w="19050" cap="rnd">
              <a:solidFill>
                <a:schemeClr val="accent6"/>
              </a:solidFill>
              <a:round/>
            </a:ln>
            <a:effectLst/>
          </c:spPr>
          <c:marker>
            <c:symbol val="none"/>
          </c:marker>
          <c:xVal>
            <c:numRef>
              <c:f>SWE_Official_Death!$A$2:$A$116</c:f>
              <c:numCache>
                <c:formatCode>m/d/yyyy</c:formatCode>
                <c:ptCount val="115"/>
                <c:pt idx="0">
                  <c:v>43901</c:v>
                </c:pt>
                <c:pt idx="1">
                  <c:v>43902</c:v>
                </c:pt>
                <c:pt idx="2">
                  <c:v>43903</c:v>
                </c:pt>
                <c:pt idx="3">
                  <c:v>43904</c:v>
                </c:pt>
                <c:pt idx="4">
                  <c:v>43905</c:v>
                </c:pt>
                <c:pt idx="5">
                  <c:v>43906</c:v>
                </c:pt>
                <c:pt idx="6">
                  <c:v>43907</c:v>
                </c:pt>
                <c:pt idx="7">
                  <c:v>43908</c:v>
                </c:pt>
                <c:pt idx="8">
                  <c:v>43909</c:v>
                </c:pt>
                <c:pt idx="9">
                  <c:v>43910</c:v>
                </c:pt>
                <c:pt idx="10">
                  <c:v>43911</c:v>
                </c:pt>
                <c:pt idx="11">
                  <c:v>43912</c:v>
                </c:pt>
                <c:pt idx="12">
                  <c:v>43913</c:v>
                </c:pt>
                <c:pt idx="13">
                  <c:v>43914</c:v>
                </c:pt>
                <c:pt idx="14">
                  <c:v>43915</c:v>
                </c:pt>
                <c:pt idx="15">
                  <c:v>43916</c:v>
                </c:pt>
                <c:pt idx="16">
                  <c:v>43917</c:v>
                </c:pt>
                <c:pt idx="17">
                  <c:v>43918</c:v>
                </c:pt>
                <c:pt idx="18">
                  <c:v>43919</c:v>
                </c:pt>
                <c:pt idx="19">
                  <c:v>43920</c:v>
                </c:pt>
                <c:pt idx="20">
                  <c:v>43921</c:v>
                </c:pt>
                <c:pt idx="21">
                  <c:v>43922</c:v>
                </c:pt>
                <c:pt idx="22">
                  <c:v>43923</c:v>
                </c:pt>
                <c:pt idx="23">
                  <c:v>43924</c:v>
                </c:pt>
                <c:pt idx="24">
                  <c:v>43925</c:v>
                </c:pt>
                <c:pt idx="25">
                  <c:v>43926</c:v>
                </c:pt>
                <c:pt idx="26">
                  <c:v>43927</c:v>
                </c:pt>
                <c:pt idx="27">
                  <c:v>43928</c:v>
                </c:pt>
                <c:pt idx="28">
                  <c:v>43929</c:v>
                </c:pt>
                <c:pt idx="29">
                  <c:v>43930</c:v>
                </c:pt>
                <c:pt idx="30">
                  <c:v>43931</c:v>
                </c:pt>
                <c:pt idx="31">
                  <c:v>43932</c:v>
                </c:pt>
                <c:pt idx="32">
                  <c:v>43933</c:v>
                </c:pt>
                <c:pt idx="33">
                  <c:v>43934</c:v>
                </c:pt>
                <c:pt idx="34">
                  <c:v>43935</c:v>
                </c:pt>
                <c:pt idx="35">
                  <c:v>43936</c:v>
                </c:pt>
                <c:pt idx="36">
                  <c:v>43937</c:v>
                </c:pt>
                <c:pt idx="37">
                  <c:v>43938</c:v>
                </c:pt>
                <c:pt idx="38">
                  <c:v>43939</c:v>
                </c:pt>
                <c:pt idx="39">
                  <c:v>43940</c:v>
                </c:pt>
                <c:pt idx="40">
                  <c:v>43941</c:v>
                </c:pt>
                <c:pt idx="41">
                  <c:v>43942</c:v>
                </c:pt>
                <c:pt idx="42">
                  <c:v>43943</c:v>
                </c:pt>
                <c:pt idx="43">
                  <c:v>43944</c:v>
                </c:pt>
                <c:pt idx="44">
                  <c:v>43945</c:v>
                </c:pt>
                <c:pt idx="45">
                  <c:v>43946</c:v>
                </c:pt>
                <c:pt idx="46">
                  <c:v>43947</c:v>
                </c:pt>
                <c:pt idx="47">
                  <c:v>43948</c:v>
                </c:pt>
                <c:pt idx="48">
                  <c:v>43949</c:v>
                </c:pt>
                <c:pt idx="49">
                  <c:v>43950</c:v>
                </c:pt>
                <c:pt idx="50">
                  <c:v>43951</c:v>
                </c:pt>
                <c:pt idx="51">
                  <c:v>43952</c:v>
                </c:pt>
                <c:pt idx="52">
                  <c:v>43953</c:v>
                </c:pt>
                <c:pt idx="53">
                  <c:v>43954</c:v>
                </c:pt>
                <c:pt idx="54">
                  <c:v>43955</c:v>
                </c:pt>
                <c:pt idx="55">
                  <c:v>43956</c:v>
                </c:pt>
                <c:pt idx="56">
                  <c:v>43957</c:v>
                </c:pt>
                <c:pt idx="57">
                  <c:v>43958</c:v>
                </c:pt>
                <c:pt idx="58">
                  <c:v>43959</c:v>
                </c:pt>
                <c:pt idx="59">
                  <c:v>43960</c:v>
                </c:pt>
                <c:pt idx="60">
                  <c:v>43961</c:v>
                </c:pt>
                <c:pt idx="61">
                  <c:v>43962</c:v>
                </c:pt>
                <c:pt idx="62">
                  <c:v>43963</c:v>
                </c:pt>
                <c:pt idx="63">
                  <c:v>43964</c:v>
                </c:pt>
                <c:pt idx="64">
                  <c:v>43965</c:v>
                </c:pt>
                <c:pt idx="65">
                  <c:v>43966</c:v>
                </c:pt>
                <c:pt idx="66">
                  <c:v>43967</c:v>
                </c:pt>
                <c:pt idx="67">
                  <c:v>43968</c:v>
                </c:pt>
                <c:pt idx="68">
                  <c:v>43969</c:v>
                </c:pt>
                <c:pt idx="69">
                  <c:v>43970</c:v>
                </c:pt>
                <c:pt idx="70">
                  <c:v>43971</c:v>
                </c:pt>
                <c:pt idx="71">
                  <c:v>43972</c:v>
                </c:pt>
                <c:pt idx="72">
                  <c:v>43973</c:v>
                </c:pt>
                <c:pt idx="73">
                  <c:v>43974</c:v>
                </c:pt>
                <c:pt idx="74">
                  <c:v>43975</c:v>
                </c:pt>
                <c:pt idx="75">
                  <c:v>43976</c:v>
                </c:pt>
                <c:pt idx="76">
                  <c:v>43977</c:v>
                </c:pt>
                <c:pt idx="77">
                  <c:v>43978</c:v>
                </c:pt>
                <c:pt idx="78">
                  <c:v>43979</c:v>
                </c:pt>
                <c:pt idx="79">
                  <c:v>43980</c:v>
                </c:pt>
                <c:pt idx="80">
                  <c:v>43981</c:v>
                </c:pt>
                <c:pt idx="81">
                  <c:v>43982</c:v>
                </c:pt>
                <c:pt idx="82">
                  <c:v>43983</c:v>
                </c:pt>
                <c:pt idx="83">
                  <c:v>43984</c:v>
                </c:pt>
                <c:pt idx="84">
                  <c:v>43985</c:v>
                </c:pt>
                <c:pt idx="85">
                  <c:v>43986</c:v>
                </c:pt>
                <c:pt idx="86">
                  <c:v>43987</c:v>
                </c:pt>
                <c:pt idx="87">
                  <c:v>43988</c:v>
                </c:pt>
                <c:pt idx="88">
                  <c:v>43989</c:v>
                </c:pt>
                <c:pt idx="89">
                  <c:v>43990</c:v>
                </c:pt>
                <c:pt idx="90">
                  <c:v>43991</c:v>
                </c:pt>
                <c:pt idx="91">
                  <c:v>43992</c:v>
                </c:pt>
                <c:pt idx="92">
                  <c:v>43993</c:v>
                </c:pt>
                <c:pt idx="93">
                  <c:v>43994</c:v>
                </c:pt>
                <c:pt idx="94">
                  <c:v>43995</c:v>
                </c:pt>
                <c:pt idx="95">
                  <c:v>43996</c:v>
                </c:pt>
                <c:pt idx="96">
                  <c:v>43997</c:v>
                </c:pt>
                <c:pt idx="97">
                  <c:v>43998</c:v>
                </c:pt>
                <c:pt idx="98">
                  <c:v>43999</c:v>
                </c:pt>
                <c:pt idx="99">
                  <c:v>44000</c:v>
                </c:pt>
                <c:pt idx="100">
                  <c:v>44001</c:v>
                </c:pt>
                <c:pt idx="101">
                  <c:v>44002</c:v>
                </c:pt>
                <c:pt idx="102">
                  <c:v>44003</c:v>
                </c:pt>
                <c:pt idx="103">
                  <c:v>44004</c:v>
                </c:pt>
                <c:pt idx="104">
                  <c:v>44005</c:v>
                </c:pt>
                <c:pt idx="105">
                  <c:v>44006</c:v>
                </c:pt>
                <c:pt idx="106">
                  <c:v>44007</c:v>
                </c:pt>
                <c:pt idx="107">
                  <c:v>44008</c:v>
                </c:pt>
                <c:pt idx="108">
                  <c:v>44009</c:v>
                </c:pt>
                <c:pt idx="109">
                  <c:v>44010</c:v>
                </c:pt>
                <c:pt idx="110">
                  <c:v>44011</c:v>
                </c:pt>
                <c:pt idx="111">
                  <c:v>44012</c:v>
                </c:pt>
                <c:pt idx="112">
                  <c:v>44013</c:v>
                </c:pt>
                <c:pt idx="113">
                  <c:v>44014</c:v>
                </c:pt>
                <c:pt idx="114">
                  <c:v>44015</c:v>
                </c:pt>
              </c:numCache>
            </c:numRef>
          </c:xVal>
          <c:yVal>
            <c:numRef>
              <c:f>'JHU Data'!$BB$8:$FM$8</c:f>
              <c:numCache>
                <c:formatCode>0.00E+00</c:formatCode>
                <c:ptCount val="116"/>
                <c:pt idx="0">
                  <c:v>1.2048192771084336E-3</c:v>
                </c:pt>
                <c:pt idx="1">
                  <c:v>0</c:v>
                </c:pt>
                <c:pt idx="2">
                  <c:v>4.8192771084337345E-3</c:v>
                </c:pt>
                <c:pt idx="3">
                  <c:v>2.4096385542168672E-3</c:v>
                </c:pt>
                <c:pt idx="4">
                  <c:v>2.4096385542168672E-3</c:v>
                </c:pt>
                <c:pt idx="5">
                  <c:v>7.2289156626506026E-3</c:v>
                </c:pt>
                <c:pt idx="6">
                  <c:v>8.4337349397590362E-3</c:v>
                </c:pt>
                <c:pt idx="7">
                  <c:v>4.8192771084337345E-3</c:v>
                </c:pt>
                <c:pt idx="8">
                  <c:v>1.9277108433734938E-2</c:v>
                </c:pt>
                <c:pt idx="9">
                  <c:v>2.7710843373493974E-2</c:v>
                </c:pt>
                <c:pt idx="10">
                  <c:v>2.0481927710843374E-2</c:v>
                </c:pt>
                <c:pt idx="11">
                  <c:v>1.2048192771084336E-2</c:v>
                </c:pt>
                <c:pt idx="12">
                  <c:v>3.4939759036144581E-2</c:v>
                </c:pt>
                <c:pt idx="13">
                  <c:v>4.0963855421686748E-2</c:v>
                </c:pt>
                <c:pt idx="14">
                  <c:v>5.9036144578313257E-2</c:v>
                </c:pt>
                <c:pt idx="15">
                  <c:v>7.349397590361445E-2</c:v>
                </c:pt>
                <c:pt idx="16">
                  <c:v>9.036144578313253E-2</c:v>
                </c:pt>
                <c:pt idx="17">
                  <c:v>0.10963855421686747</c:v>
                </c:pt>
                <c:pt idx="18">
                  <c:v>0.12048192771084339</c:v>
                </c:pt>
                <c:pt idx="19">
                  <c:v>0.13493975903614458</c:v>
                </c:pt>
                <c:pt idx="20">
                  <c:v>0.15662650602409636</c:v>
                </c:pt>
                <c:pt idx="21">
                  <c:v>0.1746987951807229</c:v>
                </c:pt>
                <c:pt idx="22">
                  <c:v>0.2253012048192771</c:v>
                </c:pt>
                <c:pt idx="23">
                  <c:v>0.20240963855421687</c:v>
                </c:pt>
                <c:pt idx="24">
                  <c:v>0.20361445783132531</c:v>
                </c:pt>
                <c:pt idx="25">
                  <c:v>0.16867469879518074</c:v>
                </c:pt>
                <c:pt idx="26">
                  <c:v>0.27228915662650605</c:v>
                </c:pt>
                <c:pt idx="27">
                  <c:v>0.24819277108433735</c:v>
                </c:pt>
                <c:pt idx="28">
                  <c:v>0.40120481927710838</c:v>
                </c:pt>
                <c:pt idx="29">
                  <c:v>0.31084337349397589</c:v>
                </c:pt>
                <c:pt idx="30">
                  <c:v>0.19277108433734938</c:v>
                </c:pt>
                <c:pt idx="31">
                  <c:v>-3.7349397590361447E-2</c:v>
                </c:pt>
                <c:pt idx="32">
                  <c:v>0.34457831325301208</c:v>
                </c:pt>
                <c:pt idx="33">
                  <c:v>0.20722891566265059</c:v>
                </c:pt>
                <c:pt idx="34">
                  <c:v>0.12048192771084339</c:v>
                </c:pt>
                <c:pt idx="35">
                  <c:v>0.61445783132530118</c:v>
                </c:pt>
                <c:pt idx="36">
                  <c:v>0.29879518072289157</c:v>
                </c:pt>
                <c:pt idx="37">
                  <c:v>0.36144578313253012</c:v>
                </c:pt>
                <c:pt idx="38">
                  <c:v>0.12891566265060242</c:v>
                </c:pt>
                <c:pt idx="39">
                  <c:v>0.15301204819277109</c:v>
                </c:pt>
                <c:pt idx="40">
                  <c:v>0.3325301204819277</c:v>
                </c:pt>
                <c:pt idx="41">
                  <c:v>0.20602409638554217</c:v>
                </c:pt>
                <c:pt idx="42">
                  <c:v>0.29638554216867469</c:v>
                </c:pt>
                <c:pt idx="43">
                  <c:v>0.3566265060240964</c:v>
                </c:pt>
                <c:pt idx="44">
                  <c:v>0.22289156626506024</c:v>
                </c:pt>
                <c:pt idx="45">
                  <c:v>0.14096385542168674</c:v>
                </c:pt>
                <c:pt idx="46">
                  <c:v>0.11927710843373494</c:v>
                </c:pt>
                <c:pt idx="47">
                  <c:v>0.18072289156626506</c:v>
                </c:pt>
                <c:pt idx="48">
                  <c:v>0.22650602409638557</c:v>
                </c:pt>
                <c:pt idx="49">
                  <c:v>0.18433734939759036</c:v>
                </c:pt>
                <c:pt idx="50">
                  <c:v>0.18795180722891566</c:v>
                </c:pt>
                <c:pt idx="51">
                  <c:v>0.13614457831325302</c:v>
                </c:pt>
                <c:pt idx="52">
                  <c:v>9.1566265060240959E-2</c:v>
                </c:pt>
                <c:pt idx="53">
                  <c:v>6.5060240963855417E-2</c:v>
                </c:pt>
                <c:pt idx="54">
                  <c:v>0.15301204819277109</c:v>
                </c:pt>
                <c:pt idx="55">
                  <c:v>0</c:v>
                </c:pt>
                <c:pt idx="56">
                  <c:v>0.33975903614457831</c:v>
                </c:pt>
                <c:pt idx="57">
                  <c:v>0.14096385542168674</c:v>
                </c:pt>
                <c:pt idx="58">
                  <c:v>0.14216867469879518</c:v>
                </c:pt>
                <c:pt idx="59">
                  <c:v>4.6987951807228916E-2</c:v>
                </c:pt>
                <c:pt idx="60">
                  <c:v>2.4096385542168672E-2</c:v>
                </c:pt>
                <c:pt idx="61">
                  <c:v>0.1108433734939759</c:v>
                </c:pt>
                <c:pt idx="62">
                  <c:v>9.2771084337349402E-2</c:v>
                </c:pt>
                <c:pt idx="63">
                  <c:v>0.14819277108433734</c:v>
                </c:pt>
                <c:pt idx="64">
                  <c:v>2.7710843373493974E-2</c:v>
                </c:pt>
                <c:pt idx="65">
                  <c:v>1.566265060240964E-2</c:v>
                </c:pt>
                <c:pt idx="66">
                  <c:v>4.9397590361445781E-2</c:v>
                </c:pt>
                <c:pt idx="67">
                  <c:v>2.891566265060241E-2</c:v>
                </c:pt>
                <c:pt idx="68">
                  <c:v>4.9397590361445781E-2</c:v>
                </c:pt>
                <c:pt idx="69">
                  <c:v>9.3975903614457831E-2</c:v>
                </c:pt>
                <c:pt idx="70">
                  <c:v>7.5903614457831323E-2</c:v>
                </c:pt>
                <c:pt idx="71">
                  <c:v>7.1084337349397592E-2</c:v>
                </c:pt>
                <c:pt idx="72">
                  <c:v>3.0120481927710847E-2</c:v>
                </c:pt>
                <c:pt idx="73">
                  <c:v>3.9759036144578319E-2</c:v>
                </c:pt>
                <c:pt idx="74">
                  <c:v>2.6506024096385541E-2</c:v>
                </c:pt>
                <c:pt idx="75">
                  <c:v>3.1325301204819279E-2</c:v>
                </c:pt>
                <c:pt idx="76">
                  <c:v>7.5903614457831323E-2</c:v>
                </c:pt>
                <c:pt idx="77">
                  <c:v>6.746987951807229E-2</c:v>
                </c:pt>
                <c:pt idx="78">
                  <c:v>5.0602409638554217E-2</c:v>
                </c:pt>
                <c:pt idx="79">
                  <c:v>4.0963855421686748E-2</c:v>
                </c:pt>
                <c:pt idx="80">
                  <c:v>3.1325301204819279E-2</c:v>
                </c:pt>
                <c:pt idx="81">
                  <c:v>1.2048192771084336E-2</c:v>
                </c:pt>
                <c:pt idx="82">
                  <c:v>1.8072289156626505E-2</c:v>
                </c:pt>
                <c:pt idx="83">
                  <c:v>9.638554216867469E-3</c:v>
                </c:pt>
                <c:pt idx="84">
                  <c:v>4.6987951807228916E-2</c:v>
                </c:pt>
                <c:pt idx="85">
                  <c:v>3.9759036144578319E-2</c:v>
                </c:pt>
                <c:pt idx="86">
                  <c:v>2.7710843373493974E-2</c:v>
                </c:pt>
                <c:pt idx="87">
                  <c:v>1.8072289156626505E-2</c:v>
                </c:pt>
                <c:pt idx="88">
                  <c:v>1.4457831325301205E-2</c:v>
                </c:pt>
                <c:pt idx="89">
                  <c:v>1.2048192771084336E-2</c:v>
                </c:pt>
                <c:pt idx="90">
                  <c:v>4.9397590361445781E-2</c:v>
                </c:pt>
                <c:pt idx="91">
                  <c:v>1.9277108433734938E-2</c:v>
                </c:pt>
                <c:pt idx="92">
                  <c:v>2.4096385542168672E-2</c:v>
                </c:pt>
                <c:pt idx="93">
                  <c:v>1.3253012048192771E-2</c:v>
                </c:pt>
                <c:pt idx="94">
                  <c:v>1.2048192771084336E-2</c:v>
                </c:pt>
                <c:pt idx="95">
                  <c:v>9.638554216867469E-3</c:v>
                </c:pt>
                <c:pt idx="96">
                  <c:v>7.2289156626506026E-3</c:v>
                </c:pt>
                <c:pt idx="97">
                  <c:v>1.566265060240964E-2</c:v>
                </c:pt>
                <c:pt idx="98">
                  <c:v>3.7349397590361447E-2</c:v>
                </c:pt>
                <c:pt idx="99">
                  <c:v>2.891566265060241E-2</c:v>
                </c:pt>
                <c:pt idx="100">
                  <c:v>1.4457831325301205E-2</c:v>
                </c:pt>
                <c:pt idx="101">
                  <c:v>9.638554216867469E-3</c:v>
                </c:pt>
                <c:pt idx="102">
                  <c:v>0</c:v>
                </c:pt>
                <c:pt idx="103">
                  <c:v>4.8192771084337345E-3</c:v>
                </c:pt>
                <c:pt idx="104">
                  <c:v>1.8072289156626505E-2</c:v>
                </c:pt>
                <c:pt idx="105">
                  <c:v>1.6867469879518072E-2</c:v>
                </c:pt>
                <c:pt idx="106">
                  <c:v>1.4457831325301205E-2</c:v>
                </c:pt>
                <c:pt idx="107">
                  <c:v>3.0120481927710847E-2</c:v>
                </c:pt>
                <c:pt idx="108">
                  <c:v>3.6144578313253013E-3</c:v>
                </c:pt>
                <c:pt idx="109">
                  <c:v>0</c:v>
                </c:pt>
                <c:pt idx="110">
                  <c:v>9.638554216867469E-3</c:v>
                </c:pt>
                <c:pt idx="111">
                  <c:v>1.6867469879518072E-2</c:v>
                </c:pt>
                <c:pt idx="112">
                  <c:v>6.0240963855421681E-3</c:v>
                </c:pt>
                <c:pt idx="113">
                  <c:v>1.3253012048192771E-2</c:v>
                </c:pt>
                <c:pt idx="114">
                  <c:v>4.8192771084337345E-3</c:v>
                </c:pt>
                <c:pt idx="115">
                  <c:v>1.2048192771084336E-2</c:v>
                </c:pt>
              </c:numCache>
            </c:numRef>
          </c:yVal>
          <c:smooth val="0"/>
          <c:extLst>
            <c:ext xmlns:c16="http://schemas.microsoft.com/office/drawing/2014/chart" uri="{C3380CC4-5D6E-409C-BE32-E72D297353CC}">
              <c16:uniqueId val="{00000002-69DA-4A8E-9334-04E9C4459D1F}"/>
            </c:ext>
          </c:extLst>
        </c:ser>
        <c:ser>
          <c:idx val="3"/>
          <c:order val="3"/>
          <c:spPr>
            <a:ln w="19050" cap="rnd">
              <a:solidFill>
                <a:schemeClr val="accent2">
                  <a:lumMod val="60000"/>
                </a:schemeClr>
              </a:solidFill>
              <a:round/>
            </a:ln>
            <a:effectLst/>
          </c:spPr>
          <c:marker>
            <c:symbol val="none"/>
          </c:marker>
          <c:xVal>
            <c:numRef>
              <c:f>SWE_Official_Death!$A$2:$A$116</c:f>
              <c:numCache>
                <c:formatCode>m/d/yyyy</c:formatCode>
                <c:ptCount val="115"/>
                <c:pt idx="0">
                  <c:v>43901</c:v>
                </c:pt>
                <c:pt idx="1">
                  <c:v>43902</c:v>
                </c:pt>
                <c:pt idx="2">
                  <c:v>43903</c:v>
                </c:pt>
                <c:pt idx="3">
                  <c:v>43904</c:v>
                </c:pt>
                <c:pt idx="4">
                  <c:v>43905</c:v>
                </c:pt>
                <c:pt idx="5">
                  <c:v>43906</c:v>
                </c:pt>
                <c:pt idx="6">
                  <c:v>43907</c:v>
                </c:pt>
                <c:pt idx="7">
                  <c:v>43908</c:v>
                </c:pt>
                <c:pt idx="8">
                  <c:v>43909</c:v>
                </c:pt>
                <c:pt idx="9">
                  <c:v>43910</c:v>
                </c:pt>
                <c:pt idx="10">
                  <c:v>43911</c:v>
                </c:pt>
                <c:pt idx="11">
                  <c:v>43912</c:v>
                </c:pt>
                <c:pt idx="12">
                  <c:v>43913</c:v>
                </c:pt>
                <c:pt idx="13">
                  <c:v>43914</c:v>
                </c:pt>
                <c:pt idx="14">
                  <c:v>43915</c:v>
                </c:pt>
                <c:pt idx="15">
                  <c:v>43916</c:v>
                </c:pt>
                <c:pt idx="16">
                  <c:v>43917</c:v>
                </c:pt>
                <c:pt idx="17">
                  <c:v>43918</c:v>
                </c:pt>
                <c:pt idx="18">
                  <c:v>43919</c:v>
                </c:pt>
                <c:pt idx="19">
                  <c:v>43920</c:v>
                </c:pt>
                <c:pt idx="20">
                  <c:v>43921</c:v>
                </c:pt>
                <c:pt idx="21">
                  <c:v>43922</c:v>
                </c:pt>
                <c:pt idx="22">
                  <c:v>43923</c:v>
                </c:pt>
                <c:pt idx="23">
                  <c:v>43924</c:v>
                </c:pt>
                <c:pt idx="24">
                  <c:v>43925</c:v>
                </c:pt>
                <c:pt idx="25">
                  <c:v>43926</c:v>
                </c:pt>
                <c:pt idx="26">
                  <c:v>43927</c:v>
                </c:pt>
                <c:pt idx="27">
                  <c:v>43928</c:v>
                </c:pt>
                <c:pt idx="28">
                  <c:v>43929</c:v>
                </c:pt>
                <c:pt idx="29">
                  <c:v>43930</c:v>
                </c:pt>
                <c:pt idx="30">
                  <c:v>43931</c:v>
                </c:pt>
                <c:pt idx="31">
                  <c:v>43932</c:v>
                </c:pt>
                <c:pt idx="32">
                  <c:v>43933</c:v>
                </c:pt>
                <c:pt idx="33">
                  <c:v>43934</c:v>
                </c:pt>
                <c:pt idx="34">
                  <c:v>43935</c:v>
                </c:pt>
                <c:pt idx="35">
                  <c:v>43936</c:v>
                </c:pt>
                <c:pt idx="36">
                  <c:v>43937</c:v>
                </c:pt>
                <c:pt idx="37">
                  <c:v>43938</c:v>
                </c:pt>
                <c:pt idx="38">
                  <c:v>43939</c:v>
                </c:pt>
                <c:pt idx="39">
                  <c:v>43940</c:v>
                </c:pt>
                <c:pt idx="40">
                  <c:v>43941</c:v>
                </c:pt>
                <c:pt idx="41">
                  <c:v>43942</c:v>
                </c:pt>
                <c:pt idx="42">
                  <c:v>43943</c:v>
                </c:pt>
                <c:pt idx="43">
                  <c:v>43944</c:v>
                </c:pt>
                <c:pt idx="44">
                  <c:v>43945</c:v>
                </c:pt>
                <c:pt idx="45">
                  <c:v>43946</c:v>
                </c:pt>
                <c:pt idx="46">
                  <c:v>43947</c:v>
                </c:pt>
                <c:pt idx="47">
                  <c:v>43948</c:v>
                </c:pt>
                <c:pt idx="48">
                  <c:v>43949</c:v>
                </c:pt>
                <c:pt idx="49">
                  <c:v>43950</c:v>
                </c:pt>
                <c:pt idx="50">
                  <c:v>43951</c:v>
                </c:pt>
                <c:pt idx="51">
                  <c:v>43952</c:v>
                </c:pt>
                <c:pt idx="52">
                  <c:v>43953</c:v>
                </c:pt>
                <c:pt idx="53">
                  <c:v>43954</c:v>
                </c:pt>
                <c:pt idx="54">
                  <c:v>43955</c:v>
                </c:pt>
                <c:pt idx="55">
                  <c:v>43956</c:v>
                </c:pt>
                <c:pt idx="56">
                  <c:v>43957</c:v>
                </c:pt>
                <c:pt idx="57">
                  <c:v>43958</c:v>
                </c:pt>
                <c:pt idx="58">
                  <c:v>43959</c:v>
                </c:pt>
                <c:pt idx="59">
                  <c:v>43960</c:v>
                </c:pt>
                <c:pt idx="60">
                  <c:v>43961</c:v>
                </c:pt>
                <c:pt idx="61">
                  <c:v>43962</c:v>
                </c:pt>
                <c:pt idx="62">
                  <c:v>43963</c:v>
                </c:pt>
                <c:pt idx="63">
                  <c:v>43964</c:v>
                </c:pt>
                <c:pt idx="64">
                  <c:v>43965</c:v>
                </c:pt>
                <c:pt idx="65">
                  <c:v>43966</c:v>
                </c:pt>
                <c:pt idx="66">
                  <c:v>43967</c:v>
                </c:pt>
                <c:pt idx="67">
                  <c:v>43968</c:v>
                </c:pt>
                <c:pt idx="68">
                  <c:v>43969</c:v>
                </c:pt>
                <c:pt idx="69">
                  <c:v>43970</c:v>
                </c:pt>
                <c:pt idx="70">
                  <c:v>43971</c:v>
                </c:pt>
                <c:pt idx="71">
                  <c:v>43972</c:v>
                </c:pt>
                <c:pt idx="72">
                  <c:v>43973</c:v>
                </c:pt>
                <c:pt idx="73">
                  <c:v>43974</c:v>
                </c:pt>
                <c:pt idx="74">
                  <c:v>43975</c:v>
                </c:pt>
                <c:pt idx="75">
                  <c:v>43976</c:v>
                </c:pt>
                <c:pt idx="76">
                  <c:v>43977</c:v>
                </c:pt>
                <c:pt idx="77">
                  <c:v>43978</c:v>
                </c:pt>
                <c:pt idx="78">
                  <c:v>43979</c:v>
                </c:pt>
                <c:pt idx="79">
                  <c:v>43980</c:v>
                </c:pt>
                <c:pt idx="80">
                  <c:v>43981</c:v>
                </c:pt>
                <c:pt idx="81">
                  <c:v>43982</c:v>
                </c:pt>
                <c:pt idx="82">
                  <c:v>43983</c:v>
                </c:pt>
                <c:pt idx="83">
                  <c:v>43984</c:v>
                </c:pt>
                <c:pt idx="84">
                  <c:v>43985</c:v>
                </c:pt>
                <c:pt idx="85">
                  <c:v>43986</c:v>
                </c:pt>
                <c:pt idx="86">
                  <c:v>43987</c:v>
                </c:pt>
                <c:pt idx="87">
                  <c:v>43988</c:v>
                </c:pt>
                <c:pt idx="88">
                  <c:v>43989</c:v>
                </c:pt>
                <c:pt idx="89">
                  <c:v>43990</c:v>
                </c:pt>
                <c:pt idx="90">
                  <c:v>43991</c:v>
                </c:pt>
                <c:pt idx="91">
                  <c:v>43992</c:v>
                </c:pt>
                <c:pt idx="92">
                  <c:v>43993</c:v>
                </c:pt>
                <c:pt idx="93">
                  <c:v>43994</c:v>
                </c:pt>
                <c:pt idx="94">
                  <c:v>43995</c:v>
                </c:pt>
                <c:pt idx="95">
                  <c:v>43996</c:v>
                </c:pt>
                <c:pt idx="96">
                  <c:v>43997</c:v>
                </c:pt>
                <c:pt idx="97">
                  <c:v>43998</c:v>
                </c:pt>
                <c:pt idx="98">
                  <c:v>43999</c:v>
                </c:pt>
                <c:pt idx="99">
                  <c:v>44000</c:v>
                </c:pt>
                <c:pt idx="100">
                  <c:v>44001</c:v>
                </c:pt>
                <c:pt idx="101">
                  <c:v>44002</c:v>
                </c:pt>
                <c:pt idx="102">
                  <c:v>44003</c:v>
                </c:pt>
                <c:pt idx="103">
                  <c:v>44004</c:v>
                </c:pt>
                <c:pt idx="104">
                  <c:v>44005</c:v>
                </c:pt>
                <c:pt idx="105">
                  <c:v>44006</c:v>
                </c:pt>
                <c:pt idx="106">
                  <c:v>44007</c:v>
                </c:pt>
                <c:pt idx="107">
                  <c:v>44008</c:v>
                </c:pt>
                <c:pt idx="108">
                  <c:v>44009</c:v>
                </c:pt>
                <c:pt idx="109">
                  <c:v>44010</c:v>
                </c:pt>
                <c:pt idx="110">
                  <c:v>44011</c:v>
                </c:pt>
                <c:pt idx="111">
                  <c:v>44012</c:v>
                </c:pt>
                <c:pt idx="112">
                  <c:v>44013</c:v>
                </c:pt>
                <c:pt idx="113">
                  <c:v>44014</c:v>
                </c:pt>
                <c:pt idx="114">
                  <c:v>44015</c:v>
                </c:pt>
              </c:numCache>
            </c:numRef>
          </c:xVal>
          <c:yVal>
            <c:numRef>
              <c:f>'JHU Data'!$BB$10:$FM$10</c:f>
              <c:numCache>
                <c:formatCode>0.00E+00</c:formatCode>
                <c:ptCount val="116"/>
                <c:pt idx="0">
                  <c:v>0</c:v>
                </c:pt>
                <c:pt idx="1">
                  <c:v>3.0007501875468864E-3</c:v>
                </c:pt>
                <c:pt idx="2">
                  <c:v>1.5003750937734432E-3</c:v>
                </c:pt>
                <c:pt idx="3">
                  <c:v>2.7006751687921979E-2</c:v>
                </c:pt>
                <c:pt idx="4">
                  <c:v>2.2505626406601652E-2</c:v>
                </c:pt>
                <c:pt idx="5">
                  <c:v>3.3008252063015754E-2</c:v>
                </c:pt>
                <c:pt idx="6">
                  <c:v>2.4006001500375091E-2</c:v>
                </c:pt>
                <c:pt idx="7">
                  <c:v>5.101275318829708E-2</c:v>
                </c:pt>
                <c:pt idx="8">
                  <c:v>6.4516129032258063E-2</c:v>
                </c:pt>
                <c:pt idx="9">
                  <c:v>5.4013503375843958E-2</c:v>
                </c:pt>
                <c:pt idx="10">
                  <c:v>8.4021005251312827E-2</c:v>
                </c:pt>
                <c:pt idx="11">
                  <c:v>5.2513128282070519E-2</c:v>
                </c:pt>
                <c:pt idx="12">
                  <c:v>0.11102775693923481</c:v>
                </c:pt>
                <c:pt idx="13">
                  <c:v>0.22355588897224307</c:v>
                </c:pt>
                <c:pt idx="14">
                  <c:v>0.27906976744186046</c:v>
                </c:pt>
                <c:pt idx="15">
                  <c:v>0.27456864216054017</c:v>
                </c:pt>
                <c:pt idx="16">
                  <c:v>0.42610652663165793</c:v>
                </c:pt>
                <c:pt idx="17">
                  <c:v>0.44111027756939236</c:v>
                </c:pt>
                <c:pt idx="18">
                  <c:v>0.32108027006751688</c:v>
                </c:pt>
                <c:pt idx="19">
                  <c:v>0.5611402850712679</c:v>
                </c:pt>
                <c:pt idx="20">
                  <c:v>0.57314328582145535</c:v>
                </c:pt>
                <c:pt idx="21">
                  <c:v>1.005251312828207</c:v>
                </c:pt>
                <c:pt idx="22">
                  <c:v>0.97824456114028513</c:v>
                </c:pt>
                <c:pt idx="23">
                  <c:v>1.0712678169542384</c:v>
                </c:pt>
                <c:pt idx="24">
                  <c:v>1.140285071267817</c:v>
                </c:pt>
                <c:pt idx="25">
                  <c:v>0.96624156039009745</c:v>
                </c:pt>
                <c:pt idx="26">
                  <c:v>0.85221305326331587</c:v>
                </c:pt>
                <c:pt idx="27">
                  <c:v>1.5573893473368341</c:v>
                </c:pt>
                <c:pt idx="28">
                  <c:v>1.5513878469617404</c:v>
                </c:pt>
                <c:pt idx="29">
                  <c:v>1.654913728432108</c:v>
                </c:pt>
                <c:pt idx="30">
                  <c:v>1.7284321080270066</c:v>
                </c:pt>
                <c:pt idx="31">
                  <c:v>1.258814703675919</c:v>
                </c:pt>
                <c:pt idx="32">
                  <c:v>1.0292573143285821</c:v>
                </c:pt>
                <c:pt idx="33">
                  <c:v>1.1162790697674418</c:v>
                </c:pt>
                <c:pt idx="34">
                  <c:v>1.5663915978994749</c:v>
                </c:pt>
                <c:pt idx="35">
                  <c:v>1.2633158289572395</c:v>
                </c:pt>
                <c:pt idx="36">
                  <c:v>1.5438859714928734</c:v>
                </c:pt>
                <c:pt idx="37">
                  <c:v>1.4028507126781695</c:v>
                </c:pt>
                <c:pt idx="38">
                  <c:v>1.6729182295573894</c:v>
                </c:pt>
                <c:pt idx="39">
                  <c:v>0.74718679669917476</c:v>
                </c:pt>
                <c:pt idx="40">
                  <c:v>0.83870967741935487</c:v>
                </c:pt>
                <c:pt idx="41">
                  <c:v>1.7584396099024755</c:v>
                </c:pt>
                <c:pt idx="42">
                  <c:v>1.2558139534883721</c:v>
                </c:pt>
                <c:pt idx="43">
                  <c:v>1.0907726931732933</c:v>
                </c:pt>
                <c:pt idx="44">
                  <c:v>1.5078769692423106</c:v>
                </c:pt>
                <c:pt idx="45">
                  <c:v>1.2648162040510127</c:v>
                </c:pt>
                <c:pt idx="46">
                  <c:v>0.6301575393848462</c:v>
                </c:pt>
                <c:pt idx="47">
                  <c:v>0.50712678169542391</c:v>
                </c:pt>
                <c:pt idx="48">
                  <c:v>1.3638409602400601</c:v>
                </c:pt>
                <c:pt idx="49">
                  <c:v>1.1927981995498875</c:v>
                </c:pt>
                <c:pt idx="50">
                  <c:v>1.011252813203301</c:v>
                </c:pt>
                <c:pt idx="51">
                  <c:v>1.1087771942985745</c:v>
                </c:pt>
                <c:pt idx="52">
                  <c:v>0.9317329332333083</c:v>
                </c:pt>
                <c:pt idx="53">
                  <c:v>0.4726181545386347</c:v>
                </c:pt>
                <c:pt idx="54">
                  <c:v>0.43210802700675166</c:v>
                </c:pt>
                <c:pt idx="55">
                  <c:v>1.0397599399849962</c:v>
                </c:pt>
                <c:pt idx="56">
                  <c:v>0.97374343585896472</c:v>
                </c:pt>
                <c:pt idx="57">
                  <c:v>0.80870217554388601</c:v>
                </c:pt>
                <c:pt idx="58">
                  <c:v>0.93923480870217557</c:v>
                </c:pt>
                <c:pt idx="59">
                  <c:v>0.51912978244561137</c:v>
                </c:pt>
                <c:pt idx="60">
                  <c:v>0.40210052513128286</c:v>
                </c:pt>
                <c:pt idx="61">
                  <c:v>0.3150787696924231</c:v>
                </c:pt>
                <c:pt idx="62">
                  <c:v>0.940735183795949</c:v>
                </c:pt>
                <c:pt idx="63">
                  <c:v>0.74118529632408103</c:v>
                </c:pt>
                <c:pt idx="64">
                  <c:v>0.64216054013503376</c:v>
                </c:pt>
                <c:pt idx="65">
                  <c:v>0.57614403600900221</c:v>
                </c:pt>
                <c:pt idx="66">
                  <c:v>0.70217554388597159</c:v>
                </c:pt>
                <c:pt idx="67">
                  <c:v>0.25506376594148533</c:v>
                </c:pt>
                <c:pt idx="68">
                  <c:v>0.24006001500375093</c:v>
                </c:pt>
                <c:pt idx="69">
                  <c:v>0.81770442610652661</c:v>
                </c:pt>
                <c:pt idx="70">
                  <c:v>0.54463615903975993</c:v>
                </c:pt>
                <c:pt idx="71">
                  <c:v>0.50712678169542391</c:v>
                </c:pt>
                <c:pt idx="72">
                  <c:v>0.52663165791447863</c:v>
                </c:pt>
                <c:pt idx="73">
                  <c:v>0.42310577644411101</c:v>
                </c:pt>
                <c:pt idx="74">
                  <c:v>0.17704426106526633</c:v>
                </c:pt>
                <c:pt idx="75">
                  <c:v>0.18154538634658665</c:v>
                </c:pt>
                <c:pt idx="76">
                  <c:v>0.20105026256564143</c:v>
                </c:pt>
                <c:pt idx="77">
                  <c:v>0.61815453863465863</c:v>
                </c:pt>
                <c:pt idx="78">
                  <c:v>0.56564141035258819</c:v>
                </c:pt>
                <c:pt idx="79">
                  <c:v>0.48612153038259565</c:v>
                </c:pt>
                <c:pt idx="80">
                  <c:v>0.32258064516129031</c:v>
                </c:pt>
                <c:pt idx="81">
                  <c:v>0.16954238559639909</c:v>
                </c:pt>
                <c:pt idx="82">
                  <c:v>0.83420855213803446</c:v>
                </c:pt>
                <c:pt idx="83">
                  <c:v>0.48612153038259565</c:v>
                </c:pt>
                <c:pt idx="84">
                  <c:v>0.5386346586646662</c:v>
                </c:pt>
                <c:pt idx="85">
                  <c:v>0.26406601650412603</c:v>
                </c:pt>
                <c:pt idx="86">
                  <c:v>0.53563390847711922</c:v>
                </c:pt>
                <c:pt idx="87">
                  <c:v>0.30607651912978245</c:v>
                </c:pt>
                <c:pt idx="88">
                  <c:v>0.11552888222055514</c:v>
                </c:pt>
                <c:pt idx="89">
                  <c:v>8.2520630157539382E-2</c:v>
                </c:pt>
                <c:pt idx="90">
                  <c:v>0.42910727681920485</c:v>
                </c:pt>
                <c:pt idx="91">
                  <c:v>0.36759189797449365</c:v>
                </c:pt>
                <c:pt idx="92">
                  <c:v>0.22655663915978996</c:v>
                </c:pt>
                <c:pt idx="93">
                  <c:v>0.30307576894223553</c:v>
                </c:pt>
                <c:pt idx="94">
                  <c:v>0.27156789197299325</c:v>
                </c:pt>
                <c:pt idx="95">
                  <c:v>5.4013503375843958E-2</c:v>
                </c:pt>
                <c:pt idx="96">
                  <c:v>5.7014253563390842E-2</c:v>
                </c:pt>
                <c:pt idx="97">
                  <c:v>0.34958739684921231</c:v>
                </c:pt>
                <c:pt idx="98">
                  <c:v>0.2760690172543136</c:v>
                </c:pt>
                <c:pt idx="99">
                  <c:v>0.20255063765941483</c:v>
                </c:pt>
                <c:pt idx="100">
                  <c:v>0.25956489122280568</c:v>
                </c:pt>
                <c:pt idx="101">
                  <c:v>0.19204801200300073</c:v>
                </c:pt>
                <c:pt idx="102">
                  <c:v>6.4516129032258063E-2</c:v>
                </c:pt>
                <c:pt idx="103">
                  <c:v>2.2505626406601652E-2</c:v>
                </c:pt>
                <c:pt idx="104">
                  <c:v>0.42010502625656415</c:v>
                </c:pt>
                <c:pt idx="105">
                  <c:v>0.23105776444111029</c:v>
                </c:pt>
                <c:pt idx="106">
                  <c:v>0.22355588897224307</c:v>
                </c:pt>
                <c:pt idx="107">
                  <c:v>0.2760690172543136</c:v>
                </c:pt>
                <c:pt idx="108">
                  <c:v>0.15003750937734434</c:v>
                </c:pt>
                <c:pt idx="109">
                  <c:v>5.4013503375843958E-2</c:v>
                </c:pt>
                <c:pt idx="110">
                  <c:v>3.7509377344336084E-2</c:v>
                </c:pt>
                <c:pt idx="111">
                  <c:v>0.23255813953488372</c:v>
                </c:pt>
                <c:pt idx="112">
                  <c:v>0.26406601650412603</c:v>
                </c:pt>
                <c:pt idx="113">
                  <c:v>0.13353338334583648</c:v>
                </c:pt>
                <c:pt idx="114">
                  <c:v>0.20405101275318832</c:v>
                </c:pt>
                <c:pt idx="115">
                  <c:v>0.10052513128282071</c:v>
                </c:pt>
              </c:numCache>
            </c:numRef>
          </c:yVal>
          <c:smooth val="0"/>
          <c:extLst>
            <c:ext xmlns:c16="http://schemas.microsoft.com/office/drawing/2014/chart" uri="{C3380CC4-5D6E-409C-BE32-E72D297353CC}">
              <c16:uniqueId val="{00000003-69DA-4A8E-9334-04E9C4459D1F}"/>
            </c:ext>
          </c:extLst>
        </c:ser>
        <c:dLbls>
          <c:showLegendKey val="0"/>
          <c:showVal val="0"/>
          <c:showCatName val="0"/>
          <c:showSerName val="0"/>
          <c:showPercent val="0"/>
          <c:showBubbleSize val="0"/>
        </c:dLbls>
        <c:axId val="472778728"/>
        <c:axId val="472781864"/>
      </c:scatterChart>
      <c:valAx>
        <c:axId val="472778728"/>
        <c:scaling>
          <c:orientation val="minMax"/>
          <c:min val="43891"/>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81864"/>
        <c:crosses val="autoZero"/>
        <c:crossBetween val="midCat"/>
        <c:majorUnit val="28"/>
      </c:valAx>
      <c:valAx>
        <c:axId val="472781864"/>
        <c:scaling>
          <c:orientation val="minMax"/>
          <c:max val="2"/>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78728"/>
        <c:crosses val="autoZero"/>
        <c:crossBetween val="midCat"/>
      </c:valAx>
      <c:spPr>
        <a:noFill/>
        <a:ln>
          <a:noFill/>
        </a:ln>
        <a:effectLst/>
      </c:spPr>
    </c:plotArea>
    <c:legend>
      <c:legendPos val="r"/>
      <c:layout>
        <c:manualLayout>
          <c:xMode val="edge"/>
          <c:yMode val="edge"/>
          <c:x val="0.54829182551276112"/>
          <c:y val="5.6711869349664615E-2"/>
          <c:w val="0.42947331583552051"/>
          <c:h val="0.2569466316710410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30000"/>
      </a:schemeClr>
    </a:solid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cap="all" spc="150" baseline="0">
                <a:solidFill>
                  <a:sysClr val="windowText" lastClr="000000">
                    <a:lumMod val="50000"/>
                    <a:lumOff val="50000"/>
                  </a:sysClr>
                </a:solidFill>
                <a:latin typeface="+mn-lt"/>
                <a:ea typeface="+mn-ea"/>
                <a:cs typeface="+mn-cs"/>
              </a:defRPr>
            </a:pPr>
            <a:r>
              <a:rPr lang="en-US" sz="1400" b="1" i="0" cap="all" baseline="0" dirty="0" err="1">
                <a:effectLst/>
              </a:rPr>
              <a:t>Sterberate</a:t>
            </a:r>
            <a:r>
              <a:rPr lang="en-US" sz="1400" b="1" i="0" cap="all" baseline="0" dirty="0">
                <a:effectLst/>
              </a:rPr>
              <a:t> pro 100,000 </a:t>
            </a:r>
            <a:r>
              <a:rPr lang="en-US" sz="1400" b="1" i="0" cap="all" baseline="0" dirty="0" err="1">
                <a:effectLst/>
              </a:rPr>
              <a:t>einwohner</a:t>
            </a:r>
            <a:endParaRPr lang="en-US" sz="1400" dirty="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cap="all" spc="150" baseline="0">
              <a:solidFill>
                <a:sysClr val="windowText" lastClr="000000">
                  <a:lumMod val="50000"/>
                  <a:lumOff val="50000"/>
                </a:sysClr>
              </a:solidFill>
              <a:latin typeface="+mn-lt"/>
              <a:ea typeface="+mn-ea"/>
              <a:cs typeface="+mn-cs"/>
            </a:defRPr>
          </a:pPr>
          <a:endParaRPr lang="en-US"/>
        </a:p>
      </c:txPr>
    </c:title>
    <c:autoTitleDeleted val="0"/>
    <c:plotArea>
      <c:layout>
        <c:manualLayout>
          <c:layoutTarget val="inner"/>
          <c:xMode val="edge"/>
          <c:yMode val="edge"/>
          <c:x val="9.388670166229221E-2"/>
          <c:y val="0.1345376389925042"/>
          <c:w val="0.86401618547681536"/>
          <c:h val="0.66319458189329228"/>
        </c:manualLayout>
      </c:layout>
      <c:bubbleChart>
        <c:varyColors val="0"/>
        <c:ser>
          <c:idx val="0"/>
          <c:order val="0"/>
          <c:spPr>
            <a:pattFill prst="ltUpDiag">
              <a:fgClr>
                <a:schemeClr val="accent1"/>
              </a:fgClr>
              <a:bgClr>
                <a:schemeClr val="accent1">
                  <a:lumMod val="20000"/>
                  <a:lumOff val="80000"/>
                </a:schemeClr>
              </a:bgClr>
            </a:pattFill>
            <a:ln w="9525" cap="flat" cmpd="sng" algn="ctr">
              <a:solidFill>
                <a:schemeClr val="accent1">
                  <a:alpha val="75000"/>
                </a:schemeClr>
              </a:solidFill>
            </a:ln>
            <a:effectLst>
              <a:innerShdw blurRad="114300">
                <a:schemeClr val="accent1">
                  <a:alpha val="70000"/>
                </a:schemeClr>
              </a:innerShdw>
            </a:effectLst>
          </c:spPr>
          <c:invertIfNegative val="0"/>
          <c:trendline>
            <c:spPr>
              <a:ln w="19050" cap="rnd">
                <a:solidFill>
                  <a:schemeClr val="accent1"/>
                </a:solidFill>
              </a:ln>
              <a:effectLst/>
            </c:spPr>
            <c:trendlineType val="linear"/>
            <c:dispRSqr val="0"/>
            <c:dispEq val="0"/>
          </c:trendline>
          <c:xVal>
            <c:numRef>
              <c:f>Tabelle1!$Y$3:$Y$14</c:f>
              <c:numCache>
                <c:formatCode>0%</c:formatCode>
                <c:ptCount val="12"/>
                <c:pt idx="0">
                  <c:v>-0.6</c:v>
                </c:pt>
                <c:pt idx="1">
                  <c:v>-0.79</c:v>
                </c:pt>
                <c:pt idx="2">
                  <c:v>-0.65</c:v>
                </c:pt>
                <c:pt idx="3">
                  <c:v>-0.27</c:v>
                </c:pt>
                <c:pt idx="4">
                  <c:v>-0.52</c:v>
                </c:pt>
                <c:pt idx="5">
                  <c:v>-0.84</c:v>
                </c:pt>
                <c:pt idx="6">
                  <c:v>-0.85</c:v>
                </c:pt>
                <c:pt idx="7">
                  <c:v>-0.85</c:v>
                </c:pt>
                <c:pt idx="8">
                  <c:v>-0.74</c:v>
                </c:pt>
                <c:pt idx="9">
                  <c:v>-0.66</c:v>
                </c:pt>
                <c:pt idx="10">
                  <c:v>-0.6</c:v>
                </c:pt>
                <c:pt idx="11">
                  <c:v>-0.35</c:v>
                </c:pt>
              </c:numCache>
            </c:numRef>
          </c:xVal>
          <c:yVal>
            <c:numRef>
              <c:f>Tabelle1!$U$3:$U$14</c:f>
              <c:numCache>
                <c:formatCode>General</c:formatCode>
                <c:ptCount val="12"/>
                <c:pt idx="0">
                  <c:v>27</c:v>
                </c:pt>
                <c:pt idx="1">
                  <c:v>28</c:v>
                </c:pt>
                <c:pt idx="2">
                  <c:v>37</c:v>
                </c:pt>
                <c:pt idx="3">
                  <c:v>32</c:v>
                </c:pt>
                <c:pt idx="4">
                  <c:v>55</c:v>
                </c:pt>
                <c:pt idx="5">
                  <c:v>31</c:v>
                </c:pt>
                <c:pt idx="6">
                  <c:v>29</c:v>
                </c:pt>
                <c:pt idx="7">
                  <c:v>39</c:v>
                </c:pt>
                <c:pt idx="8">
                  <c:v>37</c:v>
                </c:pt>
                <c:pt idx="9">
                  <c:v>28</c:v>
                </c:pt>
                <c:pt idx="10">
                  <c:v>23</c:v>
                </c:pt>
                <c:pt idx="11">
                  <c:v>30</c:v>
                </c:pt>
              </c:numCache>
            </c:numRef>
          </c:yVal>
          <c:bubbleSize>
            <c:numRef>
              <c:f>Tabelle1!$K$3:$K$14</c:f>
              <c:numCache>
                <c:formatCode>_(* #,##0.00_);_(* \(#,##0.00\);_(* "-"??_);_(@_)</c:formatCode>
                <c:ptCount val="12"/>
                <c:pt idx="0">
                  <c:v>5.1987767584097861</c:v>
                </c:pt>
                <c:pt idx="1">
                  <c:v>29.05759162303665</c:v>
                </c:pt>
                <c:pt idx="2">
                  <c:v>2.7472527472527473</c:v>
                </c:pt>
                <c:pt idx="3">
                  <c:v>0.11618900077459333</c:v>
                </c:pt>
                <c:pt idx="4">
                  <c:v>0.18972332015810275</c:v>
                </c:pt>
                <c:pt idx="5">
                  <c:v>44.035785288270382</c:v>
                </c:pt>
                <c:pt idx="6">
                  <c:v>46.672688949111709</c:v>
                </c:pt>
                <c:pt idx="7">
                  <c:v>12.151067323481117</c:v>
                </c:pt>
                <c:pt idx="8">
                  <c:v>14.403600900225056</c:v>
                </c:pt>
                <c:pt idx="9">
                  <c:v>50.899742930591259</c:v>
                </c:pt>
                <c:pt idx="10">
                  <c:v>2.755769893213917</c:v>
                </c:pt>
                <c:pt idx="11">
                  <c:v>11.33919843597263</c:v>
                </c:pt>
              </c:numCache>
            </c:numRef>
          </c:bubbleSize>
          <c:bubble3D val="0"/>
          <c:extLst>
            <c:ext xmlns:c16="http://schemas.microsoft.com/office/drawing/2014/chart" uri="{C3380CC4-5D6E-409C-BE32-E72D297353CC}">
              <c16:uniqueId val="{00000001-CB70-4D29-8851-E8F18A8E0A89}"/>
            </c:ext>
          </c:extLst>
        </c:ser>
        <c:dLbls>
          <c:showLegendKey val="0"/>
          <c:showVal val="0"/>
          <c:showCatName val="0"/>
          <c:showSerName val="0"/>
          <c:showPercent val="0"/>
          <c:showBubbleSize val="0"/>
        </c:dLbls>
        <c:bubbleScale val="100"/>
        <c:showNegBubbles val="0"/>
        <c:axId val="472784608"/>
        <c:axId val="476801248"/>
      </c:bubbleChart>
      <c:valAx>
        <c:axId val="472784608"/>
        <c:scaling>
          <c:orientation val="maxMin"/>
          <c:max val="-0.2"/>
          <c:min val="-0.9"/>
        </c:scaling>
        <c:delete val="0"/>
        <c:axPos val="b"/>
        <c:majorGridlines>
          <c:spPr>
            <a:ln>
              <a:solidFill>
                <a:schemeClr val="tx1">
                  <a:lumMod val="15000"/>
                  <a:lumOff val="85000"/>
                </a:schemeClr>
              </a:solidFill>
            </a:ln>
            <a:effectLst/>
          </c:spPr>
        </c:majorGridlines>
        <c:title>
          <c:tx>
            <c:rich>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1200" dirty="0" err="1"/>
                  <a:t>Maximale</a:t>
                </a:r>
                <a:r>
                  <a:rPr lang="en-US" sz="1200" dirty="0"/>
                  <a:t> </a:t>
                </a:r>
                <a:r>
                  <a:rPr lang="en-US" sz="1200" dirty="0" err="1"/>
                  <a:t>Reduktion</a:t>
                </a:r>
                <a:r>
                  <a:rPr lang="en-US" sz="1200" baseline="0" dirty="0"/>
                  <a:t> der </a:t>
                </a:r>
                <a:r>
                  <a:rPr lang="en-US" sz="1200" baseline="0" dirty="0" err="1"/>
                  <a:t>Mobilität</a:t>
                </a:r>
                <a:endParaRPr lang="en-US" sz="1200" dirty="0"/>
              </a:p>
            </c:rich>
          </c:tx>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6801248"/>
        <c:crosses val="autoZero"/>
        <c:crossBetween val="midCat"/>
      </c:valAx>
      <c:valAx>
        <c:axId val="476801248"/>
        <c:scaling>
          <c:orientation val="minMax"/>
          <c:max val="45"/>
          <c:min val="20"/>
        </c:scaling>
        <c:delete val="0"/>
        <c:axPos val="r"/>
        <c:majorGridlines>
          <c:spPr>
            <a:ln>
              <a:solidFill>
                <a:schemeClr val="tx1">
                  <a:lumMod val="15000"/>
                  <a:lumOff val="85000"/>
                </a:schemeClr>
              </a:solidFill>
            </a:ln>
            <a:effectLst/>
          </c:spPr>
        </c:majorGridlines>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1200" dirty="0" err="1"/>
                  <a:t>Zeit</a:t>
                </a:r>
                <a:r>
                  <a:rPr lang="en-US" sz="1200" dirty="0"/>
                  <a:t> </a:t>
                </a:r>
                <a:r>
                  <a:rPr lang="en-US" sz="1200" dirty="0" err="1"/>
                  <a:t>bis</a:t>
                </a:r>
                <a:r>
                  <a:rPr lang="en-US" sz="1200" dirty="0"/>
                  <a:t> 25% </a:t>
                </a:r>
                <a:r>
                  <a:rPr lang="en-US" sz="1200" dirty="0" err="1"/>
                  <a:t>Reduktion</a:t>
                </a:r>
                <a:r>
                  <a:rPr lang="en-US" sz="1200" dirty="0"/>
                  <a:t> der </a:t>
                </a:r>
                <a:r>
                  <a:rPr lang="en-US" sz="1200" dirty="0" err="1"/>
                  <a:t>Mobilität</a:t>
                </a:r>
                <a:endParaRPr lang="en-US" sz="1200" dirty="0"/>
              </a:p>
            </c:rich>
          </c:tx>
          <c:layout>
            <c:manualLayout>
              <c:xMode val="edge"/>
              <c:yMode val="edge"/>
              <c:x val="1.4474260102205903E-2"/>
              <c:y val="0.17359281984135441"/>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high"/>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846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50000"/>
      </a:schemeClr>
    </a:solid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US" sz="1400" dirty="0" err="1"/>
              <a:t>Zeit</a:t>
            </a:r>
            <a:r>
              <a:rPr lang="en-US" sz="1400" dirty="0"/>
              <a:t> </a:t>
            </a:r>
            <a:r>
              <a:rPr lang="en-US" sz="1400" dirty="0" err="1"/>
              <a:t>bis</a:t>
            </a:r>
            <a:r>
              <a:rPr lang="en-US" sz="1400" dirty="0"/>
              <a:t> </a:t>
            </a:r>
            <a:r>
              <a:rPr lang="en-US" sz="1400" dirty="0" err="1"/>
              <a:t>zur</a:t>
            </a:r>
            <a:r>
              <a:rPr lang="en-US" sz="1400" dirty="0"/>
              <a:t> </a:t>
            </a:r>
            <a:r>
              <a:rPr lang="en-US" sz="1400" dirty="0" err="1"/>
              <a:t>maßnahme</a:t>
            </a:r>
            <a:endParaRPr lang="en-US" sz="1400" dirty="0"/>
          </a:p>
        </c:rich>
      </c:tx>
      <c:layout>
        <c:manualLayout>
          <c:xMode val="edge"/>
          <c:yMode val="edge"/>
          <c:x val="0.31395125311125371"/>
          <c:y val="7.0979619348038227E-3"/>
        </c:manualLayout>
      </c:layout>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0.12998759843149427"/>
          <c:y val="0.20305592411552129"/>
          <c:w val="0.8363859093133601"/>
          <c:h val="0.7579583802339086"/>
        </c:manualLayout>
      </c:layout>
      <c:bubbleChart>
        <c:varyColors val="0"/>
        <c:ser>
          <c:idx val="0"/>
          <c:order val="0"/>
          <c:spPr>
            <a:pattFill prst="ltUpDiag">
              <a:fgClr>
                <a:schemeClr val="accent1"/>
              </a:fgClr>
              <a:bgClr>
                <a:schemeClr val="accent1">
                  <a:lumMod val="20000"/>
                  <a:lumOff val="80000"/>
                </a:schemeClr>
              </a:bgClr>
            </a:pattFill>
            <a:ln w="9525" cap="flat" cmpd="sng" algn="ctr">
              <a:solidFill>
                <a:schemeClr val="accent1">
                  <a:alpha val="75000"/>
                </a:schemeClr>
              </a:solidFill>
            </a:ln>
            <a:effectLst>
              <a:innerShdw blurRad="114300">
                <a:schemeClr val="accent1">
                  <a:alpha val="70000"/>
                </a:schemeClr>
              </a:innerShdw>
            </a:effectLst>
          </c:spPr>
          <c:invertIfNegative val="0"/>
          <c:trendline>
            <c:spPr>
              <a:ln w="19050" cap="rnd">
                <a:solidFill>
                  <a:schemeClr val="accent1"/>
                </a:solidFill>
              </a:ln>
              <a:effectLst/>
            </c:spPr>
            <c:trendlineType val="linear"/>
            <c:dispRSqr val="0"/>
            <c:dispEq val="0"/>
          </c:trendline>
          <c:xVal>
            <c:numRef>
              <c:f>Tabelle1!$Q$3:$Q$14</c:f>
              <c:numCache>
                <c:formatCode>General</c:formatCode>
                <c:ptCount val="12"/>
                <c:pt idx="0">
                  <c:v>39</c:v>
                </c:pt>
                <c:pt idx="1">
                  <c:v>24</c:v>
                </c:pt>
                <c:pt idx="2">
                  <c:v>6</c:v>
                </c:pt>
                <c:pt idx="3">
                  <c:v>45</c:v>
                </c:pt>
                <c:pt idx="4">
                  <c:v>31</c:v>
                </c:pt>
                <c:pt idx="5">
                  <c:v>32</c:v>
                </c:pt>
                <c:pt idx="6">
                  <c:v>25</c:v>
                </c:pt>
                <c:pt idx="7">
                  <c:v>31</c:v>
                </c:pt>
                <c:pt idx="8">
                  <c:v>39</c:v>
                </c:pt>
                <c:pt idx="9">
                  <c:v>27</c:v>
                </c:pt>
                <c:pt idx="10">
                  <c:v>33</c:v>
                </c:pt>
                <c:pt idx="11" formatCode="_-* #,##0\ _€_-;\-* #,##0\ _€_-;_-* &quot;-&quot;??\ _€_-;_-@_-">
                  <c:v>40</c:v>
                </c:pt>
              </c:numCache>
            </c:numRef>
          </c:xVal>
          <c:yVal>
            <c:numRef>
              <c:f>Tabelle1!$AA$3:$AA$14</c:f>
              <c:numCache>
                <c:formatCode>0%</c:formatCode>
                <c:ptCount val="12"/>
                <c:pt idx="0">
                  <c:v>-0.6</c:v>
                </c:pt>
                <c:pt idx="1">
                  <c:v>-0.79</c:v>
                </c:pt>
                <c:pt idx="2">
                  <c:v>-0.65</c:v>
                </c:pt>
                <c:pt idx="3">
                  <c:v>-0.27</c:v>
                </c:pt>
                <c:pt idx="4">
                  <c:v>-0.52</c:v>
                </c:pt>
                <c:pt idx="5">
                  <c:v>-0.84</c:v>
                </c:pt>
                <c:pt idx="6">
                  <c:v>-0.85</c:v>
                </c:pt>
                <c:pt idx="7">
                  <c:v>-0.85</c:v>
                </c:pt>
                <c:pt idx="8">
                  <c:v>-0.74</c:v>
                </c:pt>
                <c:pt idx="9">
                  <c:v>-0.66</c:v>
                </c:pt>
                <c:pt idx="10">
                  <c:v>-0.6</c:v>
                </c:pt>
                <c:pt idx="11">
                  <c:v>-0.35</c:v>
                </c:pt>
              </c:numCache>
            </c:numRef>
          </c:yVal>
          <c:bubbleSize>
            <c:numRef>
              <c:f>Tabelle1!$Z$3:$Z$14</c:f>
              <c:numCache>
                <c:formatCode>General</c:formatCode>
                <c:ptCount val="12"/>
                <c:pt idx="0">
                  <c:v>36</c:v>
                </c:pt>
                <c:pt idx="1">
                  <c:v>40</c:v>
                </c:pt>
                <c:pt idx="2">
                  <c:v>51</c:v>
                </c:pt>
                <c:pt idx="3">
                  <c:v>34</c:v>
                </c:pt>
                <c:pt idx="4">
                  <c:v>83</c:v>
                </c:pt>
                <c:pt idx="5">
                  <c:v>58</c:v>
                </c:pt>
                <c:pt idx="6">
                  <c:v>49</c:v>
                </c:pt>
                <c:pt idx="7">
                  <c:v>52</c:v>
                </c:pt>
                <c:pt idx="8">
                  <c:v>47</c:v>
                </c:pt>
                <c:pt idx="9">
                  <c:v>48</c:v>
                </c:pt>
                <c:pt idx="10">
                  <c:v>31</c:v>
                </c:pt>
                <c:pt idx="11">
                  <c:v>53</c:v>
                </c:pt>
              </c:numCache>
            </c:numRef>
          </c:bubbleSize>
          <c:bubble3D val="0"/>
          <c:extLst>
            <c:ext xmlns:c16="http://schemas.microsoft.com/office/drawing/2014/chart" uri="{C3380CC4-5D6E-409C-BE32-E72D297353CC}">
              <c16:uniqueId val="{00000000-60D1-4DFE-A8BF-523B7E04CB0A}"/>
            </c:ext>
          </c:extLst>
        </c:ser>
        <c:dLbls>
          <c:showLegendKey val="0"/>
          <c:showVal val="0"/>
          <c:showCatName val="0"/>
          <c:showSerName val="0"/>
          <c:showPercent val="0"/>
          <c:showBubbleSize val="0"/>
        </c:dLbls>
        <c:bubbleScale val="100"/>
        <c:showNegBubbles val="0"/>
        <c:axId val="476800856"/>
        <c:axId val="476802032"/>
      </c:bubbleChart>
      <c:valAx>
        <c:axId val="476800856"/>
        <c:scaling>
          <c:orientation val="minMax"/>
          <c:max val="50"/>
          <c:min val="20"/>
        </c:scaling>
        <c:delete val="0"/>
        <c:axPos val="b"/>
        <c:title>
          <c:tx>
            <c:rich>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r>
                  <a:rPr lang="en-US" sz="1050" dirty="0" err="1"/>
                  <a:t>Breite</a:t>
                </a:r>
                <a:r>
                  <a:rPr lang="en-US" sz="1050" dirty="0"/>
                  <a:t> der </a:t>
                </a:r>
                <a:r>
                  <a:rPr lang="en-US" sz="1050" dirty="0" err="1"/>
                  <a:t>Todesratenkurve</a:t>
                </a:r>
                <a:r>
                  <a:rPr lang="en-US" sz="1050" dirty="0"/>
                  <a:t> auf </a:t>
                </a:r>
                <a:r>
                  <a:rPr lang="en-US" sz="1050" dirty="0" err="1"/>
                  <a:t>halber</a:t>
                </a:r>
                <a:r>
                  <a:rPr lang="en-US" sz="1050" dirty="0"/>
                  <a:t> </a:t>
                </a:r>
                <a:r>
                  <a:rPr lang="en-US" sz="1050" dirty="0" err="1"/>
                  <a:t>Höhe</a:t>
                </a:r>
                <a:r>
                  <a:rPr lang="en-US" sz="1050" dirty="0"/>
                  <a:t> </a:t>
                </a:r>
                <a:r>
                  <a:rPr lang="en-US" sz="1050" dirty="0" err="1"/>
                  <a:t>zum</a:t>
                </a:r>
                <a:r>
                  <a:rPr lang="en-US" sz="1050" dirty="0"/>
                  <a:t> Maximum [d]</a:t>
                </a:r>
              </a:p>
            </c:rich>
          </c:tx>
          <c:layout>
            <c:manualLayout>
              <c:xMode val="edge"/>
              <c:yMode val="edge"/>
              <c:x val="0.22039567946233551"/>
              <c:y val="0.10551874588542061"/>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6802032"/>
        <c:crosses val="autoZero"/>
        <c:crossBetween val="midCat"/>
      </c:valAx>
      <c:valAx>
        <c:axId val="476802032"/>
        <c:scaling>
          <c:orientation val="minMax"/>
          <c:max val="-0.2"/>
          <c:min val="-0.92"/>
        </c:scaling>
        <c:delete val="0"/>
        <c:axPos val="l"/>
        <c:title>
          <c:tx>
            <c:rich>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dirty="0" err="1"/>
                  <a:t>Mobilitätsreduktion</a:t>
                </a:r>
                <a:r>
                  <a:rPr lang="en-US" sz="1100" baseline="0" dirty="0"/>
                  <a:t> [%]</a:t>
                </a:r>
                <a:endParaRPr lang="en-US" sz="1100" dirty="0"/>
              </a:p>
            </c:rich>
          </c:tx>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68008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50000"/>
      </a:schemeClr>
    </a:solidFill>
    <a:ln>
      <a:noFill/>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US" sz="1600" dirty="0" err="1"/>
              <a:t>Zeit</a:t>
            </a:r>
            <a:r>
              <a:rPr lang="en-US" sz="1600" dirty="0"/>
              <a:t> </a:t>
            </a:r>
            <a:r>
              <a:rPr lang="en-US" sz="1600" dirty="0" err="1"/>
              <a:t>bis</a:t>
            </a:r>
            <a:r>
              <a:rPr lang="en-US" sz="1600" dirty="0"/>
              <a:t> </a:t>
            </a:r>
            <a:r>
              <a:rPr lang="en-US" sz="1600" dirty="0" err="1"/>
              <a:t>zur</a:t>
            </a:r>
            <a:r>
              <a:rPr lang="en-US" sz="1600" dirty="0"/>
              <a:t> </a:t>
            </a:r>
            <a:r>
              <a:rPr lang="en-US" sz="1600" dirty="0" err="1"/>
              <a:t>Maßnahme</a:t>
            </a:r>
            <a:endParaRPr lang="en-US" sz="1600" dirty="0"/>
          </a:p>
        </c:rich>
      </c:tx>
      <c:layout>
        <c:manualLayout>
          <c:xMode val="edge"/>
          <c:yMode val="edge"/>
          <c:x val="0.28765123097006984"/>
          <c:y val="9.3747451010497869E-3"/>
        </c:manualLayout>
      </c:layout>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0.10565457647813904"/>
          <c:y val="0.22699397598805235"/>
          <c:w val="0.86341102988369001"/>
          <c:h val="0.70992639428770121"/>
        </c:manualLayout>
      </c:layout>
      <c:bubbleChart>
        <c:varyColors val="0"/>
        <c:ser>
          <c:idx val="0"/>
          <c:order val="0"/>
          <c:spPr>
            <a:pattFill prst="ltUpDiag">
              <a:fgClr>
                <a:schemeClr val="accent1"/>
              </a:fgClr>
              <a:bgClr>
                <a:schemeClr val="accent1">
                  <a:lumMod val="20000"/>
                  <a:lumOff val="80000"/>
                </a:schemeClr>
              </a:bgClr>
            </a:pattFill>
            <a:ln w="9525" cap="flat" cmpd="sng" algn="ctr">
              <a:solidFill>
                <a:schemeClr val="accent1">
                  <a:alpha val="75000"/>
                </a:schemeClr>
              </a:solidFill>
            </a:ln>
            <a:effectLst>
              <a:innerShdw blurRad="114300">
                <a:schemeClr val="accent1">
                  <a:alpha val="70000"/>
                </a:schemeClr>
              </a:innerShdw>
            </a:effectLst>
          </c:spPr>
          <c:invertIfNegative val="0"/>
          <c:trendline>
            <c:spPr>
              <a:ln w="19050" cap="rnd">
                <a:solidFill>
                  <a:schemeClr val="accent1"/>
                </a:solidFill>
              </a:ln>
              <a:effectLst/>
            </c:spPr>
            <c:trendlineType val="linear"/>
            <c:dispRSqr val="0"/>
            <c:dispEq val="0"/>
          </c:trendline>
          <c:xVal>
            <c:numRef>
              <c:f>Tabelle1!$R$3:$R$14</c:f>
              <c:numCache>
                <c:formatCode>General</c:formatCode>
                <c:ptCount val="12"/>
                <c:pt idx="0">
                  <c:v>23</c:v>
                </c:pt>
                <c:pt idx="1">
                  <c:v>16</c:v>
                </c:pt>
                <c:pt idx="2">
                  <c:v>1</c:v>
                </c:pt>
                <c:pt idx="3">
                  <c:v>20</c:v>
                </c:pt>
                <c:pt idx="4">
                  <c:v>16</c:v>
                </c:pt>
                <c:pt idx="5">
                  <c:v>18</c:v>
                </c:pt>
                <c:pt idx="6">
                  <c:v>17</c:v>
                </c:pt>
                <c:pt idx="7">
                  <c:v>20</c:v>
                </c:pt>
                <c:pt idx="8">
                  <c:v>29</c:v>
                </c:pt>
                <c:pt idx="9">
                  <c:v>17</c:v>
                </c:pt>
                <c:pt idx="10">
                  <c:v>23</c:v>
                </c:pt>
                <c:pt idx="11">
                  <c:v>27</c:v>
                </c:pt>
              </c:numCache>
            </c:numRef>
          </c:xVal>
          <c:yVal>
            <c:numRef>
              <c:f>Tabelle1!$AA$3:$AA$14</c:f>
              <c:numCache>
                <c:formatCode>0%</c:formatCode>
                <c:ptCount val="12"/>
                <c:pt idx="0">
                  <c:v>-0.6</c:v>
                </c:pt>
                <c:pt idx="1">
                  <c:v>-0.79</c:v>
                </c:pt>
                <c:pt idx="2">
                  <c:v>-0.65</c:v>
                </c:pt>
                <c:pt idx="3">
                  <c:v>-0.27</c:v>
                </c:pt>
                <c:pt idx="4">
                  <c:v>-0.52</c:v>
                </c:pt>
                <c:pt idx="5">
                  <c:v>-0.84</c:v>
                </c:pt>
                <c:pt idx="6">
                  <c:v>-0.85</c:v>
                </c:pt>
                <c:pt idx="7">
                  <c:v>-0.85</c:v>
                </c:pt>
                <c:pt idx="8">
                  <c:v>-0.74</c:v>
                </c:pt>
                <c:pt idx="9">
                  <c:v>-0.66</c:v>
                </c:pt>
                <c:pt idx="10">
                  <c:v>-0.6</c:v>
                </c:pt>
                <c:pt idx="11">
                  <c:v>-0.35</c:v>
                </c:pt>
              </c:numCache>
            </c:numRef>
          </c:yVal>
          <c:bubbleSize>
            <c:numRef>
              <c:f>Tabelle1!$Z$3:$Z$14</c:f>
              <c:numCache>
                <c:formatCode>General</c:formatCode>
                <c:ptCount val="12"/>
                <c:pt idx="0">
                  <c:v>36</c:v>
                </c:pt>
                <c:pt idx="1">
                  <c:v>40</c:v>
                </c:pt>
                <c:pt idx="2">
                  <c:v>51</c:v>
                </c:pt>
                <c:pt idx="3">
                  <c:v>34</c:v>
                </c:pt>
                <c:pt idx="4">
                  <c:v>83</c:v>
                </c:pt>
                <c:pt idx="5">
                  <c:v>58</c:v>
                </c:pt>
                <c:pt idx="6">
                  <c:v>49</c:v>
                </c:pt>
                <c:pt idx="7">
                  <c:v>52</c:v>
                </c:pt>
                <c:pt idx="8">
                  <c:v>47</c:v>
                </c:pt>
                <c:pt idx="9">
                  <c:v>48</c:v>
                </c:pt>
                <c:pt idx="10">
                  <c:v>31</c:v>
                </c:pt>
                <c:pt idx="11">
                  <c:v>53</c:v>
                </c:pt>
              </c:numCache>
            </c:numRef>
          </c:bubbleSize>
          <c:bubble3D val="0"/>
          <c:extLst>
            <c:ext xmlns:c16="http://schemas.microsoft.com/office/drawing/2014/chart" uri="{C3380CC4-5D6E-409C-BE32-E72D297353CC}">
              <c16:uniqueId val="{00000000-AF66-4980-AB33-372D421782E2}"/>
            </c:ext>
          </c:extLst>
        </c:ser>
        <c:dLbls>
          <c:showLegendKey val="0"/>
          <c:showVal val="0"/>
          <c:showCatName val="0"/>
          <c:showSerName val="0"/>
          <c:showPercent val="0"/>
          <c:showBubbleSize val="0"/>
        </c:dLbls>
        <c:bubbleScale val="100"/>
        <c:showNegBubbles val="0"/>
        <c:axId val="476800072"/>
        <c:axId val="476799288"/>
      </c:bubbleChart>
      <c:valAx>
        <c:axId val="476800072"/>
        <c:scaling>
          <c:orientation val="minMax"/>
          <c:max val="30"/>
          <c:min val="15"/>
        </c:scaling>
        <c:delete val="0"/>
        <c:axPos val="b"/>
        <c:title>
          <c:tx>
            <c:rich>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dirty="0" err="1"/>
                  <a:t>Zeit</a:t>
                </a:r>
                <a:r>
                  <a:rPr lang="en-US" dirty="0"/>
                  <a:t> </a:t>
                </a:r>
                <a:r>
                  <a:rPr lang="en-US" dirty="0" err="1"/>
                  <a:t>vom</a:t>
                </a:r>
                <a:r>
                  <a:rPr lang="en-US" baseline="0" dirty="0"/>
                  <a:t> Maximum der </a:t>
                </a:r>
                <a:r>
                  <a:rPr lang="en-US" baseline="0" dirty="0" err="1"/>
                  <a:t>Sterberatenkurve</a:t>
                </a:r>
                <a:r>
                  <a:rPr lang="en-US" baseline="0" dirty="0"/>
                  <a:t> </a:t>
                </a:r>
                <a:r>
                  <a:rPr lang="en-US" baseline="0" dirty="0" err="1"/>
                  <a:t>bis</a:t>
                </a:r>
                <a:r>
                  <a:rPr lang="en-US" baseline="0" dirty="0"/>
                  <a:t> </a:t>
                </a:r>
                <a:r>
                  <a:rPr lang="en-US" baseline="0" dirty="0" err="1"/>
                  <a:t>zu</a:t>
                </a:r>
                <a:r>
                  <a:rPr lang="en-US" baseline="0" dirty="0"/>
                  <a:t> 50% des Maximums [d]</a:t>
                </a:r>
                <a:endParaRPr lang="en-US" dirty="0"/>
              </a:p>
            </c:rich>
          </c:tx>
          <c:layout>
            <c:manualLayout>
              <c:xMode val="edge"/>
              <c:yMode val="edge"/>
              <c:x val="0.26030498708839284"/>
              <c:y val="0.1235314590978764"/>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6799288"/>
        <c:crosses val="autoZero"/>
        <c:crossBetween val="midCat"/>
      </c:valAx>
      <c:valAx>
        <c:axId val="476799288"/>
        <c:scaling>
          <c:orientation val="minMax"/>
          <c:max val="-0.2"/>
          <c:min val="-0.92"/>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US" sz="900" b="1" i="0" kern="1200" baseline="0" dirty="0" err="1">
                    <a:solidFill>
                      <a:srgbClr val="595959"/>
                    </a:solidFill>
                    <a:effectLst/>
                  </a:rPr>
                  <a:t>Mobilitätsreduktion</a:t>
                </a:r>
                <a:r>
                  <a:rPr lang="en-US" sz="900" b="1" i="0" kern="1200" baseline="0" dirty="0">
                    <a:solidFill>
                      <a:srgbClr val="595959"/>
                    </a:solidFill>
                    <a:effectLst/>
                  </a:rPr>
                  <a:t> [%]</a:t>
                </a:r>
                <a:endParaRPr lang="en-US" dirty="0">
                  <a:effectLst/>
                </a:endParaRP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68000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50000"/>
      </a:schemeClr>
    </a:solid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40" b="1" i="0" u="none" strike="noStrike" kern="1200" cap="all" spc="150" baseline="0">
                <a:solidFill>
                  <a:schemeClr val="tx1">
                    <a:lumMod val="50000"/>
                    <a:lumOff val="50000"/>
                  </a:schemeClr>
                </a:solidFill>
                <a:latin typeface="+mn-lt"/>
                <a:ea typeface="+mn-ea"/>
                <a:cs typeface="+mn-cs"/>
              </a:defRPr>
            </a:pPr>
            <a:r>
              <a:rPr lang="en-US"/>
              <a:t>Zeit zu -25% Mobilität</a:t>
            </a:r>
          </a:p>
        </c:rich>
      </c:tx>
      <c:overlay val="0"/>
      <c:spPr>
        <a:noFill/>
        <a:ln>
          <a:noFill/>
        </a:ln>
        <a:effectLst/>
      </c:spPr>
      <c:txPr>
        <a:bodyPr rot="0" spcFirstLastPara="1" vertOverflow="ellipsis" vert="horz" wrap="square" anchor="ctr" anchorCtr="1"/>
        <a:lstStyle/>
        <a:p>
          <a:pPr algn="ctr" rtl="0">
            <a:defRPr sz="144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ubbleChart>
        <c:varyColors val="0"/>
        <c:ser>
          <c:idx val="0"/>
          <c:order val="0"/>
          <c:spPr>
            <a:pattFill prst="ltUpDiag">
              <a:fgClr>
                <a:schemeClr val="accent1"/>
              </a:fgClr>
              <a:bgClr>
                <a:schemeClr val="accent1">
                  <a:lumMod val="20000"/>
                  <a:lumOff val="80000"/>
                </a:schemeClr>
              </a:bgClr>
            </a:pattFill>
            <a:ln w="9525" cap="flat" cmpd="sng" algn="ctr">
              <a:solidFill>
                <a:schemeClr val="accent1">
                  <a:alpha val="75000"/>
                </a:schemeClr>
              </a:solidFill>
            </a:ln>
            <a:effectLst>
              <a:innerShdw blurRad="114300">
                <a:schemeClr val="accent1">
                  <a:alpha val="70000"/>
                </a:schemeClr>
              </a:innerShdw>
            </a:effectLst>
          </c:spPr>
          <c:invertIfNegative val="0"/>
          <c:trendline>
            <c:spPr>
              <a:ln w="19050" cap="rnd">
                <a:solidFill>
                  <a:schemeClr val="accent1"/>
                </a:solidFill>
              </a:ln>
              <a:effectLst/>
            </c:spPr>
            <c:trendlineType val="linear"/>
            <c:dispRSqr val="0"/>
            <c:dispEq val="0"/>
          </c:trendline>
          <c:xVal>
            <c:numRef>
              <c:f>Tabelle1!$K$3:$K$14</c:f>
              <c:numCache>
                <c:formatCode>_(* #,##0.00_);_(* \(#,##0.00\);_(* "-"??_);_(@_)</c:formatCode>
                <c:ptCount val="12"/>
                <c:pt idx="0">
                  <c:v>5.1987767584097861</c:v>
                </c:pt>
                <c:pt idx="1">
                  <c:v>29.05759162303665</c:v>
                </c:pt>
                <c:pt idx="2">
                  <c:v>2.7472527472527473</c:v>
                </c:pt>
                <c:pt idx="3">
                  <c:v>0.11618900077459333</c:v>
                </c:pt>
                <c:pt idx="4">
                  <c:v>0.18972332015810275</c:v>
                </c:pt>
                <c:pt idx="5">
                  <c:v>44.035785288270382</c:v>
                </c:pt>
                <c:pt idx="6">
                  <c:v>46.672688949111709</c:v>
                </c:pt>
                <c:pt idx="7">
                  <c:v>12.151067323481117</c:v>
                </c:pt>
                <c:pt idx="8">
                  <c:v>14.403600900225056</c:v>
                </c:pt>
                <c:pt idx="9">
                  <c:v>50.899742930591259</c:v>
                </c:pt>
                <c:pt idx="10">
                  <c:v>2.755769893213917</c:v>
                </c:pt>
                <c:pt idx="11">
                  <c:v>11.33919843597263</c:v>
                </c:pt>
              </c:numCache>
            </c:numRef>
          </c:xVal>
          <c:yVal>
            <c:numRef>
              <c:f>Tabelle1!$AJ$3:$AJ$14</c:f>
              <c:numCache>
                <c:formatCode>General</c:formatCode>
                <c:ptCount val="12"/>
                <c:pt idx="0">
                  <c:v>0</c:v>
                </c:pt>
                <c:pt idx="1">
                  <c:v>77919</c:v>
                </c:pt>
                <c:pt idx="2">
                  <c:v>0</c:v>
                </c:pt>
                <c:pt idx="3">
                  <c:v>0</c:v>
                </c:pt>
                <c:pt idx="4">
                  <c:v>0</c:v>
                </c:pt>
                <c:pt idx="5">
                  <c:v>233442</c:v>
                </c:pt>
                <c:pt idx="6">
                  <c:v>50616</c:v>
                </c:pt>
                <c:pt idx="7">
                  <c:v>179858</c:v>
                </c:pt>
                <c:pt idx="8">
                  <c:v>408492</c:v>
                </c:pt>
                <c:pt idx="9">
                  <c:v>384394</c:v>
                </c:pt>
                <c:pt idx="10">
                  <c:v>0</c:v>
                </c:pt>
                <c:pt idx="11">
                  <c:v>0</c:v>
                </c:pt>
              </c:numCache>
            </c:numRef>
          </c:yVal>
          <c:bubbleSize>
            <c:numRef>
              <c:f>Tabelle1!$W$3:$W$14</c:f>
              <c:numCache>
                <c:formatCode>General</c:formatCode>
                <c:ptCount val="12"/>
                <c:pt idx="0">
                  <c:v>27</c:v>
                </c:pt>
                <c:pt idx="1">
                  <c:v>28</c:v>
                </c:pt>
                <c:pt idx="2">
                  <c:v>37</c:v>
                </c:pt>
                <c:pt idx="3">
                  <c:v>32</c:v>
                </c:pt>
                <c:pt idx="4">
                  <c:v>55</c:v>
                </c:pt>
                <c:pt idx="5">
                  <c:v>31</c:v>
                </c:pt>
                <c:pt idx="6">
                  <c:v>29</c:v>
                </c:pt>
                <c:pt idx="7">
                  <c:v>39</c:v>
                </c:pt>
                <c:pt idx="8">
                  <c:v>37</c:v>
                </c:pt>
                <c:pt idx="9">
                  <c:v>28</c:v>
                </c:pt>
                <c:pt idx="10">
                  <c:v>23</c:v>
                </c:pt>
                <c:pt idx="11">
                  <c:v>30</c:v>
                </c:pt>
              </c:numCache>
            </c:numRef>
          </c:bubbleSize>
          <c:bubble3D val="0"/>
          <c:extLst>
            <c:ext xmlns:c16="http://schemas.microsoft.com/office/drawing/2014/chart" uri="{C3380CC4-5D6E-409C-BE32-E72D297353CC}">
              <c16:uniqueId val="{00000000-6CA1-4E48-91A5-C0C1AF284E28}"/>
            </c:ext>
          </c:extLst>
        </c:ser>
        <c:dLbls>
          <c:showLegendKey val="0"/>
          <c:showVal val="0"/>
          <c:showCatName val="0"/>
          <c:showSerName val="0"/>
          <c:showPercent val="0"/>
          <c:showBubbleSize val="0"/>
        </c:dLbls>
        <c:bubbleScale val="100"/>
        <c:showNegBubbles val="0"/>
        <c:axId val="476787136"/>
        <c:axId val="476793016"/>
      </c:bubbleChart>
      <c:valAx>
        <c:axId val="476787136"/>
        <c:scaling>
          <c:orientation val="minMax"/>
          <c:max val="55"/>
          <c:min val="0"/>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400" b="1" i="0" baseline="0" dirty="0" err="1">
                    <a:effectLst/>
                  </a:rPr>
                  <a:t>Sterberate</a:t>
                </a:r>
                <a:r>
                  <a:rPr lang="en-US" sz="1400" b="1" i="0" baseline="0" dirty="0">
                    <a:effectLst/>
                  </a:rPr>
                  <a:t> am Maximum pro Million </a:t>
                </a:r>
                <a:r>
                  <a:rPr lang="en-US" sz="1400" b="1" i="0" baseline="0" dirty="0" err="1">
                    <a:effectLst/>
                  </a:rPr>
                  <a:t>Einwohner</a:t>
                </a:r>
                <a:endParaRPr lang="en-US" sz="1400" dirty="0">
                  <a:effectLst/>
                </a:endParaRP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_(* #,##0.00_);_(* \(#,##0.00\);_(* &quot;-&quot;??_);_(@_)"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6793016"/>
        <c:crosses val="autoZero"/>
        <c:crossBetween val="midCat"/>
      </c:valAx>
      <c:valAx>
        <c:axId val="476793016"/>
        <c:scaling>
          <c:orientation val="minMax"/>
        </c:scaling>
        <c:delete val="1"/>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400" dirty="0" err="1"/>
                  <a:t>Ausmaß</a:t>
                </a:r>
                <a:r>
                  <a:rPr lang="en-US" sz="1400" baseline="0" dirty="0"/>
                  <a:t> </a:t>
                </a:r>
                <a:r>
                  <a:rPr lang="en-US" sz="1400" dirty="0"/>
                  <a:t>der </a:t>
                </a:r>
                <a:r>
                  <a:rPr lang="en-US" sz="1400" dirty="0" err="1"/>
                  <a:t>Überlastung</a:t>
                </a:r>
                <a:endParaRPr lang="en-US" sz="1400" dirty="0"/>
              </a:p>
            </c:rich>
          </c:tx>
          <c:layout>
            <c:manualLayout>
              <c:xMode val="edge"/>
              <c:yMode val="edge"/>
              <c:x val="1.2188567699335868E-2"/>
              <c:y val="0.26578730177526966"/>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476787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50000"/>
      </a:schemeClr>
    </a:solidFill>
    <a:ln>
      <a:noFill/>
    </a:ln>
    <a:effectLst/>
  </c:spPr>
  <c:txPr>
    <a:bodyPr/>
    <a:lstStyle/>
    <a:p>
      <a:pPr>
        <a:defRPr sz="1200"/>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rnd">
                <a:solidFill>
                  <a:schemeClr val="accent6"/>
                </a:solidFill>
                <a:round/>
              </a:ln>
              <a:effectLst>
                <a:outerShdw blurRad="57150" dist="19050" dir="5400000" algn="ctr" rotWithShape="0">
                  <a:srgbClr val="000000">
                    <a:alpha val="63000"/>
                  </a:srgbClr>
                </a:outerShdw>
              </a:effectLst>
            </c:spPr>
          </c:marker>
          <c:trendline>
            <c:spPr>
              <a:ln w="19050" cap="rnd">
                <a:solidFill>
                  <a:schemeClr val="accent6"/>
                </a:solidFill>
              </a:ln>
              <a:effectLst/>
            </c:spPr>
            <c:trendlineType val="linear"/>
            <c:dispRSqr val="0"/>
            <c:dispEq val="0"/>
          </c:trendline>
          <c:xVal>
            <c:numRef>
              <c:f>World_Data!$J$2:$J$160</c:f>
              <c:numCache>
                <c:formatCode>_-* #,##0_-;\-* #,##0_-;_-* "-"??_-;_-@_-</c:formatCode>
                <c:ptCount val="138"/>
                <c:pt idx="0">
                  <c:v>85.23</c:v>
                </c:pt>
                <c:pt idx="1">
                  <c:v>100</c:v>
                </c:pt>
                <c:pt idx="2">
                  <c:v>78.790000000000006</c:v>
                </c:pt>
                <c:pt idx="3">
                  <c:v>75</c:v>
                </c:pt>
                <c:pt idx="4">
                  <c:v>25</c:v>
                </c:pt>
                <c:pt idx="5">
                  <c:v>96.97</c:v>
                </c:pt>
                <c:pt idx="6">
                  <c:v>100</c:v>
                </c:pt>
                <c:pt idx="7">
                  <c:v>81.06</c:v>
                </c:pt>
                <c:pt idx="8">
                  <c:v>90.15</c:v>
                </c:pt>
                <c:pt idx="9">
                  <c:v>50</c:v>
                </c:pt>
                <c:pt idx="10">
                  <c:v>93.18</c:v>
                </c:pt>
                <c:pt idx="11">
                  <c:v>50</c:v>
                </c:pt>
                <c:pt idx="12">
                  <c:v>72.73</c:v>
                </c:pt>
                <c:pt idx="13">
                  <c:v>50</c:v>
                </c:pt>
                <c:pt idx="14">
                  <c:v>93.94</c:v>
                </c:pt>
                <c:pt idx="15">
                  <c:v>50</c:v>
                </c:pt>
                <c:pt idx="16">
                  <c:v>96.97</c:v>
                </c:pt>
                <c:pt idx="17">
                  <c:v>93.18</c:v>
                </c:pt>
                <c:pt idx="18">
                  <c:v>50</c:v>
                </c:pt>
                <c:pt idx="19">
                  <c:v>79.55</c:v>
                </c:pt>
                <c:pt idx="20">
                  <c:v>75</c:v>
                </c:pt>
                <c:pt idx="21">
                  <c:v>25</c:v>
                </c:pt>
                <c:pt idx="22">
                  <c:v>83.33</c:v>
                </c:pt>
                <c:pt idx="23">
                  <c:v>86.36</c:v>
                </c:pt>
                <c:pt idx="24">
                  <c:v>68.180000000000007</c:v>
                </c:pt>
                <c:pt idx="25">
                  <c:v>85.98</c:v>
                </c:pt>
                <c:pt idx="26">
                  <c:v>100</c:v>
                </c:pt>
                <c:pt idx="27">
                  <c:v>50</c:v>
                </c:pt>
                <c:pt idx="28">
                  <c:v>25</c:v>
                </c:pt>
                <c:pt idx="29">
                  <c:v>87.88</c:v>
                </c:pt>
                <c:pt idx="30">
                  <c:v>25</c:v>
                </c:pt>
                <c:pt idx="31">
                  <c:v>87.12</c:v>
                </c:pt>
                <c:pt idx="32">
                  <c:v>25</c:v>
                </c:pt>
                <c:pt idx="33">
                  <c:v>50</c:v>
                </c:pt>
                <c:pt idx="34">
                  <c:v>96.97</c:v>
                </c:pt>
                <c:pt idx="35">
                  <c:v>50</c:v>
                </c:pt>
                <c:pt idx="36">
                  <c:v>78.790000000000006</c:v>
                </c:pt>
                <c:pt idx="37">
                  <c:v>75</c:v>
                </c:pt>
                <c:pt idx="38">
                  <c:v>78.03</c:v>
                </c:pt>
                <c:pt idx="39">
                  <c:v>50</c:v>
                </c:pt>
                <c:pt idx="40">
                  <c:v>75</c:v>
                </c:pt>
                <c:pt idx="41">
                  <c:v>89.39</c:v>
                </c:pt>
                <c:pt idx="42">
                  <c:v>75</c:v>
                </c:pt>
                <c:pt idx="43">
                  <c:v>85.61</c:v>
                </c:pt>
                <c:pt idx="44">
                  <c:v>77.650000000000006</c:v>
                </c:pt>
                <c:pt idx="45">
                  <c:v>88.64</c:v>
                </c:pt>
                <c:pt idx="46">
                  <c:v>50</c:v>
                </c:pt>
                <c:pt idx="47">
                  <c:v>87.88</c:v>
                </c:pt>
                <c:pt idx="48">
                  <c:v>87.5</c:v>
                </c:pt>
                <c:pt idx="49">
                  <c:v>71.97</c:v>
                </c:pt>
                <c:pt idx="50">
                  <c:v>90.91</c:v>
                </c:pt>
                <c:pt idx="51">
                  <c:v>87.5</c:v>
                </c:pt>
                <c:pt idx="52">
                  <c:v>93.94</c:v>
                </c:pt>
                <c:pt idx="53">
                  <c:v>25</c:v>
                </c:pt>
                <c:pt idx="54">
                  <c:v>65.150000000000006</c:v>
                </c:pt>
                <c:pt idx="55">
                  <c:v>50</c:v>
                </c:pt>
                <c:pt idx="56">
                  <c:v>100</c:v>
                </c:pt>
                <c:pt idx="57">
                  <c:v>93.94</c:v>
                </c:pt>
                <c:pt idx="58">
                  <c:v>84.09</c:v>
                </c:pt>
                <c:pt idx="59">
                  <c:v>25</c:v>
                </c:pt>
                <c:pt idx="60">
                  <c:v>25</c:v>
                </c:pt>
                <c:pt idx="61">
                  <c:v>50</c:v>
                </c:pt>
                <c:pt idx="62">
                  <c:v>90.91</c:v>
                </c:pt>
                <c:pt idx="63">
                  <c:v>65.150000000000006</c:v>
                </c:pt>
                <c:pt idx="64">
                  <c:v>93.94</c:v>
                </c:pt>
                <c:pt idx="65">
                  <c:v>83.33</c:v>
                </c:pt>
                <c:pt idx="66">
                  <c:v>92.42</c:v>
                </c:pt>
                <c:pt idx="67">
                  <c:v>75</c:v>
                </c:pt>
                <c:pt idx="68">
                  <c:v>25</c:v>
                </c:pt>
                <c:pt idx="69">
                  <c:v>93.94</c:v>
                </c:pt>
                <c:pt idx="70">
                  <c:v>100</c:v>
                </c:pt>
                <c:pt idx="71">
                  <c:v>73.11</c:v>
                </c:pt>
                <c:pt idx="72">
                  <c:v>89.39</c:v>
                </c:pt>
                <c:pt idx="73">
                  <c:v>72.349999999999994</c:v>
                </c:pt>
                <c:pt idx="74">
                  <c:v>87.12</c:v>
                </c:pt>
                <c:pt idx="75">
                  <c:v>50</c:v>
                </c:pt>
                <c:pt idx="76">
                  <c:v>96.97</c:v>
                </c:pt>
                <c:pt idx="77">
                  <c:v>84.09</c:v>
                </c:pt>
                <c:pt idx="78">
                  <c:v>90.15</c:v>
                </c:pt>
                <c:pt idx="79">
                  <c:v>87.5</c:v>
                </c:pt>
                <c:pt idx="80">
                  <c:v>87.5</c:v>
                </c:pt>
                <c:pt idx="81">
                  <c:v>62.5</c:v>
                </c:pt>
                <c:pt idx="82">
                  <c:v>100</c:v>
                </c:pt>
                <c:pt idx="83">
                  <c:v>81.819999999999993</c:v>
                </c:pt>
                <c:pt idx="84">
                  <c:v>91.67</c:v>
                </c:pt>
                <c:pt idx="85">
                  <c:v>87.12</c:v>
                </c:pt>
                <c:pt idx="86">
                  <c:v>50</c:v>
                </c:pt>
                <c:pt idx="87">
                  <c:v>89.39</c:v>
                </c:pt>
                <c:pt idx="88">
                  <c:v>87.5</c:v>
                </c:pt>
                <c:pt idx="89">
                  <c:v>93.94</c:v>
                </c:pt>
                <c:pt idx="90">
                  <c:v>90.91</c:v>
                </c:pt>
                <c:pt idx="91">
                  <c:v>78.41</c:v>
                </c:pt>
                <c:pt idx="92">
                  <c:v>86.36</c:v>
                </c:pt>
                <c:pt idx="93">
                  <c:v>71.209999999999994</c:v>
                </c:pt>
                <c:pt idx="94">
                  <c:v>75</c:v>
                </c:pt>
                <c:pt idx="95">
                  <c:v>87.12</c:v>
                </c:pt>
                <c:pt idx="96">
                  <c:v>89.39</c:v>
                </c:pt>
                <c:pt idx="97">
                  <c:v>50</c:v>
                </c:pt>
                <c:pt idx="98">
                  <c:v>96.97</c:v>
                </c:pt>
                <c:pt idx="99">
                  <c:v>91.67</c:v>
                </c:pt>
                <c:pt idx="100">
                  <c:v>87.5</c:v>
                </c:pt>
                <c:pt idx="101">
                  <c:v>88.26</c:v>
                </c:pt>
                <c:pt idx="102">
                  <c:v>91.29</c:v>
                </c:pt>
                <c:pt idx="103">
                  <c:v>84.85</c:v>
                </c:pt>
                <c:pt idx="104">
                  <c:v>90.15</c:v>
                </c:pt>
                <c:pt idx="105">
                  <c:v>72.73</c:v>
                </c:pt>
                <c:pt idx="106">
                  <c:v>87.5</c:v>
                </c:pt>
                <c:pt idx="107">
                  <c:v>62.5</c:v>
                </c:pt>
                <c:pt idx="108">
                  <c:v>90.15</c:v>
                </c:pt>
                <c:pt idx="109">
                  <c:v>75</c:v>
                </c:pt>
                <c:pt idx="110">
                  <c:v>85.61</c:v>
                </c:pt>
                <c:pt idx="111">
                  <c:v>93.94</c:v>
                </c:pt>
                <c:pt idx="112">
                  <c:v>50</c:v>
                </c:pt>
                <c:pt idx="113">
                  <c:v>89.39</c:v>
                </c:pt>
                <c:pt idx="114">
                  <c:v>87.5</c:v>
                </c:pt>
                <c:pt idx="115">
                  <c:v>93.94</c:v>
                </c:pt>
                <c:pt idx="116">
                  <c:v>62.5</c:v>
                </c:pt>
                <c:pt idx="117">
                  <c:v>89.39</c:v>
                </c:pt>
                <c:pt idx="118">
                  <c:v>89.39</c:v>
                </c:pt>
                <c:pt idx="119">
                  <c:v>90.91</c:v>
                </c:pt>
                <c:pt idx="120">
                  <c:v>87.5</c:v>
                </c:pt>
                <c:pt idx="121">
                  <c:v>95.45</c:v>
                </c:pt>
                <c:pt idx="122">
                  <c:v>82.95</c:v>
                </c:pt>
                <c:pt idx="123">
                  <c:v>84.85</c:v>
                </c:pt>
                <c:pt idx="124">
                  <c:v>83.33</c:v>
                </c:pt>
                <c:pt idx="125">
                  <c:v>78.790000000000006</c:v>
                </c:pt>
                <c:pt idx="126">
                  <c:v>50</c:v>
                </c:pt>
                <c:pt idx="127">
                  <c:v>90.91</c:v>
                </c:pt>
                <c:pt idx="128">
                  <c:v>87.12</c:v>
                </c:pt>
                <c:pt idx="129">
                  <c:v>96.97</c:v>
                </c:pt>
                <c:pt idx="130">
                  <c:v>84.09</c:v>
                </c:pt>
                <c:pt idx="131">
                  <c:v>62.5</c:v>
                </c:pt>
                <c:pt idx="132">
                  <c:v>81.819999999999993</c:v>
                </c:pt>
                <c:pt idx="133">
                  <c:v>91.67</c:v>
                </c:pt>
                <c:pt idx="134">
                  <c:v>93.94</c:v>
                </c:pt>
                <c:pt idx="135">
                  <c:v>86.36</c:v>
                </c:pt>
                <c:pt idx="136">
                  <c:v>86.36</c:v>
                </c:pt>
                <c:pt idx="137">
                  <c:v>87.5</c:v>
                </c:pt>
              </c:numCache>
            </c:numRef>
          </c:xVal>
          <c:yVal>
            <c:numRef>
              <c:f>World_Data!$I$2:$I$160</c:f>
              <c:numCache>
                <c:formatCode>_-* #,##0_-;\-* #,##0_-;_-* "-"??_-;_-@_-</c:formatCode>
                <c:ptCount val="138"/>
                <c:pt idx="0">
                  <c:v>3.2445619554915206</c:v>
                </c:pt>
                <c:pt idx="1">
                  <c:v>19.227648296496007</c:v>
                </c:pt>
                <c:pt idx="2">
                  <c:v>7.7644463416494656</c:v>
                </c:pt>
                <c:pt idx="3">
                  <c:v>3.8184930054441382</c:v>
                </c:pt>
                <c:pt idx="4">
                  <c:v>1.3383449294973275</c:v>
                </c:pt>
                <c:pt idx="5">
                  <c:v>0</c:v>
                </c:pt>
                <c:pt idx="6">
                  <c:v>0.84012296329388347</c:v>
                </c:pt>
                <c:pt idx="7">
                  <c:v>0.11101773286247013</c:v>
                </c:pt>
                <c:pt idx="8">
                  <c:v>4.1275176216946736</c:v>
                </c:pt>
                <c:pt idx="9">
                  <c:v>0</c:v>
                </c:pt>
                <c:pt idx="10">
                  <c:v>70.239375324204175</c:v>
                </c:pt>
                <c:pt idx="11">
                  <c:v>2.3043070287792178</c:v>
                </c:pt>
                <c:pt idx="12">
                  <c:v>0.87980331368491638</c:v>
                </c:pt>
                <c:pt idx="13">
                  <c:v>4.8207598148675634</c:v>
                </c:pt>
                <c:pt idx="14">
                  <c:v>0.51585714377496661</c:v>
                </c:pt>
                <c:pt idx="15">
                  <c:v>6.1552451514599813</c:v>
                </c:pt>
                <c:pt idx="16">
                  <c:v>4.5910006309826477</c:v>
                </c:pt>
                <c:pt idx="17">
                  <c:v>9.5726875025619211</c:v>
                </c:pt>
                <c:pt idx="18">
                  <c:v>4.7031155193029655</c:v>
                </c:pt>
                <c:pt idx="19">
                  <c:v>1.5704516919500286</c:v>
                </c:pt>
                <c:pt idx="20">
                  <c:v>3.0537349292308673</c:v>
                </c:pt>
                <c:pt idx="21">
                  <c:v>0.31678275434685338</c:v>
                </c:pt>
                <c:pt idx="22">
                  <c:v>4.2754340655812255</c:v>
                </c:pt>
                <c:pt idx="23">
                  <c:v>2.372649922028792</c:v>
                </c:pt>
                <c:pt idx="24">
                  <c:v>12.873132175106559</c:v>
                </c:pt>
                <c:pt idx="25">
                  <c:v>3.8871416337909399</c:v>
                </c:pt>
                <c:pt idx="26">
                  <c:v>1.7774935451257432</c:v>
                </c:pt>
                <c:pt idx="27">
                  <c:v>6.0079274602838444</c:v>
                </c:pt>
                <c:pt idx="28">
                  <c:v>8.191250336769178</c:v>
                </c:pt>
                <c:pt idx="29">
                  <c:v>3.8327033504640982</c:v>
                </c:pt>
                <c:pt idx="30">
                  <c:v>5.8345499585528158</c:v>
                </c:pt>
                <c:pt idx="31">
                  <c:v>8.9210907222886764</c:v>
                </c:pt>
                <c:pt idx="32">
                  <c:v>11.169216795551701</c:v>
                </c:pt>
                <c:pt idx="33">
                  <c:v>32.923112820657863</c:v>
                </c:pt>
                <c:pt idx="34">
                  <c:v>3.7530352672724065</c:v>
                </c:pt>
                <c:pt idx="35">
                  <c:v>0</c:v>
                </c:pt>
                <c:pt idx="36">
                  <c:v>3.39180925550126</c:v>
                </c:pt>
                <c:pt idx="37">
                  <c:v>0.80175423827334213</c:v>
                </c:pt>
                <c:pt idx="38">
                  <c:v>0.43408486445917149</c:v>
                </c:pt>
                <c:pt idx="39">
                  <c:v>1.4115866798916654</c:v>
                </c:pt>
                <c:pt idx="40">
                  <c:v>13.535166966696201</c:v>
                </c:pt>
                <c:pt idx="41">
                  <c:v>5.734878022728755</c:v>
                </c:pt>
                <c:pt idx="42">
                  <c:v>8.3432409319400129</c:v>
                </c:pt>
                <c:pt idx="43">
                  <c:v>15.602650750218892</c:v>
                </c:pt>
                <c:pt idx="44">
                  <c:v>4.6025905125214663</c:v>
                </c:pt>
                <c:pt idx="45">
                  <c:v>6.0221830024856082</c:v>
                </c:pt>
                <c:pt idx="46">
                  <c:v>557.27269765320739</c:v>
                </c:pt>
                <c:pt idx="47">
                  <c:v>51.309660572313248</c:v>
                </c:pt>
                <c:pt idx="48">
                  <c:v>0</c:v>
                </c:pt>
                <c:pt idx="49">
                  <c:v>105.68487611306965</c:v>
                </c:pt>
                <c:pt idx="50">
                  <c:v>59.28972357250953</c:v>
                </c:pt>
                <c:pt idx="51">
                  <c:v>47.221928376233095</c:v>
                </c:pt>
                <c:pt idx="52">
                  <c:v>4.5995630833212937</c:v>
                </c:pt>
                <c:pt idx="53">
                  <c:v>0</c:v>
                </c:pt>
                <c:pt idx="54">
                  <c:v>2.737704258906946</c:v>
                </c:pt>
                <c:pt idx="55">
                  <c:v>1.8558921979034357</c:v>
                </c:pt>
                <c:pt idx="56">
                  <c:v>358.21849279927579</c:v>
                </c:pt>
                <c:pt idx="57">
                  <c:v>28.811438576918309</c:v>
                </c:pt>
                <c:pt idx="58">
                  <c:v>37.140951995493104</c:v>
                </c:pt>
                <c:pt idx="59">
                  <c:v>52.050016293918141</c:v>
                </c:pt>
                <c:pt idx="60">
                  <c:v>18.290611690313813</c:v>
                </c:pt>
                <c:pt idx="61">
                  <c:v>0.96542630820824582</c:v>
                </c:pt>
                <c:pt idx="62">
                  <c:v>1.398175590580631</c:v>
                </c:pt>
                <c:pt idx="63">
                  <c:v>1.9651969551905801</c:v>
                </c:pt>
                <c:pt idx="64">
                  <c:v>2.96001216607899</c:v>
                </c:pt>
                <c:pt idx="65">
                  <c:v>0</c:v>
                </c:pt>
                <c:pt idx="66">
                  <c:v>0.98993297559795412</c:v>
                </c:pt>
                <c:pt idx="67">
                  <c:v>61.437245364559836</c:v>
                </c:pt>
                <c:pt idx="68">
                  <c:v>0</c:v>
                </c:pt>
                <c:pt idx="69">
                  <c:v>15.124890344545003</c:v>
                </c:pt>
                <c:pt idx="70">
                  <c:v>16.107824078823214</c:v>
                </c:pt>
                <c:pt idx="71">
                  <c:v>418.37945307308468</c:v>
                </c:pt>
                <c:pt idx="72">
                  <c:v>25.498080906934508</c:v>
                </c:pt>
                <c:pt idx="73">
                  <c:v>363.36494608680169</c:v>
                </c:pt>
                <c:pt idx="74">
                  <c:v>15.621342964340018</c:v>
                </c:pt>
                <c:pt idx="75">
                  <c:v>13.511822289222701</c:v>
                </c:pt>
                <c:pt idx="76">
                  <c:v>15.353791829313192</c:v>
                </c:pt>
                <c:pt idx="77">
                  <c:v>41.718103304961339</c:v>
                </c:pt>
                <c:pt idx="78">
                  <c:v>10.853714090841232</c:v>
                </c:pt>
                <c:pt idx="79">
                  <c:v>108.74426890941842</c:v>
                </c:pt>
                <c:pt idx="80">
                  <c:v>65.20466383549774</c:v>
                </c:pt>
                <c:pt idx="81">
                  <c:v>47.724202017451695</c:v>
                </c:pt>
                <c:pt idx="82">
                  <c:v>668.13098003067432</c:v>
                </c:pt>
                <c:pt idx="83">
                  <c:v>461.11047784507866</c:v>
                </c:pt>
                <c:pt idx="84">
                  <c:v>578.31472545657459</c:v>
                </c:pt>
                <c:pt idx="85">
                  <c:v>79.73254674361111</c:v>
                </c:pt>
                <c:pt idx="86">
                  <c:v>91.146352892597548</c:v>
                </c:pt>
                <c:pt idx="87">
                  <c:v>119.76691915323735</c:v>
                </c:pt>
                <c:pt idx="88">
                  <c:v>608.00085996518021</c:v>
                </c:pt>
                <c:pt idx="89">
                  <c:v>47.632151697929892</c:v>
                </c:pt>
                <c:pt idx="90">
                  <c:v>33.095694427453353</c:v>
                </c:pt>
                <c:pt idx="91">
                  <c:v>24.434968074506397</c:v>
                </c:pt>
                <c:pt idx="92">
                  <c:v>91.987279604163675</c:v>
                </c:pt>
                <c:pt idx="93">
                  <c:v>42.361957030564589</c:v>
                </c:pt>
                <c:pt idx="94">
                  <c:v>235.9463502852513</c:v>
                </c:pt>
                <c:pt idx="95">
                  <c:v>7.2384753259431971</c:v>
                </c:pt>
                <c:pt idx="96">
                  <c:v>388.02904407391679</c:v>
                </c:pt>
                <c:pt idx="97">
                  <c:v>2.6651864127814764</c:v>
                </c:pt>
                <c:pt idx="98">
                  <c:v>15.122460035384499</c:v>
                </c:pt>
                <c:pt idx="99">
                  <c:v>3.3830362275739696</c:v>
                </c:pt>
                <c:pt idx="100">
                  <c:v>101.7838931197858</c:v>
                </c:pt>
                <c:pt idx="101">
                  <c:v>440.4275677370423</c:v>
                </c:pt>
                <c:pt idx="102">
                  <c:v>20.21407841024844</c:v>
                </c:pt>
                <c:pt idx="103">
                  <c:v>79.856794698418881</c:v>
                </c:pt>
                <c:pt idx="104">
                  <c:v>302.18154353411501</c:v>
                </c:pt>
                <c:pt idx="105">
                  <c:v>358.42272942885739</c:v>
                </c:pt>
                <c:pt idx="106">
                  <c:v>848.8362580559284</c:v>
                </c:pt>
                <c:pt idx="107">
                  <c:v>7.6763692150065426</c:v>
                </c:pt>
                <c:pt idx="108">
                  <c:v>87.718007650276675</c:v>
                </c:pt>
                <c:pt idx="109">
                  <c:v>18.427538954432897</c:v>
                </c:pt>
                <c:pt idx="110">
                  <c:v>164.18631890850421</c:v>
                </c:pt>
                <c:pt idx="111">
                  <c:v>33.241378788696096</c:v>
                </c:pt>
                <c:pt idx="112">
                  <c:v>34.49147942757245</c:v>
                </c:pt>
                <c:pt idx="113">
                  <c:v>85.675146317246146</c:v>
                </c:pt>
                <c:pt idx="114">
                  <c:v>79.396080580656701</c:v>
                </c:pt>
                <c:pt idx="115">
                  <c:v>50.386247062464697</c:v>
                </c:pt>
                <c:pt idx="116">
                  <c:v>196.35994978679173</c:v>
                </c:pt>
                <c:pt idx="117">
                  <c:v>44.486821043369723</c:v>
                </c:pt>
                <c:pt idx="118">
                  <c:v>112.28922908266827</c:v>
                </c:pt>
                <c:pt idx="119">
                  <c:v>0</c:v>
                </c:pt>
                <c:pt idx="120">
                  <c:v>41.856431297810794</c:v>
                </c:pt>
                <c:pt idx="121">
                  <c:v>47.8806015848944</c:v>
                </c:pt>
                <c:pt idx="122">
                  <c:v>26.80860680969786</c:v>
                </c:pt>
                <c:pt idx="123">
                  <c:v>4.6516940694518603</c:v>
                </c:pt>
                <c:pt idx="124">
                  <c:v>5.1310121489540155</c:v>
                </c:pt>
                <c:pt idx="125">
                  <c:v>17.236047271147392</c:v>
                </c:pt>
                <c:pt idx="126">
                  <c:v>11.442520405828056</c:v>
                </c:pt>
                <c:pt idx="127">
                  <c:v>59.899666049311492</c:v>
                </c:pt>
                <c:pt idx="128">
                  <c:v>235.49143176200104</c:v>
                </c:pt>
                <c:pt idx="129">
                  <c:v>96.028530932239747</c:v>
                </c:pt>
                <c:pt idx="130">
                  <c:v>164.71844646267135</c:v>
                </c:pt>
                <c:pt idx="131">
                  <c:v>9.2439222655466882</c:v>
                </c:pt>
                <c:pt idx="132">
                  <c:v>72.402302332626476</c:v>
                </c:pt>
                <c:pt idx="133">
                  <c:v>60.339373179591796</c:v>
                </c:pt>
                <c:pt idx="134">
                  <c:v>209.62014463113786</c:v>
                </c:pt>
                <c:pt idx="135">
                  <c:v>28.627057207368967</c:v>
                </c:pt>
                <c:pt idx="136">
                  <c:v>54.024145615199075</c:v>
                </c:pt>
                <c:pt idx="137">
                  <c:v>21.172993018895976</c:v>
                </c:pt>
              </c:numCache>
            </c:numRef>
          </c:yVal>
          <c:smooth val="0"/>
          <c:extLst>
            <c:ext xmlns:c16="http://schemas.microsoft.com/office/drawing/2014/chart" uri="{C3380CC4-5D6E-409C-BE32-E72D297353CC}">
              <c16:uniqueId val="{00000001-6557-422E-9E73-F445E6E1EC57}"/>
            </c:ext>
          </c:extLst>
        </c:ser>
        <c:dLbls>
          <c:showLegendKey val="0"/>
          <c:showVal val="0"/>
          <c:showCatName val="0"/>
          <c:showSerName val="0"/>
          <c:showPercent val="0"/>
          <c:showBubbleSize val="0"/>
        </c:dLbls>
        <c:axId val="476792232"/>
        <c:axId val="476796936"/>
      </c:scatterChart>
      <c:valAx>
        <c:axId val="476792232"/>
        <c:scaling>
          <c:orientation val="minMax"/>
          <c:max val="100"/>
          <c:min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Maximale Härte der Maßnahmen</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6796936"/>
        <c:crosses val="autoZero"/>
        <c:crossBetween val="midCat"/>
      </c:valAx>
      <c:valAx>
        <c:axId val="476796936"/>
        <c:scaling>
          <c:orientation val="minMax"/>
          <c:max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de-DE"/>
                  <a:t>Tote pro 1 Million Einwohner</a:t>
                </a:r>
                <a:endParaRPr lang="en-US"/>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6792232"/>
        <c:crosses val="autoZero"/>
        <c:crossBetween val="midCat"/>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952559055118111"/>
          <c:y val="4.7619047619047616E-2"/>
          <c:w val="0.83970363079615051"/>
          <c:h val="0.85195555101066911"/>
        </c:manualLayout>
      </c:layout>
      <c:scatterChart>
        <c:scatterStyle val="lineMarker"/>
        <c:varyColors val="0"/>
        <c:ser>
          <c:idx val="1"/>
          <c:order val="0"/>
          <c:tx>
            <c:v>Landesweit, gesetzlich</c:v>
          </c:tx>
          <c:spPr>
            <a:ln w="25400" cap="rnd">
              <a:noFill/>
              <a:round/>
            </a:ln>
            <a:effectLst>
              <a:outerShdw blurRad="57150" dist="19050" dir="5400000" algn="ctr" rotWithShape="0">
                <a:srgbClr val="000000">
                  <a:alpha val="63000"/>
                </a:srgbClr>
              </a:outerShdw>
            </a:effectLst>
          </c:spPr>
          <c:marker>
            <c:symbol val="circle"/>
            <c:size val="6"/>
            <c:spPr>
              <a:solidFill>
                <a:srgbClr val="C00000"/>
              </a:solidFill>
              <a:ln w="9525" cap="rnd">
                <a:solidFill>
                  <a:srgbClr val="C00000"/>
                </a:solidFill>
                <a:round/>
              </a:ln>
              <a:effectLst>
                <a:outerShdw blurRad="57150" dist="19050" dir="5400000" algn="ctr" rotWithShape="0">
                  <a:srgbClr val="000000">
                    <a:alpha val="63000"/>
                  </a:srgbClr>
                </a:outerShdw>
              </a:effectLst>
            </c:spPr>
          </c:marker>
          <c:xVal>
            <c:numRef>
              <c:f>World_Data!$J$6:$J$47</c:f>
              <c:numCache>
                <c:formatCode>_-* #,##0_-;\-* #,##0_-;_-* "-"??_-;_-@_-</c:formatCode>
                <c:ptCount val="39"/>
                <c:pt idx="0">
                  <c:v>25</c:v>
                </c:pt>
                <c:pt idx="1">
                  <c:v>96.97</c:v>
                </c:pt>
                <c:pt idx="2">
                  <c:v>100</c:v>
                </c:pt>
                <c:pt idx="3">
                  <c:v>81.06</c:v>
                </c:pt>
                <c:pt idx="4">
                  <c:v>90.15</c:v>
                </c:pt>
                <c:pt idx="5">
                  <c:v>50</c:v>
                </c:pt>
                <c:pt idx="6">
                  <c:v>93.18</c:v>
                </c:pt>
                <c:pt idx="7">
                  <c:v>50</c:v>
                </c:pt>
                <c:pt idx="8">
                  <c:v>72.73</c:v>
                </c:pt>
                <c:pt idx="9">
                  <c:v>50</c:v>
                </c:pt>
                <c:pt idx="10">
                  <c:v>93.94</c:v>
                </c:pt>
                <c:pt idx="11">
                  <c:v>50</c:v>
                </c:pt>
                <c:pt idx="12">
                  <c:v>96.97</c:v>
                </c:pt>
                <c:pt idx="13">
                  <c:v>93.18</c:v>
                </c:pt>
                <c:pt idx="14">
                  <c:v>50</c:v>
                </c:pt>
                <c:pt idx="15">
                  <c:v>79.55</c:v>
                </c:pt>
                <c:pt idx="16">
                  <c:v>75</c:v>
                </c:pt>
                <c:pt idx="17">
                  <c:v>25</c:v>
                </c:pt>
                <c:pt idx="18">
                  <c:v>83.33</c:v>
                </c:pt>
                <c:pt idx="19">
                  <c:v>86.36</c:v>
                </c:pt>
                <c:pt idx="20">
                  <c:v>68.180000000000007</c:v>
                </c:pt>
                <c:pt idx="21">
                  <c:v>85.98</c:v>
                </c:pt>
                <c:pt idx="22">
                  <c:v>100</c:v>
                </c:pt>
                <c:pt idx="23">
                  <c:v>50</c:v>
                </c:pt>
                <c:pt idx="24">
                  <c:v>25</c:v>
                </c:pt>
                <c:pt idx="25">
                  <c:v>87.88</c:v>
                </c:pt>
                <c:pt idx="26">
                  <c:v>25</c:v>
                </c:pt>
                <c:pt idx="27">
                  <c:v>87.12</c:v>
                </c:pt>
                <c:pt idx="28">
                  <c:v>25</c:v>
                </c:pt>
                <c:pt idx="29">
                  <c:v>50</c:v>
                </c:pt>
                <c:pt idx="30">
                  <c:v>96.97</c:v>
                </c:pt>
                <c:pt idx="31">
                  <c:v>50</c:v>
                </c:pt>
                <c:pt idx="32">
                  <c:v>78.790000000000006</c:v>
                </c:pt>
                <c:pt idx="33">
                  <c:v>75</c:v>
                </c:pt>
                <c:pt idx="34">
                  <c:v>78.03</c:v>
                </c:pt>
                <c:pt idx="35">
                  <c:v>50</c:v>
                </c:pt>
                <c:pt idx="36">
                  <c:v>75</c:v>
                </c:pt>
                <c:pt idx="37">
                  <c:v>89.39</c:v>
                </c:pt>
                <c:pt idx="38">
                  <c:v>75</c:v>
                </c:pt>
              </c:numCache>
            </c:numRef>
          </c:xVal>
          <c:yVal>
            <c:numRef>
              <c:f>World_Data!$I$6:$I$47</c:f>
              <c:numCache>
                <c:formatCode>_-* #,##0_-;\-* #,##0_-;_-* "-"??_-;_-@_-</c:formatCode>
                <c:ptCount val="39"/>
                <c:pt idx="0">
                  <c:v>1.3383449294973275</c:v>
                </c:pt>
                <c:pt idx="1">
                  <c:v>0</c:v>
                </c:pt>
                <c:pt idx="2">
                  <c:v>0.84012296329388347</c:v>
                </c:pt>
                <c:pt idx="3">
                  <c:v>0.11101773286247013</c:v>
                </c:pt>
                <c:pt idx="4">
                  <c:v>4.1275176216946736</c:v>
                </c:pt>
                <c:pt idx="5">
                  <c:v>0</c:v>
                </c:pt>
                <c:pt idx="6">
                  <c:v>70.239375324204175</c:v>
                </c:pt>
                <c:pt idx="7">
                  <c:v>2.3043070287792178</c:v>
                </c:pt>
                <c:pt idx="8">
                  <c:v>0.87980331368491638</c:v>
                </c:pt>
                <c:pt idx="9">
                  <c:v>4.8207598148675634</c:v>
                </c:pt>
                <c:pt idx="10">
                  <c:v>0.51585714377496661</c:v>
                </c:pt>
                <c:pt idx="11">
                  <c:v>6.1552451514599813</c:v>
                </c:pt>
                <c:pt idx="12">
                  <c:v>4.5910006309826477</c:v>
                </c:pt>
                <c:pt idx="13">
                  <c:v>9.5726875025619211</c:v>
                </c:pt>
                <c:pt idx="14">
                  <c:v>4.7031155193029655</c:v>
                </c:pt>
                <c:pt idx="15">
                  <c:v>1.5704516919500286</c:v>
                </c:pt>
                <c:pt idx="16">
                  <c:v>3.0537349292308673</c:v>
                </c:pt>
                <c:pt idx="17">
                  <c:v>0.31678275434685338</c:v>
                </c:pt>
                <c:pt idx="18">
                  <c:v>4.2754340655812255</c:v>
                </c:pt>
                <c:pt idx="19">
                  <c:v>2.372649922028792</c:v>
                </c:pt>
                <c:pt idx="20">
                  <c:v>12.873132175106559</c:v>
                </c:pt>
                <c:pt idx="21">
                  <c:v>3.8871416337909399</c:v>
                </c:pt>
                <c:pt idx="22">
                  <c:v>1.7774935451257432</c:v>
                </c:pt>
                <c:pt idx="23">
                  <c:v>6.0079274602838444</c:v>
                </c:pt>
                <c:pt idx="24">
                  <c:v>8.191250336769178</c:v>
                </c:pt>
                <c:pt idx="25">
                  <c:v>3.8327033504640982</c:v>
                </c:pt>
                <c:pt idx="26">
                  <c:v>5.8345499585528158</c:v>
                </c:pt>
                <c:pt idx="27">
                  <c:v>8.9210907222886764</c:v>
                </c:pt>
                <c:pt idx="28">
                  <c:v>11.169216795551701</c:v>
                </c:pt>
                <c:pt idx="29">
                  <c:v>32.923112820657863</c:v>
                </c:pt>
                <c:pt idx="30">
                  <c:v>3.7530352672724065</c:v>
                </c:pt>
                <c:pt idx="31">
                  <c:v>0</c:v>
                </c:pt>
                <c:pt idx="32">
                  <c:v>3.39180925550126</c:v>
                </c:pt>
                <c:pt idx="33">
                  <c:v>0.80175423827334213</c:v>
                </c:pt>
                <c:pt idx="34">
                  <c:v>0.43408486445917149</c:v>
                </c:pt>
                <c:pt idx="35">
                  <c:v>1.4115866798916654</c:v>
                </c:pt>
                <c:pt idx="36">
                  <c:v>13.535166966696201</c:v>
                </c:pt>
                <c:pt idx="37">
                  <c:v>5.734878022728755</c:v>
                </c:pt>
                <c:pt idx="38">
                  <c:v>8.3432409319400129</c:v>
                </c:pt>
              </c:numCache>
            </c:numRef>
          </c:yVal>
          <c:smooth val="0"/>
          <c:extLst>
            <c:ext xmlns:c16="http://schemas.microsoft.com/office/drawing/2014/chart" uri="{C3380CC4-5D6E-409C-BE32-E72D297353CC}">
              <c16:uniqueId val="{00000000-08FC-4728-AB8C-28A96DE60149}"/>
            </c:ext>
          </c:extLst>
        </c:ser>
        <c:ser>
          <c:idx val="2"/>
          <c:order val="1"/>
          <c:tx>
            <c:v>Keine Pflicht oder breite Nutzung</c:v>
          </c:tx>
          <c:spPr>
            <a:ln w="25400" cap="rnd">
              <a:noFill/>
              <a:round/>
            </a:ln>
            <a:effectLst>
              <a:outerShdw blurRad="57150" dist="19050" dir="5400000" algn="ctr" rotWithShape="0">
                <a:srgbClr val="000000">
                  <a:alpha val="63000"/>
                </a:srgbClr>
              </a:outerShdw>
            </a:effectLst>
          </c:spPr>
          <c:marker>
            <c:symbol val="circle"/>
            <c:size val="6"/>
            <c:spPr>
              <a:solidFill>
                <a:srgbClr val="00B050"/>
              </a:solidFill>
              <a:ln w="9525" cap="rnd">
                <a:solidFill>
                  <a:srgbClr val="00B050"/>
                </a:solidFill>
                <a:round/>
              </a:ln>
              <a:effectLst>
                <a:outerShdw blurRad="57150" dist="19050" dir="5400000" algn="ctr" rotWithShape="0">
                  <a:srgbClr val="000000">
                    <a:alpha val="63000"/>
                  </a:srgbClr>
                </a:outerShdw>
              </a:effectLst>
            </c:spPr>
          </c:marker>
          <c:xVal>
            <c:numRef>
              <c:f>World_Data!$J$48:$J$59</c:f>
              <c:numCache>
                <c:formatCode>_-* #,##0_-;\-* #,##0_-;_-* "-"??_-;_-@_-</c:formatCode>
                <c:ptCount val="11"/>
                <c:pt idx="0">
                  <c:v>85.61</c:v>
                </c:pt>
                <c:pt idx="1">
                  <c:v>77.650000000000006</c:v>
                </c:pt>
                <c:pt idx="2">
                  <c:v>88.64</c:v>
                </c:pt>
                <c:pt idx="3">
                  <c:v>50</c:v>
                </c:pt>
                <c:pt idx="4">
                  <c:v>87.88</c:v>
                </c:pt>
                <c:pt idx="5">
                  <c:v>87.5</c:v>
                </c:pt>
                <c:pt idx="6">
                  <c:v>71.97</c:v>
                </c:pt>
                <c:pt idx="7">
                  <c:v>90.91</c:v>
                </c:pt>
                <c:pt idx="8">
                  <c:v>87.5</c:v>
                </c:pt>
                <c:pt idx="9">
                  <c:v>93.94</c:v>
                </c:pt>
                <c:pt idx="10">
                  <c:v>25</c:v>
                </c:pt>
              </c:numCache>
            </c:numRef>
          </c:xVal>
          <c:yVal>
            <c:numRef>
              <c:f>World_Data!$I$48:$I$59</c:f>
              <c:numCache>
                <c:formatCode>_-* #,##0_-;\-* #,##0_-;_-* "-"??_-;_-@_-</c:formatCode>
                <c:ptCount val="11"/>
                <c:pt idx="0">
                  <c:v>15.602650750218892</c:v>
                </c:pt>
                <c:pt idx="1">
                  <c:v>4.6025905125214663</c:v>
                </c:pt>
                <c:pt idx="2">
                  <c:v>6.0221830024856082</c:v>
                </c:pt>
                <c:pt idx="3">
                  <c:v>557.27269765320739</c:v>
                </c:pt>
                <c:pt idx="4">
                  <c:v>51.309660572313248</c:v>
                </c:pt>
                <c:pt idx="5">
                  <c:v>0</c:v>
                </c:pt>
                <c:pt idx="6">
                  <c:v>105.68487611306965</c:v>
                </c:pt>
                <c:pt idx="7">
                  <c:v>59.28972357250953</c:v>
                </c:pt>
                <c:pt idx="8">
                  <c:v>47.221928376233095</c:v>
                </c:pt>
                <c:pt idx="9">
                  <c:v>4.5995630833212937</c:v>
                </c:pt>
                <c:pt idx="10">
                  <c:v>0</c:v>
                </c:pt>
              </c:numCache>
            </c:numRef>
          </c:yVal>
          <c:smooth val="0"/>
          <c:extLst>
            <c:ext xmlns:c16="http://schemas.microsoft.com/office/drawing/2014/chart" uri="{C3380CC4-5D6E-409C-BE32-E72D297353CC}">
              <c16:uniqueId val="{00000001-08FC-4728-AB8C-28A96DE60149}"/>
            </c:ext>
          </c:extLst>
        </c:ser>
        <c:ser>
          <c:idx val="3"/>
          <c:order val="2"/>
          <c:tx>
            <c:v>Keine Pflicht aber empfohlen</c:v>
          </c:tx>
          <c:spPr>
            <a:ln w="25400" cap="rnd">
              <a:noFill/>
              <a:round/>
            </a:ln>
            <a:effectLst>
              <a:outerShdw blurRad="57150" dist="19050" dir="5400000" algn="ctr" rotWithShape="0">
                <a:srgbClr val="000000">
                  <a:alpha val="63000"/>
                </a:srgbClr>
              </a:outerShdw>
            </a:effectLst>
          </c:spPr>
          <c:marker>
            <c:symbol val="circle"/>
            <c:size val="6"/>
            <c:spPr>
              <a:solidFill>
                <a:srgbClr val="92D050"/>
              </a:solidFill>
              <a:ln w="9525" cap="rnd">
                <a:solidFill>
                  <a:srgbClr val="92D050"/>
                </a:solidFill>
                <a:round/>
              </a:ln>
              <a:effectLst>
                <a:outerShdw blurRad="57150" dist="19050" dir="5400000" algn="ctr" rotWithShape="0">
                  <a:srgbClr val="000000">
                    <a:alpha val="63000"/>
                  </a:srgbClr>
                </a:outerShdw>
              </a:effectLst>
            </c:spPr>
          </c:marker>
          <c:xVal>
            <c:numRef>
              <c:f>World_Data!$J$65:$J$72</c:f>
              <c:numCache>
                <c:formatCode>_-* #,##0_-;\-* #,##0_-;_-* "-"??_-;_-@_-</c:formatCode>
                <c:ptCount val="7"/>
                <c:pt idx="0">
                  <c:v>65.150000000000006</c:v>
                </c:pt>
                <c:pt idx="1">
                  <c:v>50</c:v>
                </c:pt>
                <c:pt idx="2">
                  <c:v>100</c:v>
                </c:pt>
                <c:pt idx="3">
                  <c:v>93.94</c:v>
                </c:pt>
                <c:pt idx="4">
                  <c:v>84.09</c:v>
                </c:pt>
                <c:pt idx="5">
                  <c:v>25</c:v>
                </c:pt>
                <c:pt idx="6">
                  <c:v>25</c:v>
                </c:pt>
              </c:numCache>
            </c:numRef>
          </c:xVal>
          <c:yVal>
            <c:numRef>
              <c:f>World_Data!$I$65:$I$72</c:f>
              <c:numCache>
                <c:formatCode>_-* #,##0_-;\-* #,##0_-;_-* "-"??_-;_-@_-</c:formatCode>
                <c:ptCount val="7"/>
                <c:pt idx="0">
                  <c:v>2.737704258906946</c:v>
                </c:pt>
                <c:pt idx="1">
                  <c:v>1.8558921979034357</c:v>
                </c:pt>
                <c:pt idx="2">
                  <c:v>358.21849279927579</c:v>
                </c:pt>
                <c:pt idx="3">
                  <c:v>28.811438576918309</c:v>
                </c:pt>
                <c:pt idx="4">
                  <c:v>37.140951995493104</c:v>
                </c:pt>
                <c:pt idx="5">
                  <c:v>52.050016293918141</c:v>
                </c:pt>
                <c:pt idx="6">
                  <c:v>18.290611690313813</c:v>
                </c:pt>
              </c:numCache>
            </c:numRef>
          </c:yVal>
          <c:smooth val="0"/>
          <c:extLst>
            <c:ext xmlns:c16="http://schemas.microsoft.com/office/drawing/2014/chart" uri="{C3380CC4-5D6E-409C-BE32-E72D297353CC}">
              <c16:uniqueId val="{00000002-08FC-4728-AB8C-28A96DE60149}"/>
            </c:ext>
          </c:extLst>
        </c:ser>
        <c:ser>
          <c:idx val="4"/>
          <c:order val="3"/>
          <c:tx>
            <c:v>In Landesteilen, gesetzlich</c:v>
          </c:tx>
          <c:spPr>
            <a:ln w="25400" cap="rnd">
              <a:noFill/>
              <a:round/>
            </a:ln>
            <a:effectLst>
              <a:outerShdw blurRad="57150" dist="19050" dir="5400000" algn="ctr" rotWithShape="0">
                <a:srgbClr val="000000">
                  <a:alpha val="63000"/>
                </a:srgbClr>
              </a:outerShdw>
            </a:effectLst>
          </c:spPr>
          <c:marker>
            <c:symbol val="circle"/>
            <c:size val="6"/>
            <c:spPr>
              <a:solidFill>
                <a:srgbClr val="FFC000"/>
              </a:solidFill>
              <a:ln w="9525" cap="rnd">
                <a:solidFill>
                  <a:srgbClr val="FFC000"/>
                </a:solidFill>
                <a:round/>
              </a:ln>
              <a:effectLst>
                <a:outerShdw blurRad="57150" dist="19050" dir="5400000" algn="ctr" rotWithShape="0">
                  <a:srgbClr val="000000">
                    <a:alpha val="63000"/>
                  </a:srgbClr>
                </a:outerShdw>
              </a:effectLst>
            </c:spPr>
          </c:marker>
          <c:xVal>
            <c:numRef>
              <c:f>World_Data!$J$73:$J$84</c:f>
              <c:numCache>
                <c:formatCode>_-* #,##0_-;\-* #,##0_-;_-* "-"??_-;_-@_-</c:formatCode>
                <c:ptCount val="10"/>
                <c:pt idx="0">
                  <c:v>50</c:v>
                </c:pt>
                <c:pt idx="1">
                  <c:v>90.91</c:v>
                </c:pt>
                <c:pt idx="2">
                  <c:v>65.150000000000006</c:v>
                </c:pt>
                <c:pt idx="3">
                  <c:v>93.94</c:v>
                </c:pt>
                <c:pt idx="4">
                  <c:v>83.33</c:v>
                </c:pt>
                <c:pt idx="5">
                  <c:v>92.42</c:v>
                </c:pt>
                <c:pt idx="6">
                  <c:v>75</c:v>
                </c:pt>
                <c:pt idx="7">
                  <c:v>25</c:v>
                </c:pt>
                <c:pt idx="8">
                  <c:v>93.94</c:v>
                </c:pt>
                <c:pt idx="9">
                  <c:v>100</c:v>
                </c:pt>
              </c:numCache>
            </c:numRef>
          </c:xVal>
          <c:yVal>
            <c:numRef>
              <c:f>World_Data!$I$73:$I$84</c:f>
              <c:numCache>
                <c:formatCode>_-* #,##0_-;\-* #,##0_-;_-* "-"??_-;_-@_-</c:formatCode>
                <c:ptCount val="10"/>
                <c:pt idx="0">
                  <c:v>0.96542630820824582</c:v>
                </c:pt>
                <c:pt idx="1">
                  <c:v>1.398175590580631</c:v>
                </c:pt>
                <c:pt idx="2">
                  <c:v>1.9651969551905801</c:v>
                </c:pt>
                <c:pt idx="3">
                  <c:v>2.96001216607899</c:v>
                </c:pt>
                <c:pt idx="4">
                  <c:v>0</c:v>
                </c:pt>
                <c:pt idx="5">
                  <c:v>0.98993297559795412</c:v>
                </c:pt>
                <c:pt idx="6">
                  <c:v>61.437245364559836</c:v>
                </c:pt>
                <c:pt idx="7">
                  <c:v>0</c:v>
                </c:pt>
                <c:pt idx="8">
                  <c:v>15.124890344545003</c:v>
                </c:pt>
                <c:pt idx="9">
                  <c:v>16.107824078823214</c:v>
                </c:pt>
              </c:numCache>
            </c:numRef>
          </c:yVal>
          <c:smooth val="0"/>
          <c:extLst>
            <c:ext xmlns:c16="http://schemas.microsoft.com/office/drawing/2014/chart" uri="{C3380CC4-5D6E-409C-BE32-E72D297353CC}">
              <c16:uniqueId val="{00000003-08FC-4728-AB8C-28A96DE60149}"/>
            </c:ext>
          </c:extLst>
        </c:ser>
        <c:ser>
          <c:idx val="5"/>
          <c:order val="4"/>
          <c:tx>
            <c:v>Keine Daten</c:v>
          </c:tx>
          <c:spPr>
            <a:ln w="25400" cap="rnd">
              <a:noFill/>
              <a:round/>
            </a:ln>
            <a:effectLst>
              <a:outerShdw blurRad="57150" dist="19050" dir="5400000" algn="ctr" rotWithShape="0">
                <a:srgbClr val="000000">
                  <a:alpha val="63000"/>
                </a:srgbClr>
              </a:outerShdw>
            </a:effectLst>
          </c:spPr>
          <c:marker>
            <c:symbol val="circle"/>
            <c:size val="6"/>
            <c:spPr>
              <a:solidFill>
                <a:schemeClr val="bg1">
                  <a:lumMod val="50000"/>
                </a:schemeClr>
              </a:solidFill>
              <a:ln w="9525" cap="rnd">
                <a:solidFill>
                  <a:schemeClr val="bg1">
                    <a:lumMod val="50000"/>
                  </a:schemeClr>
                </a:solidFill>
                <a:round/>
              </a:ln>
              <a:effectLst>
                <a:outerShdw blurRad="57150" dist="19050" dir="5400000" algn="ctr" rotWithShape="0">
                  <a:srgbClr val="000000">
                    <a:alpha val="63000"/>
                  </a:srgbClr>
                </a:outerShdw>
              </a:effectLst>
            </c:spPr>
          </c:marker>
          <c:dPt>
            <c:idx val="0"/>
            <c:marker>
              <c:symbol val="circle"/>
              <c:size val="6"/>
              <c:spPr>
                <a:solidFill>
                  <a:srgbClr val="FFC000"/>
                </a:solidFill>
                <a:ln w="9525" cap="rnd">
                  <a:solidFill>
                    <a:srgbClr val="FFC000"/>
                  </a:solidFill>
                  <a:round/>
                </a:ln>
                <a:effectLst>
                  <a:outerShdw blurRad="57150" dist="19050" dir="5400000" algn="ctr" rotWithShape="0">
                    <a:srgbClr val="000000">
                      <a:alpha val="63000"/>
                    </a:srgbClr>
                  </a:outerShdw>
                </a:effectLst>
              </c:spPr>
            </c:marker>
            <c:bubble3D val="0"/>
            <c:extLst>
              <c:ext xmlns:c16="http://schemas.microsoft.com/office/drawing/2014/chart" uri="{C3380CC4-5D6E-409C-BE32-E72D297353CC}">
                <c16:uniqueId val="{00000004-08FC-4728-AB8C-28A96DE60149}"/>
              </c:ext>
            </c:extLst>
          </c:dPt>
          <c:dPt>
            <c:idx val="11"/>
            <c:marker>
              <c:symbol val="circle"/>
              <c:size val="6"/>
              <c:spPr>
                <a:solidFill>
                  <a:srgbClr val="FFC000"/>
                </a:solidFill>
                <a:ln w="9525" cap="rnd">
                  <a:solidFill>
                    <a:srgbClr val="FFC000"/>
                  </a:solidFill>
                  <a:round/>
                </a:ln>
                <a:effectLst>
                  <a:outerShdw blurRad="57150" dist="19050" dir="5400000" algn="ctr" rotWithShape="0">
                    <a:srgbClr val="000000">
                      <a:alpha val="63000"/>
                    </a:srgbClr>
                  </a:outerShdw>
                </a:effectLst>
              </c:spPr>
            </c:marker>
            <c:bubble3D val="0"/>
            <c:extLst>
              <c:ext xmlns:c16="http://schemas.microsoft.com/office/drawing/2014/chart" uri="{C3380CC4-5D6E-409C-BE32-E72D297353CC}">
                <c16:uniqueId val="{00000005-08FC-4728-AB8C-28A96DE60149}"/>
              </c:ext>
            </c:extLst>
          </c:dPt>
          <c:dPt>
            <c:idx val="12"/>
            <c:marker>
              <c:symbol val="circle"/>
              <c:size val="6"/>
              <c:spPr>
                <a:solidFill>
                  <a:srgbClr val="FFC000"/>
                </a:solidFill>
                <a:ln w="9525" cap="rnd">
                  <a:solidFill>
                    <a:srgbClr val="FFC000"/>
                  </a:solidFill>
                  <a:round/>
                </a:ln>
                <a:effectLst>
                  <a:outerShdw blurRad="57150" dist="19050" dir="5400000" algn="ctr" rotWithShape="0">
                    <a:srgbClr val="000000">
                      <a:alpha val="63000"/>
                    </a:srgbClr>
                  </a:outerShdw>
                </a:effectLst>
              </c:spPr>
            </c:marker>
            <c:bubble3D val="0"/>
            <c:extLst>
              <c:ext xmlns:c16="http://schemas.microsoft.com/office/drawing/2014/chart" uri="{C3380CC4-5D6E-409C-BE32-E72D297353CC}">
                <c16:uniqueId val="{00000006-08FC-4728-AB8C-28A96DE60149}"/>
              </c:ext>
            </c:extLst>
          </c:dPt>
          <c:dPt>
            <c:idx val="13"/>
            <c:marker>
              <c:symbol val="circle"/>
              <c:size val="6"/>
              <c:spPr>
                <a:solidFill>
                  <a:srgbClr val="00B050"/>
                </a:solidFill>
                <a:ln w="9525" cap="rnd">
                  <a:solidFill>
                    <a:srgbClr val="00B050"/>
                  </a:solidFill>
                  <a:round/>
                </a:ln>
                <a:effectLst>
                  <a:outerShdw blurRad="57150" dist="19050" dir="5400000" algn="ctr" rotWithShape="0">
                    <a:srgbClr val="000000">
                      <a:alpha val="63000"/>
                    </a:srgbClr>
                  </a:outerShdw>
                </a:effectLst>
              </c:spPr>
            </c:marker>
            <c:bubble3D val="0"/>
            <c:extLst>
              <c:ext xmlns:c16="http://schemas.microsoft.com/office/drawing/2014/chart" uri="{C3380CC4-5D6E-409C-BE32-E72D297353CC}">
                <c16:uniqueId val="{00000007-08FC-4728-AB8C-28A96DE60149}"/>
              </c:ext>
            </c:extLst>
          </c:dPt>
          <c:dPt>
            <c:idx val="17"/>
            <c:marker>
              <c:symbol val="circle"/>
              <c:size val="6"/>
              <c:spPr>
                <a:solidFill>
                  <a:srgbClr val="C00000"/>
                </a:solidFill>
                <a:ln w="9525" cap="rnd">
                  <a:solidFill>
                    <a:srgbClr val="C00000"/>
                  </a:solidFill>
                  <a:round/>
                </a:ln>
                <a:effectLst>
                  <a:outerShdw blurRad="57150" dist="19050" dir="5400000" algn="ctr" rotWithShape="0">
                    <a:srgbClr val="000000">
                      <a:alpha val="63000"/>
                    </a:srgbClr>
                  </a:outerShdw>
                </a:effectLst>
              </c:spPr>
            </c:marker>
            <c:bubble3D val="0"/>
            <c:extLst>
              <c:ext xmlns:c16="http://schemas.microsoft.com/office/drawing/2014/chart" uri="{C3380CC4-5D6E-409C-BE32-E72D297353CC}">
                <c16:uniqueId val="{00000008-08FC-4728-AB8C-28A96DE60149}"/>
              </c:ext>
            </c:extLst>
          </c:dPt>
          <c:dPt>
            <c:idx val="29"/>
            <c:marker>
              <c:symbol val="circle"/>
              <c:size val="6"/>
              <c:spPr>
                <a:solidFill>
                  <a:srgbClr val="C00000"/>
                </a:solidFill>
                <a:ln w="9525" cap="rnd">
                  <a:solidFill>
                    <a:schemeClr val="bg1">
                      <a:lumMod val="50000"/>
                    </a:schemeClr>
                  </a:solidFill>
                  <a:round/>
                </a:ln>
                <a:effectLst>
                  <a:outerShdw blurRad="57150" dist="19050" dir="5400000" algn="ctr" rotWithShape="0">
                    <a:srgbClr val="000000">
                      <a:alpha val="63000"/>
                    </a:srgbClr>
                  </a:outerShdw>
                </a:effectLst>
              </c:spPr>
            </c:marker>
            <c:bubble3D val="0"/>
            <c:extLst>
              <c:ext xmlns:c16="http://schemas.microsoft.com/office/drawing/2014/chart" uri="{C3380CC4-5D6E-409C-BE32-E72D297353CC}">
                <c16:uniqueId val="{00000009-08FC-4728-AB8C-28A96DE60149}"/>
              </c:ext>
            </c:extLst>
          </c:dPt>
          <c:dPt>
            <c:idx val="35"/>
            <c:marker>
              <c:symbol val="circle"/>
              <c:size val="6"/>
              <c:spPr>
                <a:solidFill>
                  <a:srgbClr val="C00000"/>
                </a:solidFill>
                <a:ln w="9525" cap="rnd">
                  <a:solidFill>
                    <a:srgbClr val="C00000"/>
                  </a:solidFill>
                  <a:round/>
                </a:ln>
                <a:effectLst>
                  <a:outerShdw blurRad="57150" dist="19050" dir="5400000" algn="ctr" rotWithShape="0">
                    <a:srgbClr val="000000">
                      <a:alpha val="63000"/>
                    </a:srgbClr>
                  </a:outerShdw>
                </a:effectLst>
              </c:spPr>
            </c:marker>
            <c:bubble3D val="0"/>
            <c:extLst>
              <c:ext xmlns:c16="http://schemas.microsoft.com/office/drawing/2014/chart" uri="{C3380CC4-5D6E-409C-BE32-E72D297353CC}">
                <c16:uniqueId val="{0000000A-08FC-4728-AB8C-28A96DE60149}"/>
              </c:ext>
            </c:extLst>
          </c:dPt>
          <c:xVal>
            <c:numRef>
              <c:f>World_Data!$J$85:$J$156</c:f>
              <c:numCache>
                <c:formatCode>_-* #,##0_-;\-* #,##0_-;_-* "-"??_-;_-@_-</c:formatCode>
                <c:ptCount val="65"/>
                <c:pt idx="0">
                  <c:v>73.11</c:v>
                </c:pt>
                <c:pt idx="1">
                  <c:v>89.39</c:v>
                </c:pt>
                <c:pt idx="2">
                  <c:v>72.349999999999994</c:v>
                </c:pt>
                <c:pt idx="3">
                  <c:v>87.12</c:v>
                </c:pt>
                <c:pt idx="4">
                  <c:v>50</c:v>
                </c:pt>
                <c:pt idx="5">
                  <c:v>96.97</c:v>
                </c:pt>
                <c:pt idx="6">
                  <c:v>84.09</c:v>
                </c:pt>
                <c:pt idx="7">
                  <c:v>90.15</c:v>
                </c:pt>
                <c:pt idx="8">
                  <c:v>87.5</c:v>
                </c:pt>
                <c:pt idx="9">
                  <c:v>87.5</c:v>
                </c:pt>
                <c:pt idx="10">
                  <c:v>62.5</c:v>
                </c:pt>
                <c:pt idx="11">
                  <c:v>100</c:v>
                </c:pt>
                <c:pt idx="12">
                  <c:v>81.819999999999993</c:v>
                </c:pt>
                <c:pt idx="13">
                  <c:v>91.67</c:v>
                </c:pt>
                <c:pt idx="14">
                  <c:v>87.12</c:v>
                </c:pt>
                <c:pt idx="15">
                  <c:v>50</c:v>
                </c:pt>
                <c:pt idx="16">
                  <c:v>89.39</c:v>
                </c:pt>
                <c:pt idx="17">
                  <c:v>87.5</c:v>
                </c:pt>
                <c:pt idx="18">
                  <c:v>93.94</c:v>
                </c:pt>
                <c:pt idx="19">
                  <c:v>90.91</c:v>
                </c:pt>
                <c:pt idx="20">
                  <c:v>78.41</c:v>
                </c:pt>
                <c:pt idx="21">
                  <c:v>86.36</c:v>
                </c:pt>
                <c:pt idx="22">
                  <c:v>71.209999999999994</c:v>
                </c:pt>
                <c:pt idx="23">
                  <c:v>75</c:v>
                </c:pt>
                <c:pt idx="24">
                  <c:v>87.12</c:v>
                </c:pt>
                <c:pt idx="25">
                  <c:v>89.39</c:v>
                </c:pt>
                <c:pt idx="26">
                  <c:v>50</c:v>
                </c:pt>
                <c:pt idx="27">
                  <c:v>96.97</c:v>
                </c:pt>
                <c:pt idx="28">
                  <c:v>91.67</c:v>
                </c:pt>
                <c:pt idx="29">
                  <c:v>87.5</c:v>
                </c:pt>
                <c:pt idx="30">
                  <c:v>88.26</c:v>
                </c:pt>
                <c:pt idx="31">
                  <c:v>91.29</c:v>
                </c:pt>
                <c:pt idx="32">
                  <c:v>84.85</c:v>
                </c:pt>
                <c:pt idx="33">
                  <c:v>90.15</c:v>
                </c:pt>
                <c:pt idx="34">
                  <c:v>72.73</c:v>
                </c:pt>
                <c:pt idx="35">
                  <c:v>87.5</c:v>
                </c:pt>
                <c:pt idx="36">
                  <c:v>62.5</c:v>
                </c:pt>
                <c:pt idx="37">
                  <c:v>90.15</c:v>
                </c:pt>
                <c:pt idx="38">
                  <c:v>75</c:v>
                </c:pt>
                <c:pt idx="39">
                  <c:v>85.61</c:v>
                </c:pt>
                <c:pt idx="40">
                  <c:v>93.94</c:v>
                </c:pt>
                <c:pt idx="41">
                  <c:v>50</c:v>
                </c:pt>
                <c:pt idx="42">
                  <c:v>89.39</c:v>
                </c:pt>
                <c:pt idx="43">
                  <c:v>87.5</c:v>
                </c:pt>
                <c:pt idx="44">
                  <c:v>93.94</c:v>
                </c:pt>
                <c:pt idx="45">
                  <c:v>62.5</c:v>
                </c:pt>
                <c:pt idx="46">
                  <c:v>89.39</c:v>
                </c:pt>
                <c:pt idx="47">
                  <c:v>89.39</c:v>
                </c:pt>
                <c:pt idx="48">
                  <c:v>90.91</c:v>
                </c:pt>
                <c:pt idx="49">
                  <c:v>87.5</c:v>
                </c:pt>
                <c:pt idx="50">
                  <c:v>95.45</c:v>
                </c:pt>
                <c:pt idx="51">
                  <c:v>82.95</c:v>
                </c:pt>
                <c:pt idx="52">
                  <c:v>84.85</c:v>
                </c:pt>
                <c:pt idx="53">
                  <c:v>83.33</c:v>
                </c:pt>
                <c:pt idx="54">
                  <c:v>78.790000000000006</c:v>
                </c:pt>
                <c:pt idx="55">
                  <c:v>50</c:v>
                </c:pt>
                <c:pt idx="56">
                  <c:v>90.91</c:v>
                </c:pt>
                <c:pt idx="57">
                  <c:v>87.12</c:v>
                </c:pt>
                <c:pt idx="58">
                  <c:v>96.97</c:v>
                </c:pt>
                <c:pt idx="59">
                  <c:v>84.09</c:v>
                </c:pt>
                <c:pt idx="60">
                  <c:v>62.5</c:v>
                </c:pt>
                <c:pt idx="61">
                  <c:v>81.819999999999993</c:v>
                </c:pt>
                <c:pt idx="62">
                  <c:v>91.67</c:v>
                </c:pt>
                <c:pt idx="63">
                  <c:v>93.94</c:v>
                </c:pt>
                <c:pt idx="64">
                  <c:v>86.36</c:v>
                </c:pt>
              </c:numCache>
            </c:numRef>
          </c:xVal>
          <c:yVal>
            <c:numRef>
              <c:f>World_Data!$I$85:$I$156</c:f>
              <c:numCache>
                <c:formatCode>_-* #,##0_-;\-* #,##0_-;_-* "-"??_-;_-@_-</c:formatCode>
                <c:ptCount val="65"/>
                <c:pt idx="0">
                  <c:v>418.37945307308468</c:v>
                </c:pt>
                <c:pt idx="1">
                  <c:v>25.498080906934508</c:v>
                </c:pt>
                <c:pt idx="2">
                  <c:v>363.36494608680169</c:v>
                </c:pt>
                <c:pt idx="3">
                  <c:v>15.621342964340018</c:v>
                </c:pt>
                <c:pt idx="4">
                  <c:v>13.511822289222701</c:v>
                </c:pt>
                <c:pt idx="5">
                  <c:v>15.353791829313192</c:v>
                </c:pt>
                <c:pt idx="6">
                  <c:v>41.718103304961339</c:v>
                </c:pt>
                <c:pt idx="7">
                  <c:v>10.853714090841232</c:v>
                </c:pt>
                <c:pt idx="8">
                  <c:v>108.74426890941842</c:v>
                </c:pt>
                <c:pt idx="9">
                  <c:v>65.20466383549774</c:v>
                </c:pt>
                <c:pt idx="10">
                  <c:v>47.724202017451695</c:v>
                </c:pt>
                <c:pt idx="11">
                  <c:v>668.13098003067432</c:v>
                </c:pt>
                <c:pt idx="12">
                  <c:v>461.11047784507866</c:v>
                </c:pt>
                <c:pt idx="13">
                  <c:v>578.31472545657459</c:v>
                </c:pt>
                <c:pt idx="14">
                  <c:v>79.73254674361111</c:v>
                </c:pt>
                <c:pt idx="15">
                  <c:v>91.146352892597548</c:v>
                </c:pt>
                <c:pt idx="16">
                  <c:v>119.76691915323735</c:v>
                </c:pt>
                <c:pt idx="17">
                  <c:v>608.00085996518021</c:v>
                </c:pt>
                <c:pt idx="18">
                  <c:v>47.632151697929892</c:v>
                </c:pt>
                <c:pt idx="19">
                  <c:v>33.095694427453353</c:v>
                </c:pt>
                <c:pt idx="20">
                  <c:v>24.434968074506397</c:v>
                </c:pt>
                <c:pt idx="21">
                  <c:v>91.987279604163675</c:v>
                </c:pt>
                <c:pt idx="22">
                  <c:v>42.361957030564589</c:v>
                </c:pt>
                <c:pt idx="23">
                  <c:v>235.9463502852513</c:v>
                </c:pt>
                <c:pt idx="24">
                  <c:v>7.2384753259431971</c:v>
                </c:pt>
                <c:pt idx="25">
                  <c:v>388.02904407391679</c:v>
                </c:pt>
                <c:pt idx="26">
                  <c:v>2.6651864127814764</c:v>
                </c:pt>
                <c:pt idx="27">
                  <c:v>15.122460035384499</c:v>
                </c:pt>
                <c:pt idx="28">
                  <c:v>3.3830362275739696</c:v>
                </c:pt>
                <c:pt idx="29">
                  <c:v>101.7838931197858</c:v>
                </c:pt>
                <c:pt idx="30">
                  <c:v>440.4275677370423</c:v>
                </c:pt>
                <c:pt idx="31">
                  <c:v>20.21407841024844</c:v>
                </c:pt>
                <c:pt idx="32">
                  <c:v>79.856794698418881</c:v>
                </c:pt>
                <c:pt idx="33">
                  <c:v>302.18154353411501</c:v>
                </c:pt>
                <c:pt idx="34">
                  <c:v>358.42272942885739</c:v>
                </c:pt>
                <c:pt idx="35">
                  <c:v>848.8362580559284</c:v>
                </c:pt>
                <c:pt idx="36">
                  <c:v>7.6763692150065426</c:v>
                </c:pt>
                <c:pt idx="37">
                  <c:v>87.718007650276675</c:v>
                </c:pt>
                <c:pt idx="38">
                  <c:v>18.427538954432897</c:v>
                </c:pt>
                <c:pt idx="39">
                  <c:v>164.18631890850421</c:v>
                </c:pt>
                <c:pt idx="40">
                  <c:v>33.241378788696096</c:v>
                </c:pt>
                <c:pt idx="41">
                  <c:v>34.49147942757245</c:v>
                </c:pt>
                <c:pt idx="42">
                  <c:v>85.675146317246146</c:v>
                </c:pt>
                <c:pt idx="43">
                  <c:v>79.396080580656701</c:v>
                </c:pt>
                <c:pt idx="44">
                  <c:v>50.386247062464697</c:v>
                </c:pt>
                <c:pt idx="45">
                  <c:v>196.35994978679173</c:v>
                </c:pt>
                <c:pt idx="46">
                  <c:v>44.486821043369723</c:v>
                </c:pt>
                <c:pt idx="47">
                  <c:v>112.28922908266827</c:v>
                </c:pt>
                <c:pt idx="48">
                  <c:v>0</c:v>
                </c:pt>
                <c:pt idx="49">
                  <c:v>41.856431297810794</c:v>
                </c:pt>
                <c:pt idx="50">
                  <c:v>47.8806015848944</c:v>
                </c:pt>
                <c:pt idx="51">
                  <c:v>26.80860680969786</c:v>
                </c:pt>
                <c:pt idx="52">
                  <c:v>4.6516940694518603</c:v>
                </c:pt>
                <c:pt idx="53">
                  <c:v>5.1310121489540155</c:v>
                </c:pt>
                <c:pt idx="54">
                  <c:v>17.236047271147392</c:v>
                </c:pt>
                <c:pt idx="55">
                  <c:v>11.442520405828056</c:v>
                </c:pt>
                <c:pt idx="56">
                  <c:v>59.899666049311492</c:v>
                </c:pt>
                <c:pt idx="57">
                  <c:v>235.49143176200104</c:v>
                </c:pt>
                <c:pt idx="58">
                  <c:v>96.028530932239747</c:v>
                </c:pt>
                <c:pt idx="59">
                  <c:v>164.71844646267135</c:v>
                </c:pt>
                <c:pt idx="60">
                  <c:v>9.2439222655466882</c:v>
                </c:pt>
                <c:pt idx="61">
                  <c:v>72.402302332626476</c:v>
                </c:pt>
                <c:pt idx="62">
                  <c:v>60.339373179591796</c:v>
                </c:pt>
                <c:pt idx="63">
                  <c:v>209.62014463113786</c:v>
                </c:pt>
                <c:pt idx="64">
                  <c:v>28.627057207368967</c:v>
                </c:pt>
              </c:numCache>
            </c:numRef>
          </c:yVal>
          <c:smooth val="0"/>
          <c:extLst>
            <c:ext xmlns:c16="http://schemas.microsoft.com/office/drawing/2014/chart" uri="{C3380CC4-5D6E-409C-BE32-E72D297353CC}">
              <c16:uniqueId val="{0000000B-08FC-4728-AB8C-28A96DE60149}"/>
            </c:ext>
          </c:extLst>
        </c:ser>
        <c:ser>
          <c:idx val="0"/>
          <c:order val="5"/>
          <c:tx>
            <c:v>Weit verbreitet, freiwillig</c:v>
          </c:tx>
          <c:spPr>
            <a:ln w="25400" cap="rnd">
              <a:noFill/>
              <a:round/>
            </a:ln>
            <a:effectLst>
              <a:outerShdw blurRad="57150" dist="19050" dir="5400000" algn="ctr" rotWithShape="0">
                <a:srgbClr val="000000">
                  <a:alpha val="63000"/>
                </a:srgbClr>
              </a:outerShdw>
            </a:effectLst>
          </c:spPr>
          <c:marker>
            <c:symbol val="circle"/>
            <c:size val="6"/>
            <c:spPr>
              <a:solidFill>
                <a:srgbClr val="002060"/>
              </a:solidFill>
              <a:ln w="9525" cap="rnd">
                <a:solidFill>
                  <a:srgbClr val="002060"/>
                </a:solidFill>
                <a:round/>
              </a:ln>
              <a:effectLst>
                <a:outerShdw blurRad="57150" dist="19050" dir="5400000" algn="ctr" rotWithShape="0">
                  <a:srgbClr val="000000">
                    <a:alpha val="63000"/>
                  </a:srgbClr>
                </a:outerShdw>
              </a:effectLst>
            </c:spPr>
          </c:marker>
          <c:xVal>
            <c:numRef>
              <c:f>World_Data!$J$2:$J$5</c:f>
              <c:numCache>
                <c:formatCode>_-* #,##0_-;\-* #,##0_-;_-* "-"??_-;_-@_-</c:formatCode>
                <c:ptCount val="4"/>
                <c:pt idx="0">
                  <c:v>85.23</c:v>
                </c:pt>
                <c:pt idx="1">
                  <c:v>100</c:v>
                </c:pt>
                <c:pt idx="2">
                  <c:v>78.790000000000006</c:v>
                </c:pt>
                <c:pt idx="3">
                  <c:v>75</c:v>
                </c:pt>
              </c:numCache>
            </c:numRef>
          </c:xVal>
          <c:yVal>
            <c:numRef>
              <c:f>World_Data!$I$2:$I$5</c:f>
              <c:numCache>
                <c:formatCode>_-* #,##0_-;\-* #,##0_-;_-* "-"??_-;_-@_-</c:formatCode>
                <c:ptCount val="4"/>
                <c:pt idx="0">
                  <c:v>3.2445619554915206</c:v>
                </c:pt>
                <c:pt idx="1">
                  <c:v>19.227648296496007</c:v>
                </c:pt>
                <c:pt idx="2">
                  <c:v>7.7644463416494656</c:v>
                </c:pt>
                <c:pt idx="3">
                  <c:v>3.8184930054441382</c:v>
                </c:pt>
              </c:numCache>
            </c:numRef>
          </c:yVal>
          <c:smooth val="0"/>
          <c:extLst>
            <c:ext xmlns:c16="http://schemas.microsoft.com/office/drawing/2014/chart" uri="{C3380CC4-5D6E-409C-BE32-E72D297353CC}">
              <c16:uniqueId val="{0000000C-08FC-4728-AB8C-28A96DE60149}"/>
            </c:ext>
          </c:extLst>
        </c:ser>
        <c:dLbls>
          <c:showLegendKey val="0"/>
          <c:showVal val="0"/>
          <c:showCatName val="0"/>
          <c:showSerName val="0"/>
          <c:showPercent val="0"/>
          <c:showBubbleSize val="0"/>
        </c:dLbls>
        <c:axId val="476790664"/>
        <c:axId val="476786744"/>
      </c:scatterChart>
      <c:valAx>
        <c:axId val="476790664"/>
        <c:scaling>
          <c:orientation val="minMax"/>
          <c:max val="100"/>
          <c:min val="10"/>
        </c:scaling>
        <c:delete val="1"/>
        <c:axPos val="b"/>
        <c:numFmt formatCode="_-* #,##0_-;\-* #,##0_-;_-* &quot;-&quot;??_-;_-@_-" sourceLinked="1"/>
        <c:majorTickMark val="none"/>
        <c:minorTickMark val="none"/>
        <c:tickLblPos val="nextTo"/>
        <c:crossAx val="476786744"/>
        <c:crosses val="autoZero"/>
        <c:crossBetween val="midCat"/>
        <c:majorUnit val="10"/>
      </c:valAx>
      <c:valAx>
        <c:axId val="476786744"/>
        <c:scaling>
          <c:orientation val="minMax"/>
          <c:max val="1000"/>
        </c:scaling>
        <c:delete val="1"/>
        <c:axPos val="l"/>
        <c:numFmt formatCode="_-* #,##0_-;\-* #,##0_-;_-* &quot;-&quot;??_-;_-@_-" sourceLinked="1"/>
        <c:majorTickMark val="none"/>
        <c:minorTickMark val="none"/>
        <c:tickLblPos val="nextTo"/>
        <c:crossAx val="476790664"/>
        <c:crosses val="autoZero"/>
        <c:crossBetween val="midCat"/>
        <c:majorUnit val="100"/>
      </c:valAx>
      <c:spPr>
        <a:noFill/>
        <a:ln>
          <a:noFill/>
        </a:ln>
        <a:effectLst/>
      </c:spPr>
    </c:plotArea>
    <c:legend>
      <c:legendPos val="b"/>
      <c:layout>
        <c:manualLayout>
          <c:xMode val="edge"/>
          <c:yMode val="edge"/>
          <c:x val="8.5160542432195979E-2"/>
          <c:y val="2.5431366533728739E-2"/>
          <c:w val="0.39096977124183008"/>
          <c:h val="0.4117980706957085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70625546806649"/>
          <c:y val="5.0925925925925923E-2"/>
          <c:w val="0.76893219597550311"/>
          <c:h val="0.8416746864975212"/>
        </c:manualLayout>
      </c:layout>
      <c:scatterChart>
        <c:scatterStyle val="smoothMarker"/>
        <c:varyColors val="0"/>
        <c:ser>
          <c:idx val="1"/>
          <c:order val="0"/>
          <c:spPr>
            <a:ln w="25400" cap="rnd">
              <a:solidFill>
                <a:schemeClr val="accent5"/>
              </a:solidFill>
              <a:round/>
            </a:ln>
            <a:effectLst>
              <a:outerShdw blurRad="57150" dist="19050" dir="5400000" algn="ctr" rotWithShape="0">
                <a:srgbClr val="000000">
                  <a:alpha val="63000"/>
                </a:srgbClr>
              </a:outerShdw>
            </a:effectLst>
          </c:spPr>
          <c:marker>
            <c:symbol val="none"/>
          </c:marker>
          <c:xVal>
            <c:numRef>
              <c:f>Weltbank_Datensatz!$E$4:$BN$4</c:f>
              <c:numCache>
                <c:formatCode>0</c:formatCode>
                <c:ptCount val="6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formatCode="General">
                  <c:v>2020</c:v>
                </c:pt>
                <c:pt idx="61" formatCode="General">
                  <c:v>2021</c:v>
                </c:pt>
              </c:numCache>
            </c:numRef>
          </c:xVal>
          <c:yVal>
            <c:numRef>
              <c:f>Weltbank_Datensatz!$E$108:$BN$108</c:f>
              <c:numCache>
                <c:formatCode>General</c:formatCode>
                <c:ptCount val="62"/>
                <c:pt idx="10">
                  <c:v>1538335372710.4822</c:v>
                </c:pt>
                <c:pt idx="11">
                  <c:v>1586526801039.251</c:v>
                </c:pt>
                <c:pt idx="12">
                  <c:v>1654752868267.9412</c:v>
                </c:pt>
                <c:pt idx="13">
                  <c:v>1733808470023.9207</c:v>
                </c:pt>
                <c:pt idx="14">
                  <c:v>1749240556676.436</c:v>
                </c:pt>
                <c:pt idx="15">
                  <c:v>1734079208362.667</c:v>
                </c:pt>
                <c:pt idx="16">
                  <c:v>1819903269076.022</c:v>
                </c:pt>
                <c:pt idx="17">
                  <c:v>1880819400547.6641</c:v>
                </c:pt>
                <c:pt idx="18">
                  <c:v>1937403718232.8264</c:v>
                </c:pt>
                <c:pt idx="19">
                  <c:v>2017813011682.5369</c:v>
                </c:pt>
                <c:pt idx="20">
                  <c:v>2046240539694.491</c:v>
                </c:pt>
                <c:pt idx="21">
                  <c:v>2057070074221.7803</c:v>
                </c:pt>
                <c:pt idx="22">
                  <c:v>2048947923326.3132</c:v>
                </c:pt>
                <c:pt idx="23">
                  <c:v>2081165788447.2549</c:v>
                </c:pt>
                <c:pt idx="24">
                  <c:v>2139916012964.5671</c:v>
                </c:pt>
                <c:pt idx="25">
                  <c:v>2189731871570.1733</c:v>
                </c:pt>
                <c:pt idx="26">
                  <c:v>2239818468514.5259</c:v>
                </c:pt>
                <c:pt idx="27">
                  <c:v>2271224118497.0488</c:v>
                </c:pt>
                <c:pt idx="28">
                  <c:v>2355423749055.7466</c:v>
                </c:pt>
                <c:pt idx="29">
                  <c:v>2447204053710.2383</c:v>
                </c:pt>
                <c:pt idx="30">
                  <c:v>2575804775733.0781</c:v>
                </c:pt>
                <c:pt idx="31">
                  <c:v>2707383619604.3062</c:v>
                </c:pt>
                <c:pt idx="32">
                  <c:v>2759583963832.6172</c:v>
                </c:pt>
                <c:pt idx="33">
                  <c:v>2732558256819.729</c:v>
                </c:pt>
                <c:pt idx="34">
                  <c:v>2798086345131.1304</c:v>
                </c:pt>
                <c:pt idx="35">
                  <c:v>2841031303717.9927</c:v>
                </c:pt>
                <c:pt idx="36">
                  <c:v>2864354858917.9097</c:v>
                </c:pt>
                <c:pt idx="37">
                  <c:v>2915444558824.1333</c:v>
                </c:pt>
                <c:pt idx="38">
                  <c:v>2974308768984.9692</c:v>
                </c:pt>
                <c:pt idx="39">
                  <c:v>3030581471654.9204</c:v>
                </c:pt>
                <c:pt idx="40">
                  <c:v>3118322470844.1509</c:v>
                </c:pt>
                <c:pt idx="41">
                  <c:v>3171263240547.8403</c:v>
                </c:pt>
                <c:pt idx="42">
                  <c:v>3164969581243.9844</c:v>
                </c:pt>
                <c:pt idx="43">
                  <c:v>3142386463737.4858</c:v>
                </c:pt>
                <c:pt idx="44">
                  <c:v>3179778188495.8706</c:v>
                </c:pt>
                <c:pt idx="45">
                  <c:v>3202731537067.1187</c:v>
                </c:pt>
                <c:pt idx="46">
                  <c:v>3324902546895.1807</c:v>
                </c:pt>
                <c:pt idx="47">
                  <c:v>3424120208151.9946</c:v>
                </c:pt>
                <c:pt idx="48">
                  <c:v>3457069367840.0698</c:v>
                </c:pt>
                <c:pt idx="49">
                  <c:v>3260114884059.1577</c:v>
                </c:pt>
                <c:pt idx="50">
                  <c:v>3396354075663.728</c:v>
                </c:pt>
                <c:pt idx="51">
                  <c:v>3529631540930.7046</c:v>
                </c:pt>
                <c:pt idx="52">
                  <c:v>3544440148182.5913</c:v>
                </c:pt>
                <c:pt idx="53">
                  <c:v>3559618974281.187</c:v>
                </c:pt>
                <c:pt idx="54">
                  <c:v>3638845013304.3462</c:v>
                </c:pt>
                <c:pt idx="55">
                  <c:v>3702151812971.5723</c:v>
                </c:pt>
                <c:pt idx="56">
                  <c:v>3784709797179.0342</c:v>
                </c:pt>
                <c:pt idx="57">
                  <c:v>3878004030196.7422</c:v>
                </c:pt>
                <c:pt idx="58">
                  <c:v>3937238459204.2876</c:v>
                </c:pt>
                <c:pt idx="59">
                  <c:v>3959451370082.1172</c:v>
                </c:pt>
                <c:pt idx="60">
                  <c:v>3710005933766.9438</c:v>
                </c:pt>
                <c:pt idx="61">
                  <c:v>3906636248256.5918</c:v>
                </c:pt>
              </c:numCache>
            </c:numRef>
          </c:yVal>
          <c:smooth val="1"/>
          <c:extLst>
            <c:ext xmlns:c16="http://schemas.microsoft.com/office/drawing/2014/chart" uri="{C3380CC4-5D6E-409C-BE32-E72D297353CC}">
              <c16:uniqueId val="{00000000-4FB2-4898-B214-FC36AD637322}"/>
            </c:ext>
          </c:extLst>
        </c:ser>
        <c:ser>
          <c:idx val="0"/>
          <c:order val="1"/>
          <c:spPr>
            <a:ln w="25400" cap="rnd">
              <a:solidFill>
                <a:schemeClr val="accent6"/>
              </a:solidFill>
              <a:round/>
            </a:ln>
            <a:effectLst>
              <a:outerShdw blurRad="57150" dist="19050" dir="5400000" algn="ctr" rotWithShape="0">
                <a:srgbClr val="000000">
                  <a:alpha val="63000"/>
                </a:srgbClr>
              </a:outerShdw>
            </a:effectLst>
          </c:spPr>
          <c:marker>
            <c:symbol val="none"/>
          </c:marker>
          <c:xVal>
            <c:numRef>
              <c:f>Weltbank_Datensatz!$E$4:$BN$4</c:f>
              <c:numCache>
                <c:formatCode>0</c:formatCode>
                <c:ptCount val="62"/>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formatCode="General">
                  <c:v>2020</c:v>
                </c:pt>
                <c:pt idx="61" formatCode="General">
                  <c:v>2021</c:v>
                </c:pt>
              </c:numCache>
            </c:numRef>
          </c:xVal>
          <c:yVal>
            <c:numRef>
              <c:f>Weltbank_Datensatz!$E$1539:$BN$1539</c:f>
              <c:numCache>
                <c:formatCode>General</c:formatCode>
                <c:ptCount val="62"/>
                <c:pt idx="0">
                  <c:v>594143057793.71118</c:v>
                </c:pt>
                <c:pt idx="1">
                  <c:v>623732046615.729</c:v>
                </c:pt>
                <c:pt idx="2">
                  <c:v>666416962014.17383</c:v>
                </c:pt>
                <c:pt idx="3">
                  <c:v>707959262572.59058</c:v>
                </c:pt>
                <c:pt idx="4">
                  <c:v>755053417192.19568</c:v>
                </c:pt>
                <c:pt idx="5">
                  <c:v>791760397176.44336</c:v>
                </c:pt>
                <c:pt idx="6">
                  <c:v>833342363028.22729</c:v>
                </c:pt>
                <c:pt idx="7">
                  <c:v>874352381686.99829</c:v>
                </c:pt>
                <c:pt idx="8">
                  <c:v>913622247898.82349</c:v>
                </c:pt>
                <c:pt idx="9">
                  <c:v>978575996358.27625</c:v>
                </c:pt>
                <c:pt idx="10">
                  <c:v>1038354070711.2089</c:v>
                </c:pt>
                <c:pt idx="11">
                  <c:v>1093560406401.6031</c:v>
                </c:pt>
                <c:pt idx="12">
                  <c:v>1142895007224.3809</c:v>
                </c:pt>
                <c:pt idx="13">
                  <c:v>1215406902952.7195</c:v>
                </c:pt>
                <c:pt idx="14">
                  <c:v>1267680569947.7874</c:v>
                </c:pt>
                <c:pt idx="15">
                  <c:v>1255512298279.0269</c:v>
                </c:pt>
                <c:pt idx="16">
                  <c:v>1310211942483.675</c:v>
                </c:pt>
                <c:pt idx="17">
                  <c:v>1355601771312.1448</c:v>
                </c:pt>
                <c:pt idx="18">
                  <c:v>1409534980874.4668</c:v>
                </c:pt>
                <c:pt idx="19">
                  <c:v>1459573319724.2935</c:v>
                </c:pt>
                <c:pt idx="20">
                  <c:v>1482616264577.3159</c:v>
                </c:pt>
                <c:pt idx="21">
                  <c:v>1498465726445.8105</c:v>
                </c:pt>
                <c:pt idx="22">
                  <c:v>1536008235544.5156</c:v>
                </c:pt>
                <c:pt idx="23">
                  <c:v>1555068022655.8604</c:v>
                </c:pt>
                <c:pt idx="24">
                  <c:v>1578607422753.1592</c:v>
                </c:pt>
                <c:pt idx="25">
                  <c:v>1604224769621.251</c:v>
                </c:pt>
                <c:pt idx="26">
                  <c:v>1641719936403.627</c:v>
                </c:pt>
                <c:pt idx="27">
                  <c:v>1683779164563.146</c:v>
                </c:pt>
                <c:pt idx="28">
                  <c:v>1763643204322.9707</c:v>
                </c:pt>
                <c:pt idx="29">
                  <c:v>1840253414782.0718</c:v>
                </c:pt>
                <c:pt idx="30">
                  <c:v>1894061230987.3269</c:v>
                </c:pt>
                <c:pt idx="31">
                  <c:v>1913914322953.9255</c:v>
                </c:pt>
                <c:pt idx="32">
                  <c:v>1944524371770.6809</c:v>
                </c:pt>
                <c:pt idx="33">
                  <c:v>1932299800963.6069</c:v>
                </c:pt>
                <c:pt idx="34">
                  <c:v>1977870042741.4592</c:v>
                </c:pt>
                <c:pt idx="35">
                  <c:v>2019537736657.342</c:v>
                </c:pt>
                <c:pt idx="36">
                  <c:v>2048073677341.2974</c:v>
                </c:pt>
                <c:pt idx="37">
                  <c:v>2095922750942.7266</c:v>
                </c:pt>
                <c:pt idx="38">
                  <c:v>2171138280554.6821</c:v>
                </c:pt>
                <c:pt idx="39">
                  <c:v>2245421037201.3667</c:v>
                </c:pt>
                <c:pt idx="40">
                  <c:v>2333523930934.5923</c:v>
                </c:pt>
                <c:pt idx="41">
                  <c:v>2379814544584.4395</c:v>
                </c:pt>
                <c:pt idx="42">
                  <c:v>2406838088087.144</c:v>
                </c:pt>
                <c:pt idx="43">
                  <c:v>2426650235214.3774</c:v>
                </c:pt>
                <c:pt idx="44">
                  <c:v>2495318441311.0557</c:v>
                </c:pt>
                <c:pt idx="45">
                  <c:v>2536821076703.0166</c:v>
                </c:pt>
                <c:pt idx="46">
                  <c:v>2598956034037.3672</c:v>
                </c:pt>
                <c:pt idx="47">
                  <c:v>2661973862802.1519</c:v>
                </c:pt>
                <c:pt idx="48">
                  <c:v>2668760457244.0957</c:v>
                </c:pt>
                <c:pt idx="49">
                  <c:v>2592078593347.7334</c:v>
                </c:pt>
                <c:pt idx="50">
                  <c:v>2642609548930.356</c:v>
                </c:pt>
                <c:pt idx="51">
                  <c:v>2700554065740.2559</c:v>
                </c:pt>
                <c:pt idx="52">
                  <c:v>2709010438737.8989</c:v>
                </c:pt>
                <c:pt idx="53">
                  <c:v>2724623188645.2104</c:v>
                </c:pt>
                <c:pt idx="54">
                  <c:v>2750675573688.2993</c:v>
                </c:pt>
                <c:pt idx="55">
                  <c:v>2781288181597.0498</c:v>
                </c:pt>
                <c:pt idx="56">
                  <c:v>2811756203338.3047</c:v>
                </c:pt>
                <c:pt idx="57">
                  <c:v>2876185346921.6924</c:v>
                </c:pt>
                <c:pt idx="58">
                  <c:v>2927751437251.7178</c:v>
                </c:pt>
                <c:pt idx="59">
                  <c:v>2971919320779.9253</c:v>
                </c:pt>
                <c:pt idx="60">
                  <c:v>2713362339872.0718</c:v>
                </c:pt>
                <c:pt idx="61">
                  <c:v>2870737355584.6519</c:v>
                </c:pt>
              </c:numCache>
            </c:numRef>
          </c:yVal>
          <c:smooth val="1"/>
          <c:extLst>
            <c:ext xmlns:c16="http://schemas.microsoft.com/office/drawing/2014/chart" uri="{C3380CC4-5D6E-409C-BE32-E72D297353CC}">
              <c16:uniqueId val="{00000001-4FB2-4898-B214-FC36AD637322}"/>
            </c:ext>
          </c:extLst>
        </c:ser>
        <c:dLbls>
          <c:showLegendKey val="0"/>
          <c:showVal val="0"/>
          <c:showCatName val="0"/>
          <c:showSerName val="0"/>
          <c:showPercent val="0"/>
          <c:showBubbleSize val="0"/>
        </c:dLbls>
        <c:axId val="476788312"/>
        <c:axId val="476798504"/>
      </c:scatterChart>
      <c:valAx>
        <c:axId val="476788312"/>
        <c:scaling>
          <c:orientation val="minMax"/>
          <c:min val="196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76798504"/>
        <c:crosses val="autoZero"/>
        <c:crossBetween val="midCat"/>
      </c:valAx>
      <c:valAx>
        <c:axId val="476798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Bruttoinlandsprodukt in USD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76788312"/>
        <c:crosses val="autoZero"/>
        <c:crossBetween val="midCat"/>
      </c:valAx>
      <c:spPr>
        <a:noFill/>
        <a:ln>
          <a:noFill/>
        </a:ln>
        <a:effectLst/>
      </c:spPr>
    </c:plotArea>
    <c:legend>
      <c:legendPos val="b"/>
      <c:layout>
        <c:manualLayout>
          <c:xMode val="edge"/>
          <c:yMode val="edge"/>
          <c:x val="0.18787445319335083"/>
          <c:y val="6.5392971711869308E-2"/>
          <c:w val="0.57178473903859039"/>
          <c:h val="7.812554680664918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0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996880106967761"/>
          <c:y val="5.0925925925925923E-2"/>
          <c:w val="0.54818412842386754"/>
          <c:h val="0.89118729950422859"/>
        </c:manualLayout>
      </c:layout>
      <c:barChart>
        <c:barDir val="bar"/>
        <c:grouping val="clustered"/>
        <c:varyColors val="0"/>
        <c:ser>
          <c:idx val="0"/>
          <c:order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'Häusliche Gewalt'!$B$15:$B$19</c:f>
              <c:numCache>
                <c:formatCode>0.0%</c:formatCode>
                <c:ptCount val="5"/>
                <c:pt idx="0">
                  <c:v>7.4999999999999997E-2</c:v>
                </c:pt>
                <c:pt idx="1">
                  <c:v>8.4000000000000005E-2</c:v>
                </c:pt>
                <c:pt idx="2">
                  <c:v>5.6000000000000001E-2</c:v>
                </c:pt>
                <c:pt idx="3">
                  <c:v>9.7000000000000003E-2</c:v>
                </c:pt>
                <c:pt idx="4">
                  <c:v>6.3E-2</c:v>
                </c:pt>
              </c:numCache>
            </c:numRef>
          </c:val>
          <c:extLst>
            <c:ext xmlns:c15="http://schemas.microsoft.com/office/drawing/2012/chart" uri="{02D57815-91ED-43cb-92C2-25804820EDAC}">
              <c15:filteredSeriesTitle>
                <c15:tx>
                  <c:strRef>
                    <c:extLst>
                      <c:ext uri="{02D57815-91ED-43cb-92C2-25804820EDAC}">
                        <c15:formulaRef>
                          <c15:sqref>'Häusliche Gewalt'!$B$14</c15:sqref>
                        </c15:formulaRef>
                      </c:ext>
                    </c:extLst>
                    <c:strCache>
                      <c:ptCount val="1"/>
                      <c:pt idx="0">
                        <c:v>Frauen</c:v>
                      </c:pt>
                    </c:strCache>
                  </c:strRef>
                </c15:tx>
              </c15:filteredSeriesTitle>
            </c:ext>
            <c:ext xmlns:c15="http://schemas.microsoft.com/office/drawing/2012/chart" uri="{02D57815-91ED-43cb-92C2-25804820EDAC}">
              <c15:filteredCategoryTitle>
                <c15:cat>
                  <c:strRef>
                    <c:extLst>
                      <c:ext uri="{02D57815-91ED-43cb-92C2-25804820EDAC}">
                        <c15:formulaRef>
                          <c15:sqref>'Häusliche Gewalt'!$A$15:$A$19</c15:sqref>
                        </c15:formulaRef>
                      </c:ext>
                    </c:extLst>
                    <c:strCache>
                      <c:ptCount val="5"/>
                      <c:pt idx="0">
                        <c:v>Quarantäne</c:v>
                      </c:pt>
                      <c:pt idx="1">
                        <c:v>Finanzielle Sorgen</c:v>
                      </c:pt>
                      <c:pt idx="2">
                        <c:v>Kurzarbeit oder Arbeitslos wg. Pandemie</c:v>
                      </c:pt>
                      <c:pt idx="3">
                        <c:v>Angst oder Depressionen</c:v>
                      </c:pt>
                      <c:pt idx="4">
                        <c:v>Kinder unter 10 Jahre im Haushalt</c:v>
                      </c:pt>
                    </c:strCache>
                  </c:strRef>
                </c15:cat>
              </c15:filteredCategoryTitle>
            </c:ext>
            <c:ext xmlns:c16="http://schemas.microsoft.com/office/drawing/2014/chart" uri="{C3380CC4-5D6E-409C-BE32-E72D297353CC}">
              <c16:uniqueId val="{00000000-9C3E-4EB4-AA7A-D910936E3198}"/>
            </c:ext>
          </c:extLst>
        </c:ser>
        <c:ser>
          <c:idx val="1"/>
          <c:order val="1"/>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'Häusliche Gewalt'!$C$15:$C$19</c:f>
              <c:numCache>
                <c:formatCode>0.0%</c:formatCode>
                <c:ptCount val="5"/>
                <c:pt idx="0">
                  <c:v>0.105</c:v>
                </c:pt>
                <c:pt idx="1">
                  <c:v>9.8000000000000004E-2</c:v>
                </c:pt>
                <c:pt idx="2">
                  <c:v>9.2999999999999999E-2</c:v>
                </c:pt>
                <c:pt idx="3">
                  <c:v>0.14299999999999999</c:v>
                </c:pt>
                <c:pt idx="4">
                  <c:v>9.1999999999999998E-2</c:v>
                </c:pt>
              </c:numCache>
            </c:numRef>
          </c:val>
          <c:extLst>
            <c:ext xmlns:c15="http://schemas.microsoft.com/office/drawing/2012/chart" uri="{02D57815-91ED-43cb-92C2-25804820EDAC}">
              <c15:filteredSeriesTitle>
                <c15:tx>
                  <c:strRef>
                    <c:extLst>
                      <c:ext uri="{02D57815-91ED-43cb-92C2-25804820EDAC}">
                        <c15:formulaRef>
                          <c15:sqref>'Häusliche Gewalt'!$C$14</c15:sqref>
                        </c15:formulaRef>
                      </c:ext>
                    </c:extLst>
                    <c:strCache>
                      <c:ptCount val="1"/>
                      <c:pt idx="0">
                        <c:v>Kinder</c:v>
                      </c:pt>
                    </c:strCache>
                  </c:strRef>
                </c15:tx>
              </c15:filteredSeriesTitle>
            </c:ext>
            <c:ext xmlns:c15="http://schemas.microsoft.com/office/drawing/2012/chart" uri="{02D57815-91ED-43cb-92C2-25804820EDAC}">
              <c15:filteredCategoryTitle>
                <c15:cat>
                  <c:strRef>
                    <c:extLst>
                      <c:ext uri="{02D57815-91ED-43cb-92C2-25804820EDAC}">
                        <c15:formulaRef>
                          <c15:sqref>'Häusliche Gewalt'!$A$15:$A$19</c15:sqref>
                        </c15:formulaRef>
                      </c:ext>
                    </c:extLst>
                    <c:strCache>
                      <c:ptCount val="5"/>
                      <c:pt idx="0">
                        <c:v>Quarantäne</c:v>
                      </c:pt>
                      <c:pt idx="1">
                        <c:v>Finanzielle Sorgen</c:v>
                      </c:pt>
                      <c:pt idx="2">
                        <c:v>Kurzarbeit oder Arbeitslos wg. Pandemie</c:v>
                      </c:pt>
                      <c:pt idx="3">
                        <c:v>Angst oder Depressionen</c:v>
                      </c:pt>
                      <c:pt idx="4">
                        <c:v>Kinder unter 10 Jahre im Haushalt</c:v>
                      </c:pt>
                    </c:strCache>
                  </c:strRef>
                </c15:cat>
              </c15:filteredCategoryTitle>
            </c:ext>
            <c:ext xmlns:c16="http://schemas.microsoft.com/office/drawing/2014/chart" uri="{C3380CC4-5D6E-409C-BE32-E72D297353CC}">
              <c16:uniqueId val="{00000001-9C3E-4EB4-AA7A-D910936E3198}"/>
            </c:ext>
          </c:extLst>
        </c:ser>
        <c:dLbls>
          <c:dLblPos val="outEnd"/>
          <c:showLegendKey val="0"/>
          <c:showVal val="1"/>
          <c:showCatName val="0"/>
          <c:showSerName val="0"/>
          <c:showPercent val="0"/>
          <c:showBubbleSize val="0"/>
        </c:dLbls>
        <c:gapWidth val="115"/>
        <c:overlap val="-20"/>
        <c:axId val="476797720"/>
        <c:axId val="476794192"/>
      </c:barChart>
      <c:catAx>
        <c:axId val="476797720"/>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6794192"/>
        <c:crosses val="autoZero"/>
        <c:auto val="1"/>
        <c:lblAlgn val="ctr"/>
        <c:lblOffset val="100"/>
        <c:noMultiLvlLbl val="0"/>
      </c:catAx>
      <c:valAx>
        <c:axId val="476794192"/>
        <c:scaling>
          <c:orientation val="minMax"/>
        </c:scaling>
        <c:delete val="1"/>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476797720"/>
        <c:crosses val="autoZero"/>
        <c:crossBetween val="between"/>
      </c:valAx>
      <c:spPr>
        <a:noFill/>
        <a:ln>
          <a:noFill/>
        </a:ln>
        <a:effectLst/>
      </c:spPr>
    </c:plotArea>
    <c:legend>
      <c:legendPos val="b"/>
      <c:layout>
        <c:manualLayout>
          <c:xMode val="edge"/>
          <c:yMode val="edge"/>
          <c:x val="2.4740360781615307E-2"/>
          <c:y val="0.81217487352014572"/>
          <c:w val="0.21963546512991736"/>
          <c:h val="9.492381160688247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35892388451444"/>
          <c:y val="7.6527777777777792E-2"/>
          <c:w val="0.83422397200349963"/>
          <c:h val="0.75125801983085438"/>
        </c:manualLayout>
      </c:layout>
      <c:scatterChart>
        <c:scatterStyle val="lineMarker"/>
        <c:varyColors val="0"/>
        <c:ser>
          <c:idx val="0"/>
          <c:order val="0"/>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dLbls>
            <c:dLbl>
              <c:idx val="7"/>
              <c:layout>
                <c:manualLayout>
                  <c:x val="-7.3319553805774276E-2"/>
                  <c:y val="7.849555263925334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70A-4C6E-8B53-3E5EFD80D2F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Prävalenz!$B$17:$B$26</c:f>
              <c:numCache>
                <c:formatCode>General</c:formatCode>
                <c:ptCount val="10"/>
                <c:pt idx="0">
                  <c:v>21</c:v>
                </c:pt>
                <c:pt idx="1">
                  <c:v>22</c:v>
                </c:pt>
                <c:pt idx="2">
                  <c:v>23</c:v>
                </c:pt>
                <c:pt idx="3">
                  <c:v>24</c:v>
                </c:pt>
                <c:pt idx="4">
                  <c:v>25</c:v>
                </c:pt>
                <c:pt idx="5">
                  <c:v>26</c:v>
                </c:pt>
                <c:pt idx="6">
                  <c:v>27</c:v>
                </c:pt>
                <c:pt idx="7">
                  <c:v>28</c:v>
                </c:pt>
                <c:pt idx="8">
                  <c:v>29</c:v>
                </c:pt>
                <c:pt idx="9">
                  <c:v>30</c:v>
                </c:pt>
              </c:numCache>
            </c:numRef>
          </c:xVal>
          <c:yVal>
            <c:numRef>
              <c:f>Prävalenz!$D$17:$D$26</c:f>
              <c:numCache>
                <c:formatCode>0.00%</c:formatCode>
                <c:ptCount val="10"/>
                <c:pt idx="0">
                  <c:v>1.4762339907261498E-2</c:v>
                </c:pt>
                <c:pt idx="1">
                  <c:v>1.0634911626598629E-2</c:v>
                </c:pt>
                <c:pt idx="2">
                  <c:v>9.408010886077435E-3</c:v>
                </c:pt>
                <c:pt idx="3">
                  <c:v>8.3366622622376551E-3</c:v>
                </c:pt>
                <c:pt idx="4">
                  <c:v>1.3263702382602374E-2</c:v>
                </c:pt>
                <c:pt idx="5">
                  <c:v>7.8370146543841456E-3</c:v>
                </c:pt>
                <c:pt idx="6">
                  <c:v>6.0927602973583532E-3</c:v>
                </c:pt>
                <c:pt idx="7">
                  <c:v>5.8677105131940055E-3</c:v>
                </c:pt>
                <c:pt idx="8">
                  <c:v>6.476418763748432E-3</c:v>
                </c:pt>
                <c:pt idx="9">
                  <c:v>7.7525982471923667E-3</c:v>
                </c:pt>
              </c:numCache>
            </c:numRef>
          </c:yVal>
          <c:smooth val="0"/>
          <c:extLst>
            <c:ext xmlns:c16="http://schemas.microsoft.com/office/drawing/2014/chart" uri="{C3380CC4-5D6E-409C-BE32-E72D297353CC}">
              <c16:uniqueId val="{00000000-370A-4C6E-8B53-3E5EFD80D2F1}"/>
            </c:ext>
          </c:extLst>
        </c:ser>
        <c:dLbls>
          <c:dLblPos val="t"/>
          <c:showLegendKey val="0"/>
          <c:showVal val="1"/>
          <c:showCatName val="0"/>
          <c:showSerName val="0"/>
          <c:showPercent val="0"/>
          <c:showBubbleSize val="0"/>
        </c:dLbls>
        <c:axId val="1034973311"/>
        <c:axId val="824969055"/>
      </c:scatterChart>
      <c:valAx>
        <c:axId val="1034973311"/>
        <c:scaling>
          <c:orientation val="minMax"/>
          <c:max val="30"/>
          <c:min val="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Kalenderwoche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24969055"/>
        <c:crosses val="autoZero"/>
        <c:crossBetween val="midCat"/>
        <c:majorUnit val="1"/>
      </c:valAx>
      <c:valAx>
        <c:axId val="824969055"/>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34973311"/>
        <c:crosses val="autoZero"/>
        <c:crossBetween val="midCat"/>
      </c:valAx>
      <c:spPr>
        <a:noFill/>
        <a:ln>
          <a:noFill/>
        </a:ln>
        <a:effectLst/>
      </c:spPr>
    </c:plotArea>
    <c:legend>
      <c:legendPos val="r"/>
      <c:layout>
        <c:manualLayout>
          <c:xMode val="edge"/>
          <c:yMode val="edge"/>
          <c:x val="0.70024956255468063"/>
          <c:y val="9.6423155438903535E-2"/>
          <c:w val="0.24419488188976379"/>
          <c:h val="7.8125546806649182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50000"/>
      </a:schemeClr>
    </a:solid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1C8-4280-936A-21AAC5B54A2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1C8-4280-936A-21AAC5B54A2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1C8-4280-936A-21AAC5B54A2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1C8-4280-936A-21AAC5B54A2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1C8-4280-936A-21AAC5B54A2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1C8-4280-936A-21AAC5B54A25}"/>
              </c:ext>
            </c:extLst>
          </c:dPt>
          <c:dLbls>
            <c:dLbl>
              <c:idx val="0"/>
              <c:layout>
                <c:manualLayout>
                  <c:x val="0.22859798178673449"/>
                  <c:y val="7.8065089792218462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1C8-4280-936A-21AAC5B54A25}"/>
                </c:ext>
              </c:extLst>
            </c:dLbl>
            <c:dLbl>
              <c:idx val="2"/>
              <c:layout>
                <c:manualLayout>
                  <c:x val="-9.1666666666666688E-2"/>
                  <c:y val="0.13849063137941089"/>
                </c:manualLayout>
              </c:layout>
              <c:showLegendKey val="0"/>
              <c:showVal val="0"/>
              <c:showCatName val="1"/>
              <c:showSerName val="0"/>
              <c:showPercent val="1"/>
              <c:showBubbleSize val="0"/>
              <c:extLst>
                <c:ext xmlns:c15="http://schemas.microsoft.com/office/drawing/2012/chart" uri="{CE6537A1-D6FC-4f65-9D91-7224C49458BB}">
                  <c15:layout>
                    <c:manualLayout>
                      <c:w val="0.45994444444444443"/>
                      <c:h val="0.35300925925925919"/>
                    </c:manualLayout>
                  </c15:layout>
                </c:ext>
                <c:ext xmlns:c16="http://schemas.microsoft.com/office/drawing/2014/chart" uri="{C3380CC4-5D6E-409C-BE32-E72D297353CC}">
                  <c16:uniqueId val="{00000005-41C8-4280-936A-21AAC5B54A25}"/>
                </c:ext>
              </c:extLst>
            </c:dLbl>
            <c:dLbl>
              <c:idx val="3"/>
              <c:layout>
                <c:manualLayout>
                  <c:x val="-0.21388888888888891"/>
                  <c:y val="6.0185185185185182E-2"/>
                </c:manualLayout>
              </c:layout>
              <c:showLegendKey val="0"/>
              <c:showVal val="0"/>
              <c:showCatName val="1"/>
              <c:showSerName val="0"/>
              <c:showPercent val="1"/>
              <c:showBubbleSize val="0"/>
              <c:extLst>
                <c:ext xmlns:c15="http://schemas.microsoft.com/office/drawing/2012/chart" uri="{CE6537A1-D6FC-4f65-9D91-7224C49458BB}">
                  <c15:layout>
                    <c:manualLayout>
                      <c:w val="0.21155555555555552"/>
                      <c:h val="0.28518518518518521"/>
                    </c:manualLayout>
                  </c15:layout>
                </c:ext>
                <c:ext xmlns:c16="http://schemas.microsoft.com/office/drawing/2014/chart" uri="{C3380CC4-5D6E-409C-BE32-E72D297353CC}">
                  <c16:uniqueId val="{00000007-41C8-4280-936A-21AAC5B54A25}"/>
                </c:ext>
              </c:extLst>
            </c:dLbl>
            <c:dLbl>
              <c:idx val="4"/>
              <c:layout>
                <c:manualLayout>
                  <c:x val="-0.17222200349956254"/>
                  <c:y val="-0.12037037037037039"/>
                </c:manualLayout>
              </c:layout>
              <c:showLegendKey val="0"/>
              <c:showVal val="0"/>
              <c:showCatName val="1"/>
              <c:showSerName val="0"/>
              <c:showPercent val="1"/>
              <c:showBubbleSize val="0"/>
              <c:extLst>
                <c:ext xmlns:c15="http://schemas.microsoft.com/office/drawing/2012/chart" uri="{CE6537A1-D6FC-4f65-9D91-7224C49458BB}">
                  <c15:layout>
                    <c:manualLayout>
                      <c:w val="0.30644444444444446"/>
                      <c:h val="0.31916666666666665"/>
                    </c:manualLayout>
                  </c15:layout>
                </c:ext>
                <c:ext xmlns:c16="http://schemas.microsoft.com/office/drawing/2014/chart" uri="{C3380CC4-5D6E-409C-BE32-E72D297353CC}">
                  <c16:uniqueId val="{00000009-41C8-4280-936A-21AAC5B54A25}"/>
                </c:ext>
              </c:extLst>
            </c:dLbl>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'[covid-19_book.xlsx]Sterbestatistik DE'!$B$17:$B$22</c:f>
              <c:numCache>
                <c:formatCode>0.0%</c:formatCode>
                <c:ptCount val="6"/>
                <c:pt idx="0">
                  <c:v>0.36199999999999999</c:v>
                </c:pt>
                <c:pt idx="1">
                  <c:v>0.24099999999999999</c:v>
                </c:pt>
                <c:pt idx="2">
                  <c:v>7.4999999999999997E-2</c:v>
                </c:pt>
                <c:pt idx="3">
                  <c:v>4.3999999999999997E-2</c:v>
                </c:pt>
                <c:pt idx="4">
                  <c:v>4.2999999999999997E-2</c:v>
                </c:pt>
                <c:pt idx="5">
                  <c:v>0.23599999999999999</c:v>
                </c:pt>
              </c:numCache>
            </c:numRef>
          </c:val>
          <c:extLst>
            <c:ext xmlns:c16="http://schemas.microsoft.com/office/drawing/2014/chart" uri="{C3380CC4-5D6E-409C-BE32-E72D297353CC}">
              <c16:uniqueId val="{0000000C-41C8-4280-936A-21AAC5B54A25}"/>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'[covid-19_book2.xlsx]Todesursachen'!$I$3:$I$5</c:f>
              <c:numCache>
                <c:formatCode>0%</c:formatCode>
                <c:ptCount val="3"/>
                <c:pt idx="0">
                  <c:v>0.61539543552414111</c:v>
                </c:pt>
                <c:pt idx="1">
                  <c:v>5.2748180187783524E-2</c:v>
                </c:pt>
                <c:pt idx="2">
                  <c:v>9.4946724338010338E-2</c:v>
                </c:pt>
              </c:numCache>
            </c:numRef>
          </c:val>
          <c:extLst>
            <c:ext xmlns:c16="http://schemas.microsoft.com/office/drawing/2014/chart" uri="{C3380CC4-5D6E-409C-BE32-E72D297353CC}">
              <c16:uniqueId val="{00000000-E085-47A4-9D80-751280E0DF1F}"/>
            </c:ext>
          </c:extLst>
        </c:ser>
        <c:dLbls>
          <c:showLegendKey val="0"/>
          <c:showVal val="0"/>
          <c:showCatName val="0"/>
          <c:showSerName val="0"/>
          <c:showPercent val="0"/>
          <c:showBubbleSize val="0"/>
        </c:dLbls>
        <c:gapWidth val="100"/>
        <c:axId val="472779904"/>
        <c:axId val="472780688"/>
      </c:barChart>
      <c:catAx>
        <c:axId val="4727799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780688"/>
        <c:crosses val="autoZero"/>
        <c:auto val="1"/>
        <c:lblAlgn val="ctr"/>
        <c:lblOffset val="100"/>
        <c:noMultiLvlLbl val="0"/>
      </c:catAx>
      <c:valAx>
        <c:axId val="4727806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779904"/>
        <c:crosses val="autoZero"/>
        <c:crossBetween val="between"/>
      </c:valAx>
      <c:spPr>
        <a:noFill/>
        <a:ln>
          <a:noFill/>
        </a:ln>
        <a:effectLst/>
      </c:spPr>
    </c:plotArea>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817147856517939E-2"/>
          <c:y val="5.0925925925925923E-2"/>
          <c:w val="0.87762729658792649"/>
          <c:h val="0.74972951297754442"/>
        </c:manualLayout>
      </c:layout>
      <c:scatterChart>
        <c:scatterStyle val="smoothMarker"/>
        <c:varyColors val="0"/>
        <c:ser>
          <c:idx val="0"/>
          <c:order val="0"/>
          <c:spPr>
            <a:ln w="19050" cap="rnd">
              <a:solidFill>
                <a:schemeClr val="accent1"/>
              </a:solidFill>
              <a:round/>
            </a:ln>
            <a:effectLst>
              <a:outerShdw blurRad="57150" dist="19050" dir="5400000" algn="ctr" rotWithShape="0">
                <a:srgbClr val="000000">
                  <a:alpha val="63000"/>
                </a:srgbClr>
              </a:outerShdw>
            </a:effectLst>
          </c:spPr>
          <c:marker>
            <c:symbol val="none"/>
          </c:marker>
          <c:xVal>
            <c:numRef>
              <c:f>'[covid-19_book2.xlsx]Mask_Nebenwirkungen'!$U$2:$U$204</c:f>
              <c:numCache>
                <c:formatCode>General</c:formatCode>
                <c:ptCount val="203"/>
                <c:pt idx="0">
                  <c:v>1</c:v>
                </c:pt>
                <c:pt idx="1">
                  <c:v>3</c:v>
                </c:pt>
                <c:pt idx="2">
                  <c:v>5</c:v>
                </c:pt>
                <c:pt idx="3">
                  <c:v>7</c:v>
                </c:pt>
                <c:pt idx="4">
                  <c:v>9</c:v>
                </c:pt>
                <c:pt idx="5">
                  <c:v>11</c:v>
                </c:pt>
                <c:pt idx="6">
                  <c:v>13</c:v>
                </c:pt>
                <c:pt idx="7">
                  <c:v>15</c:v>
                </c:pt>
                <c:pt idx="8">
                  <c:v>17</c:v>
                </c:pt>
                <c:pt idx="9">
                  <c:v>19</c:v>
                </c:pt>
                <c:pt idx="10">
                  <c:v>21</c:v>
                </c:pt>
                <c:pt idx="11">
                  <c:v>23</c:v>
                </c:pt>
                <c:pt idx="12">
                  <c:v>25</c:v>
                </c:pt>
                <c:pt idx="13">
                  <c:v>27</c:v>
                </c:pt>
                <c:pt idx="14">
                  <c:v>29</c:v>
                </c:pt>
                <c:pt idx="15">
                  <c:v>31</c:v>
                </c:pt>
                <c:pt idx="16">
                  <c:v>33</c:v>
                </c:pt>
                <c:pt idx="17">
                  <c:v>35</c:v>
                </c:pt>
                <c:pt idx="18">
                  <c:v>37</c:v>
                </c:pt>
                <c:pt idx="19">
                  <c:v>39</c:v>
                </c:pt>
                <c:pt idx="20">
                  <c:v>41</c:v>
                </c:pt>
                <c:pt idx="21">
                  <c:v>43</c:v>
                </c:pt>
                <c:pt idx="22">
                  <c:v>45</c:v>
                </c:pt>
                <c:pt idx="23">
                  <c:v>47</c:v>
                </c:pt>
                <c:pt idx="24">
                  <c:v>49</c:v>
                </c:pt>
                <c:pt idx="25">
                  <c:v>51</c:v>
                </c:pt>
                <c:pt idx="26">
                  <c:v>53</c:v>
                </c:pt>
                <c:pt idx="27">
                  <c:v>55</c:v>
                </c:pt>
                <c:pt idx="28">
                  <c:v>57</c:v>
                </c:pt>
                <c:pt idx="29">
                  <c:v>59</c:v>
                </c:pt>
                <c:pt idx="30">
                  <c:v>61</c:v>
                </c:pt>
                <c:pt idx="31">
                  <c:v>63</c:v>
                </c:pt>
                <c:pt idx="32">
                  <c:v>65</c:v>
                </c:pt>
                <c:pt idx="33">
                  <c:v>67</c:v>
                </c:pt>
                <c:pt idx="34">
                  <c:v>69</c:v>
                </c:pt>
                <c:pt idx="35">
                  <c:v>71</c:v>
                </c:pt>
                <c:pt idx="36">
                  <c:v>73</c:v>
                </c:pt>
                <c:pt idx="37">
                  <c:v>75</c:v>
                </c:pt>
                <c:pt idx="38">
                  <c:v>77</c:v>
                </c:pt>
                <c:pt idx="39">
                  <c:v>79</c:v>
                </c:pt>
                <c:pt idx="40">
                  <c:v>81</c:v>
                </c:pt>
                <c:pt idx="41">
                  <c:v>83</c:v>
                </c:pt>
                <c:pt idx="42">
                  <c:v>85</c:v>
                </c:pt>
                <c:pt idx="43">
                  <c:v>87</c:v>
                </c:pt>
                <c:pt idx="44">
                  <c:v>89</c:v>
                </c:pt>
                <c:pt idx="45">
                  <c:v>91</c:v>
                </c:pt>
                <c:pt idx="46">
                  <c:v>93</c:v>
                </c:pt>
                <c:pt idx="47">
                  <c:v>95</c:v>
                </c:pt>
                <c:pt idx="48">
                  <c:v>97</c:v>
                </c:pt>
                <c:pt idx="49">
                  <c:v>99</c:v>
                </c:pt>
                <c:pt idx="50">
                  <c:v>101</c:v>
                </c:pt>
                <c:pt idx="51">
                  <c:v>103</c:v>
                </c:pt>
                <c:pt idx="52">
                  <c:v>105</c:v>
                </c:pt>
                <c:pt idx="53">
                  <c:v>107</c:v>
                </c:pt>
                <c:pt idx="54">
                  <c:v>109</c:v>
                </c:pt>
                <c:pt idx="55">
                  <c:v>111</c:v>
                </c:pt>
                <c:pt idx="56">
                  <c:v>113</c:v>
                </c:pt>
                <c:pt idx="57">
                  <c:v>115</c:v>
                </c:pt>
                <c:pt idx="58">
                  <c:v>117</c:v>
                </c:pt>
                <c:pt idx="59">
                  <c:v>119</c:v>
                </c:pt>
                <c:pt idx="60">
                  <c:v>121</c:v>
                </c:pt>
                <c:pt idx="61">
                  <c:v>123</c:v>
                </c:pt>
                <c:pt idx="62">
                  <c:v>125</c:v>
                </c:pt>
                <c:pt idx="63">
                  <c:v>127</c:v>
                </c:pt>
                <c:pt idx="64">
                  <c:v>129</c:v>
                </c:pt>
                <c:pt idx="65">
                  <c:v>131</c:v>
                </c:pt>
                <c:pt idx="66">
                  <c:v>133</c:v>
                </c:pt>
                <c:pt idx="67">
                  <c:v>135</c:v>
                </c:pt>
                <c:pt idx="68">
                  <c:v>137</c:v>
                </c:pt>
                <c:pt idx="69">
                  <c:v>139</c:v>
                </c:pt>
                <c:pt idx="70">
                  <c:v>141</c:v>
                </c:pt>
                <c:pt idx="71">
                  <c:v>143</c:v>
                </c:pt>
                <c:pt idx="72">
                  <c:v>145</c:v>
                </c:pt>
                <c:pt idx="73">
                  <c:v>147</c:v>
                </c:pt>
                <c:pt idx="74">
                  <c:v>149</c:v>
                </c:pt>
                <c:pt idx="75">
                  <c:v>151</c:v>
                </c:pt>
                <c:pt idx="76">
                  <c:v>153</c:v>
                </c:pt>
                <c:pt idx="77">
                  <c:v>155</c:v>
                </c:pt>
                <c:pt idx="78">
                  <c:v>157</c:v>
                </c:pt>
                <c:pt idx="79">
                  <c:v>159</c:v>
                </c:pt>
                <c:pt idx="80">
                  <c:v>161</c:v>
                </c:pt>
                <c:pt idx="81">
                  <c:v>163</c:v>
                </c:pt>
                <c:pt idx="82">
                  <c:v>165</c:v>
                </c:pt>
                <c:pt idx="83">
                  <c:v>167</c:v>
                </c:pt>
                <c:pt idx="84">
                  <c:v>169</c:v>
                </c:pt>
                <c:pt idx="85">
                  <c:v>171</c:v>
                </c:pt>
                <c:pt idx="86">
                  <c:v>173</c:v>
                </c:pt>
                <c:pt idx="87">
                  <c:v>175</c:v>
                </c:pt>
                <c:pt idx="88">
                  <c:v>177</c:v>
                </c:pt>
                <c:pt idx="89">
                  <c:v>179</c:v>
                </c:pt>
                <c:pt idx="90">
                  <c:v>181</c:v>
                </c:pt>
                <c:pt idx="91">
                  <c:v>183</c:v>
                </c:pt>
                <c:pt idx="92">
                  <c:v>185</c:v>
                </c:pt>
                <c:pt idx="93">
                  <c:v>187</c:v>
                </c:pt>
                <c:pt idx="94">
                  <c:v>189</c:v>
                </c:pt>
                <c:pt idx="95">
                  <c:v>191</c:v>
                </c:pt>
                <c:pt idx="96">
                  <c:v>193</c:v>
                </c:pt>
                <c:pt idx="97">
                  <c:v>195</c:v>
                </c:pt>
                <c:pt idx="98">
                  <c:v>197</c:v>
                </c:pt>
                <c:pt idx="99">
                  <c:v>199</c:v>
                </c:pt>
                <c:pt idx="100">
                  <c:v>201</c:v>
                </c:pt>
                <c:pt idx="101">
                  <c:v>203</c:v>
                </c:pt>
                <c:pt idx="102">
                  <c:v>205</c:v>
                </c:pt>
                <c:pt idx="103">
                  <c:v>207</c:v>
                </c:pt>
                <c:pt idx="104">
                  <c:v>209</c:v>
                </c:pt>
                <c:pt idx="105">
                  <c:v>211</c:v>
                </c:pt>
                <c:pt idx="106">
                  <c:v>213</c:v>
                </c:pt>
                <c:pt idx="107">
                  <c:v>215</c:v>
                </c:pt>
                <c:pt idx="108">
                  <c:v>217</c:v>
                </c:pt>
                <c:pt idx="109">
                  <c:v>219</c:v>
                </c:pt>
                <c:pt idx="110">
                  <c:v>221</c:v>
                </c:pt>
                <c:pt idx="111">
                  <c:v>223</c:v>
                </c:pt>
                <c:pt idx="112">
                  <c:v>225</c:v>
                </c:pt>
                <c:pt idx="113">
                  <c:v>227</c:v>
                </c:pt>
                <c:pt idx="114">
                  <c:v>229</c:v>
                </c:pt>
                <c:pt idx="115">
                  <c:v>231</c:v>
                </c:pt>
                <c:pt idx="116">
                  <c:v>233</c:v>
                </c:pt>
                <c:pt idx="117">
                  <c:v>235</c:v>
                </c:pt>
                <c:pt idx="118">
                  <c:v>237</c:v>
                </c:pt>
                <c:pt idx="119">
                  <c:v>239</c:v>
                </c:pt>
                <c:pt idx="120">
                  <c:v>241</c:v>
                </c:pt>
                <c:pt idx="121">
                  <c:v>243</c:v>
                </c:pt>
                <c:pt idx="122">
                  <c:v>245</c:v>
                </c:pt>
                <c:pt idx="123">
                  <c:v>247</c:v>
                </c:pt>
                <c:pt idx="124">
                  <c:v>249</c:v>
                </c:pt>
                <c:pt idx="125">
                  <c:v>251</c:v>
                </c:pt>
                <c:pt idx="126">
                  <c:v>253</c:v>
                </c:pt>
                <c:pt idx="127">
                  <c:v>255</c:v>
                </c:pt>
                <c:pt idx="128">
                  <c:v>257</c:v>
                </c:pt>
                <c:pt idx="129">
                  <c:v>259</c:v>
                </c:pt>
                <c:pt idx="130">
                  <c:v>261</c:v>
                </c:pt>
                <c:pt idx="131">
                  <c:v>263</c:v>
                </c:pt>
                <c:pt idx="132">
                  <c:v>265</c:v>
                </c:pt>
                <c:pt idx="133">
                  <c:v>267</c:v>
                </c:pt>
                <c:pt idx="134">
                  <c:v>269</c:v>
                </c:pt>
                <c:pt idx="135">
                  <c:v>271</c:v>
                </c:pt>
                <c:pt idx="136">
                  <c:v>273</c:v>
                </c:pt>
                <c:pt idx="137">
                  <c:v>275</c:v>
                </c:pt>
                <c:pt idx="138">
                  <c:v>277</c:v>
                </c:pt>
                <c:pt idx="139">
                  <c:v>279</c:v>
                </c:pt>
                <c:pt idx="140">
                  <c:v>281</c:v>
                </c:pt>
                <c:pt idx="141">
                  <c:v>283</c:v>
                </c:pt>
                <c:pt idx="142">
                  <c:v>285</c:v>
                </c:pt>
                <c:pt idx="143">
                  <c:v>287</c:v>
                </c:pt>
                <c:pt idx="144">
                  <c:v>289</c:v>
                </c:pt>
                <c:pt idx="145">
                  <c:v>291</c:v>
                </c:pt>
                <c:pt idx="146">
                  <c:v>293</c:v>
                </c:pt>
                <c:pt idx="147">
                  <c:v>295</c:v>
                </c:pt>
                <c:pt idx="148">
                  <c:v>297</c:v>
                </c:pt>
                <c:pt idx="149">
                  <c:v>299</c:v>
                </c:pt>
                <c:pt idx="150">
                  <c:v>301</c:v>
                </c:pt>
                <c:pt idx="151">
                  <c:v>303</c:v>
                </c:pt>
                <c:pt idx="152">
                  <c:v>305</c:v>
                </c:pt>
                <c:pt idx="153">
                  <c:v>307</c:v>
                </c:pt>
                <c:pt idx="154">
                  <c:v>309</c:v>
                </c:pt>
                <c:pt idx="155">
                  <c:v>311</c:v>
                </c:pt>
                <c:pt idx="156">
                  <c:v>313</c:v>
                </c:pt>
                <c:pt idx="157">
                  <c:v>315</c:v>
                </c:pt>
                <c:pt idx="158">
                  <c:v>317</c:v>
                </c:pt>
                <c:pt idx="159">
                  <c:v>319</c:v>
                </c:pt>
                <c:pt idx="160">
                  <c:v>321</c:v>
                </c:pt>
                <c:pt idx="161">
                  <c:v>323</c:v>
                </c:pt>
                <c:pt idx="162">
                  <c:v>325</c:v>
                </c:pt>
                <c:pt idx="163">
                  <c:v>327</c:v>
                </c:pt>
                <c:pt idx="164">
                  <c:v>329</c:v>
                </c:pt>
                <c:pt idx="165">
                  <c:v>331</c:v>
                </c:pt>
                <c:pt idx="166">
                  <c:v>333</c:v>
                </c:pt>
                <c:pt idx="167">
                  <c:v>335</c:v>
                </c:pt>
                <c:pt idx="168">
                  <c:v>337</c:v>
                </c:pt>
                <c:pt idx="169">
                  <c:v>339</c:v>
                </c:pt>
                <c:pt idx="170">
                  <c:v>341</c:v>
                </c:pt>
                <c:pt idx="171">
                  <c:v>343</c:v>
                </c:pt>
                <c:pt idx="172">
                  <c:v>345</c:v>
                </c:pt>
                <c:pt idx="173">
                  <c:v>347</c:v>
                </c:pt>
                <c:pt idx="174">
                  <c:v>349</c:v>
                </c:pt>
                <c:pt idx="175">
                  <c:v>351</c:v>
                </c:pt>
                <c:pt idx="176">
                  <c:v>353</c:v>
                </c:pt>
                <c:pt idx="177">
                  <c:v>355</c:v>
                </c:pt>
                <c:pt idx="178">
                  <c:v>357</c:v>
                </c:pt>
                <c:pt idx="179">
                  <c:v>359</c:v>
                </c:pt>
                <c:pt idx="180">
                  <c:v>361</c:v>
                </c:pt>
                <c:pt idx="181">
                  <c:v>363</c:v>
                </c:pt>
                <c:pt idx="182">
                  <c:v>365</c:v>
                </c:pt>
                <c:pt idx="183">
                  <c:v>367</c:v>
                </c:pt>
                <c:pt idx="184">
                  <c:v>369</c:v>
                </c:pt>
                <c:pt idx="185">
                  <c:v>371</c:v>
                </c:pt>
                <c:pt idx="186">
                  <c:v>373</c:v>
                </c:pt>
                <c:pt idx="187">
                  <c:v>375</c:v>
                </c:pt>
                <c:pt idx="188">
                  <c:v>377</c:v>
                </c:pt>
                <c:pt idx="189">
                  <c:v>379</c:v>
                </c:pt>
                <c:pt idx="190">
                  <c:v>381</c:v>
                </c:pt>
                <c:pt idx="191">
                  <c:v>383</c:v>
                </c:pt>
                <c:pt idx="192">
                  <c:v>385</c:v>
                </c:pt>
                <c:pt idx="193">
                  <c:v>387</c:v>
                </c:pt>
                <c:pt idx="194">
                  <c:v>389</c:v>
                </c:pt>
                <c:pt idx="195">
                  <c:v>391</c:v>
                </c:pt>
                <c:pt idx="196">
                  <c:v>393</c:v>
                </c:pt>
                <c:pt idx="197">
                  <c:v>395</c:v>
                </c:pt>
                <c:pt idx="198">
                  <c:v>397</c:v>
                </c:pt>
                <c:pt idx="199">
                  <c:v>399</c:v>
                </c:pt>
                <c:pt idx="200">
                  <c:v>401</c:v>
                </c:pt>
                <c:pt idx="201">
                  <c:v>403</c:v>
                </c:pt>
                <c:pt idx="202">
                  <c:v>405</c:v>
                </c:pt>
              </c:numCache>
            </c:numRef>
          </c:xVal>
          <c:yVal>
            <c:numRef>
              <c:f>'[covid-19_book2.xlsx]Mask_Nebenwirkungen'!$V$2:$V$204</c:f>
              <c:numCache>
                <c:formatCode>General</c:formatCode>
                <c:ptCount val="203"/>
                <c:pt idx="0">
                  <c:v>2.6837935460514592E-2</c:v>
                </c:pt>
                <c:pt idx="1">
                  <c:v>1.8828131480710716E-2</c:v>
                </c:pt>
                <c:pt idx="2">
                  <c:v>1.8843577072303573E-2</c:v>
                </c:pt>
                <c:pt idx="3">
                  <c:v>1.886663145811026E-2</c:v>
                </c:pt>
                <c:pt idx="4">
                  <c:v>1.8900723367571509E-2</c:v>
                </c:pt>
                <c:pt idx="5">
                  <c:v>1.8950668045013348E-2</c:v>
                </c:pt>
                <c:pt idx="6">
                  <c:v>1.9023154688268113E-2</c:v>
                </c:pt>
                <c:pt idx="7">
                  <c:v>1.9127373901740175E-2</c:v>
                </c:pt>
                <c:pt idx="8">
                  <c:v>1.9275812915672499E-2</c:v>
                </c:pt>
                <c:pt idx="9">
                  <c:v>1.9485247053719242E-2</c:v>
                </c:pt>
                <c:pt idx="10">
                  <c:v>1.9777954565536167E-2</c:v>
                </c:pt>
                <c:pt idx="11">
                  <c:v>2.018317763064224E-2</c:v>
                </c:pt>
                <c:pt idx="12">
                  <c:v>2.0738844156627672E-2</c:v>
                </c:pt>
                <c:pt idx="13">
                  <c:v>2.1493552005415466E-2</c:v>
                </c:pt>
                <c:pt idx="14">
                  <c:v>2.2508798652132084E-2</c:v>
                </c:pt>
                <c:pt idx="15">
                  <c:v>2.3861414417545593E-2</c:v>
                </c:pt>
                <c:pt idx="16">
                  <c:v>2.5646126129031065E-2</c:v>
                </c:pt>
                <c:pt idx="17">
                  <c:v>2.7978140761104456E-2</c:v>
                </c:pt>
                <c:pt idx="18">
                  <c:v>3.0995596467539108E-2</c:v>
                </c:pt>
                <c:pt idx="19">
                  <c:v>3.4861683565278967E-2</c:v>
                </c:pt>
                <c:pt idx="20">
                  <c:v>3.9766193633273231E-2</c:v>
                </c:pt>
                <c:pt idx="21">
                  <c:v>4.5926215175261784E-2</c:v>
                </c:pt>
                <c:pt idx="22">
                  <c:v>5.3585664445226673E-2</c:v>
                </c:pt>
                <c:pt idx="23">
                  <c:v>6.3013325920516811E-2</c:v>
                </c:pt>
                <c:pt idx="24">
                  <c:v>7.4499084666545951E-2</c:v>
                </c:pt>
                <c:pt idx="25">
                  <c:v>8.8348068272514416E-2</c:v>
                </c:pt>
                <c:pt idx="26">
                  <c:v>0.1048724838867062</c:v>
                </c:pt>
                <c:pt idx="27">
                  <c:v>0.12438103899042433</c:v>
                </c:pt>
                <c:pt idx="28">
                  <c:v>0.14716597305295781</c:v>
                </c:pt>
                <c:pt idx="29">
                  <c:v>0.17348789779249213</c:v>
                </c:pt>
                <c:pt idx="30">
                  <c:v>0.20355883916005807</c:v>
                </c:pt>
                <c:pt idx="31">
                  <c:v>0.23752408296641009</c:v>
                </c:pt>
                <c:pt idx="32">
                  <c:v>0.27544363302330721</c:v>
                </c:pt>
                <c:pt idx="33">
                  <c:v>0.31727427742100545</c:v>
                </c:pt>
                <c:pt idx="34">
                  <c:v>0.36285340497138846</c:v>
                </c:pt>
                <c:pt idx="35">
                  <c:v>0.41188579974406525</c:v>
                </c:pt>
                <c:pt idx="36">
                  <c:v>0.46393464892732661</c:v>
                </c:pt>
                <c:pt idx="37">
                  <c:v>0.5184179142123011</c:v>
                </c:pt>
                <c:pt idx="38">
                  <c:v>0.57461103227195121</c:v>
                </c:pt>
                <c:pt idx="39">
                  <c:v>0.63165662668689193</c:v>
                </c:pt>
                <c:pt idx="40">
                  <c:v>0.68858154221779189</c:v>
                </c:pt>
                <c:pt idx="41">
                  <c:v>0.74432107257377578</c:v>
                </c:pt>
                <c:pt idx="42">
                  <c:v>0.79774977346199927</c:v>
                </c:pt>
                <c:pt idx="43">
                  <c:v>0.84771776926513887</c:v>
                </c:pt>
                <c:pt idx="44">
                  <c:v>0.89309101371420951</c:v>
                </c:pt>
                <c:pt idx="45">
                  <c:v>0.93279359233896353</c:v>
                </c:pt>
                <c:pt idx="46">
                  <c:v>0.9658498936577643</c:v>
                </c:pt>
                <c:pt idx="47">
                  <c:v>0.991424355914304</c:v>
                </c:pt>
                <c:pt idx="48">
                  <c:v>1.0088565347310614</c:v>
                </c:pt>
                <c:pt idx="49">
                  <c:v>1.0176894391062443</c:v>
                </c:pt>
                <c:pt idx="50">
                  <c:v>1.0176894391062443</c:v>
                </c:pt>
                <c:pt idx="51">
                  <c:v>1.0088565347310614</c:v>
                </c:pt>
                <c:pt idx="52">
                  <c:v>0.991424355914304</c:v>
                </c:pt>
                <c:pt idx="53">
                  <c:v>0.9658498936577643</c:v>
                </c:pt>
                <c:pt idx="54">
                  <c:v>0.93279359233896353</c:v>
                </c:pt>
                <c:pt idx="55">
                  <c:v>0.89309101371420951</c:v>
                </c:pt>
                <c:pt idx="56">
                  <c:v>0.84771776926513887</c:v>
                </c:pt>
                <c:pt idx="57">
                  <c:v>0.79774977346199927</c:v>
                </c:pt>
                <c:pt idx="58">
                  <c:v>0.74432107257377578</c:v>
                </c:pt>
                <c:pt idx="59">
                  <c:v>0.68858154221779189</c:v>
                </c:pt>
                <c:pt idx="60">
                  <c:v>0.63165662668689193</c:v>
                </c:pt>
                <c:pt idx="61">
                  <c:v>0.57461103227195121</c:v>
                </c:pt>
                <c:pt idx="62">
                  <c:v>0.5184179142123011</c:v>
                </c:pt>
                <c:pt idx="63">
                  <c:v>0.46393464892732661</c:v>
                </c:pt>
                <c:pt idx="64">
                  <c:v>0.41188579974406525</c:v>
                </c:pt>
                <c:pt idx="65">
                  <c:v>0.36285340497138846</c:v>
                </c:pt>
                <c:pt idx="66">
                  <c:v>0.31727427742100545</c:v>
                </c:pt>
                <c:pt idx="67">
                  <c:v>0.27544363302330721</c:v>
                </c:pt>
                <c:pt idx="68">
                  <c:v>0.23752408296641009</c:v>
                </c:pt>
                <c:pt idx="69">
                  <c:v>0.20355883916005807</c:v>
                </c:pt>
                <c:pt idx="70">
                  <c:v>0.17348789779249213</c:v>
                </c:pt>
                <c:pt idx="71">
                  <c:v>0.14716597305295781</c:v>
                </c:pt>
                <c:pt idx="72">
                  <c:v>0.12438103899042433</c:v>
                </c:pt>
                <c:pt idx="73">
                  <c:v>0.1048724838867062</c:v>
                </c:pt>
                <c:pt idx="74">
                  <c:v>8.8348068272514416E-2</c:v>
                </c:pt>
                <c:pt idx="75">
                  <c:v>7.4499084666545951E-2</c:v>
                </c:pt>
                <c:pt idx="76">
                  <c:v>6.3013325920516811E-2</c:v>
                </c:pt>
                <c:pt idx="77">
                  <c:v>5.3585664445226673E-2</c:v>
                </c:pt>
                <c:pt idx="78">
                  <c:v>4.5926215175261784E-2</c:v>
                </c:pt>
                <c:pt idx="79">
                  <c:v>3.9766193633273231E-2</c:v>
                </c:pt>
                <c:pt idx="80">
                  <c:v>3.4861683565278967E-2</c:v>
                </c:pt>
                <c:pt idx="81">
                  <c:v>3.0995596467539108E-2</c:v>
                </c:pt>
                <c:pt idx="82">
                  <c:v>2.7978140761104456E-2</c:v>
                </c:pt>
                <c:pt idx="83">
                  <c:v>2.5646126129031065E-2</c:v>
                </c:pt>
                <c:pt idx="84">
                  <c:v>2.3861414417545593E-2</c:v>
                </c:pt>
                <c:pt idx="85">
                  <c:v>2.2508798652132084E-2</c:v>
                </c:pt>
                <c:pt idx="86">
                  <c:v>2.1493552005415466E-2</c:v>
                </c:pt>
                <c:pt idx="87">
                  <c:v>2.0738844156627672E-2</c:v>
                </c:pt>
                <c:pt idx="88">
                  <c:v>2.018317763064224E-2</c:v>
                </c:pt>
                <c:pt idx="89">
                  <c:v>1.9777954565536167E-2</c:v>
                </c:pt>
                <c:pt idx="90">
                  <c:v>1.9485247053719242E-2</c:v>
                </c:pt>
                <c:pt idx="91">
                  <c:v>1.9275812915672499E-2</c:v>
                </c:pt>
                <c:pt idx="92">
                  <c:v>1.9127373901740175E-2</c:v>
                </c:pt>
                <c:pt idx="93">
                  <c:v>1.9023154688268113E-2</c:v>
                </c:pt>
                <c:pt idx="94">
                  <c:v>1.8950668045013348E-2</c:v>
                </c:pt>
                <c:pt idx="95">
                  <c:v>1.8900723367571509E-2</c:v>
                </c:pt>
                <c:pt idx="96">
                  <c:v>1.886663145811026E-2</c:v>
                </c:pt>
                <c:pt idx="97">
                  <c:v>1.8843577072303573E-2</c:v>
                </c:pt>
                <c:pt idx="98">
                  <c:v>1.8828131480710716E-2</c:v>
                </c:pt>
                <c:pt idx="99">
                  <c:v>1.8817879390783086E-2</c:v>
                </c:pt>
                <c:pt idx="100">
                  <c:v>1.8811137452796993E-2</c:v>
                </c:pt>
                <c:pt idx="101">
                  <c:v>1.8806744781045045E-2</c:v>
                </c:pt>
                <c:pt idx="102">
                  <c:v>1.88039091406947E-2</c:v>
                </c:pt>
                <c:pt idx="103">
                  <c:v>1.8802095470550048E-2</c:v>
                </c:pt>
                <c:pt idx="104">
                  <c:v>1.8800946110162649E-2</c:v>
                </c:pt>
                <c:pt idx="105">
                  <c:v>1.8800224420333154E-2</c:v>
                </c:pt>
                <c:pt idx="106">
                  <c:v>1.8799775419909518E-2</c:v>
                </c:pt>
                <c:pt idx="107">
                  <c:v>1.8799498630286262E-2</c:v>
                </c:pt>
                <c:pt idx="108">
                  <c:v>1.8799329561060774E-2</c:v>
                </c:pt>
                <c:pt idx="109">
                  <c:v>1.8799227232799153E-2</c:v>
                </c:pt>
                <c:pt idx="110">
                  <c:v>1.8799165864053995E-2</c:v>
                </c:pt>
                <c:pt idx="111">
                  <c:v>1.8799129395073087E-2</c:v>
                </c:pt>
                <c:pt idx="112">
                  <c:v>1.8799107920295609E-2</c:v>
                </c:pt>
                <c:pt idx="113">
                  <c:v>1.8799095389861662E-2</c:v>
                </c:pt>
                <c:pt idx="114">
                  <c:v>1.8799088144843094E-2</c:v>
                </c:pt>
                <c:pt idx="115">
                  <c:v>1.8799083993847821E-2</c:v>
                </c:pt>
                <c:pt idx="116">
                  <c:v>1.879908163713016E-2</c:v>
                </c:pt>
                <c:pt idx="117">
                  <c:v>1.8799080311236959E-2</c:v>
                </c:pt>
                <c:pt idx="118">
                  <c:v>1.8799079572043426E-2</c:v>
                </c:pt>
                <c:pt idx="119">
                  <c:v>1.8799079163668356E-2</c:v>
                </c:pt>
                <c:pt idx="120">
                  <c:v>1.8799078940097892E-2</c:v>
                </c:pt>
                <c:pt idx="121">
                  <c:v>1.8799078818807505E-2</c:v>
                </c:pt>
                <c:pt idx="122">
                  <c:v>1.8799078753600006E-2</c:v>
                </c:pt>
                <c:pt idx="123">
                  <c:v>1.8799078718859965E-2</c:v>
                </c:pt>
                <c:pt idx="124">
                  <c:v>1.87990787005188E-2</c:v>
                </c:pt>
                <c:pt idx="125">
                  <c:v>1.8799078690922816E-2</c:v>
                </c:pt>
                <c:pt idx="126">
                  <c:v>1.8799078685947501E-2</c:v>
                </c:pt>
                <c:pt idx="127">
                  <c:v>1.8799078683391146E-2</c:v>
                </c:pt>
                <c:pt idx="128">
                  <c:v>1.8799078682089493E-2</c:v>
                </c:pt>
                <c:pt idx="129">
                  <c:v>1.8799078681432681E-2</c:v>
                </c:pt>
                <c:pt idx="130">
                  <c:v>1.8799078681104236E-2</c:v>
                </c:pt>
                <c:pt idx="131">
                  <c:v>1.8799078680941467E-2</c:v>
                </c:pt>
                <c:pt idx="132">
                  <c:v>1.8799078680861531E-2</c:v>
                </c:pt>
                <c:pt idx="133">
                  <c:v>1.8799078680822628E-2</c:v>
                </c:pt>
                <c:pt idx="134">
                  <c:v>1.8799078680803862E-2</c:v>
                </c:pt>
                <c:pt idx="135">
                  <c:v>1.8799078680794893E-2</c:v>
                </c:pt>
                <c:pt idx="136">
                  <c:v>1.8799078680790643E-2</c:v>
                </c:pt>
                <c:pt idx="137">
                  <c:v>1.8799078680788648E-2</c:v>
                </c:pt>
                <c:pt idx="138">
                  <c:v>1.8799078680787722E-2</c:v>
                </c:pt>
                <c:pt idx="139">
                  <c:v>1.8799078680787291E-2</c:v>
                </c:pt>
                <c:pt idx="140">
                  <c:v>1.8799078680787097E-2</c:v>
                </c:pt>
                <c:pt idx="141">
                  <c:v>1.879907868078701E-2</c:v>
                </c:pt>
                <c:pt idx="142">
                  <c:v>1.8799078680786969E-2</c:v>
                </c:pt>
                <c:pt idx="143">
                  <c:v>1.8799078680786951E-2</c:v>
                </c:pt>
                <c:pt idx="144">
                  <c:v>1.8799078680786944E-2</c:v>
                </c:pt>
                <c:pt idx="145">
                  <c:v>1.8799078680786941E-2</c:v>
                </c:pt>
                <c:pt idx="146">
                  <c:v>1.8799078680786938E-2</c:v>
                </c:pt>
                <c:pt idx="147">
                  <c:v>1.8799078680786938E-2</c:v>
                </c:pt>
                <c:pt idx="148">
                  <c:v>1.8799078680786938E-2</c:v>
                </c:pt>
                <c:pt idx="149">
                  <c:v>1.8799078680786938E-2</c:v>
                </c:pt>
                <c:pt idx="150">
                  <c:v>1.8799078680786938E-2</c:v>
                </c:pt>
                <c:pt idx="151">
                  <c:v>1.8799078680786938E-2</c:v>
                </c:pt>
                <c:pt idx="152">
                  <c:v>1.8799078680786938E-2</c:v>
                </c:pt>
                <c:pt idx="153">
                  <c:v>1.8799078680786938E-2</c:v>
                </c:pt>
                <c:pt idx="154">
                  <c:v>1.8799078680786938E-2</c:v>
                </c:pt>
                <c:pt idx="155">
                  <c:v>1.8799078680786938E-2</c:v>
                </c:pt>
                <c:pt idx="156">
                  <c:v>1.8799078680786938E-2</c:v>
                </c:pt>
                <c:pt idx="157">
                  <c:v>1.8799078680786938E-2</c:v>
                </c:pt>
                <c:pt idx="158">
                  <c:v>1.8799078680786938E-2</c:v>
                </c:pt>
                <c:pt idx="159">
                  <c:v>1.8799078680786938E-2</c:v>
                </c:pt>
                <c:pt idx="160">
                  <c:v>1.8799078680786938E-2</c:v>
                </c:pt>
                <c:pt idx="161">
                  <c:v>1.8799078680786938E-2</c:v>
                </c:pt>
                <c:pt idx="162">
                  <c:v>1.8799078680786938E-2</c:v>
                </c:pt>
                <c:pt idx="163">
                  <c:v>1.8799078680786938E-2</c:v>
                </c:pt>
                <c:pt idx="164">
                  <c:v>1.8799078680786938E-2</c:v>
                </c:pt>
                <c:pt idx="165">
                  <c:v>1.8799078680786938E-2</c:v>
                </c:pt>
                <c:pt idx="166">
                  <c:v>1.8799078680786938E-2</c:v>
                </c:pt>
                <c:pt idx="167">
                  <c:v>1.8799078680786938E-2</c:v>
                </c:pt>
                <c:pt idx="168">
                  <c:v>1.8799078680786938E-2</c:v>
                </c:pt>
                <c:pt idx="169">
                  <c:v>1.8799078680786938E-2</c:v>
                </c:pt>
                <c:pt idx="170">
                  <c:v>1.8799078680786938E-2</c:v>
                </c:pt>
                <c:pt idx="171">
                  <c:v>1.8799078680786938E-2</c:v>
                </c:pt>
                <c:pt idx="172">
                  <c:v>1.8799078680786938E-2</c:v>
                </c:pt>
                <c:pt idx="173">
                  <c:v>1.8799078680786938E-2</c:v>
                </c:pt>
                <c:pt idx="174">
                  <c:v>1.8799078680786938E-2</c:v>
                </c:pt>
                <c:pt idx="175">
                  <c:v>1.8799078680786938E-2</c:v>
                </c:pt>
                <c:pt idx="176">
                  <c:v>1.8799078680786938E-2</c:v>
                </c:pt>
                <c:pt idx="177">
                  <c:v>1.8799078680786938E-2</c:v>
                </c:pt>
                <c:pt idx="178">
                  <c:v>1.8799078680786938E-2</c:v>
                </c:pt>
                <c:pt idx="179">
                  <c:v>1.8799078680786938E-2</c:v>
                </c:pt>
                <c:pt idx="180">
                  <c:v>1.8799078680786938E-2</c:v>
                </c:pt>
                <c:pt idx="181">
                  <c:v>1.8799078680786938E-2</c:v>
                </c:pt>
                <c:pt idx="182">
                  <c:v>1.8799078680786938E-2</c:v>
                </c:pt>
                <c:pt idx="183">
                  <c:v>1.8799078680786938E-2</c:v>
                </c:pt>
                <c:pt idx="184">
                  <c:v>1.8799078680786938E-2</c:v>
                </c:pt>
                <c:pt idx="185">
                  <c:v>1.8799078680786938E-2</c:v>
                </c:pt>
                <c:pt idx="186">
                  <c:v>1.8799078680786938E-2</c:v>
                </c:pt>
                <c:pt idx="187">
                  <c:v>1.8799078680786938E-2</c:v>
                </c:pt>
                <c:pt idx="188">
                  <c:v>1.8799078680786938E-2</c:v>
                </c:pt>
                <c:pt idx="189">
                  <c:v>1.8799078680786938E-2</c:v>
                </c:pt>
                <c:pt idx="190">
                  <c:v>1.8799078680786938E-2</c:v>
                </c:pt>
                <c:pt idx="191">
                  <c:v>1.8799078680786938E-2</c:v>
                </c:pt>
                <c:pt idx="192">
                  <c:v>1.8799078680786938E-2</c:v>
                </c:pt>
                <c:pt idx="193">
                  <c:v>1.8799078680786938E-2</c:v>
                </c:pt>
                <c:pt idx="194">
                  <c:v>1.8799078680786938E-2</c:v>
                </c:pt>
                <c:pt idx="195">
                  <c:v>1.8799078680786938E-2</c:v>
                </c:pt>
                <c:pt idx="196">
                  <c:v>1.8799078680786938E-2</c:v>
                </c:pt>
                <c:pt idx="197">
                  <c:v>1.8799078680786938E-2</c:v>
                </c:pt>
                <c:pt idx="198">
                  <c:v>1.8799078680786938E-2</c:v>
                </c:pt>
                <c:pt idx="199">
                  <c:v>1.8799078680786938E-2</c:v>
                </c:pt>
                <c:pt idx="200">
                  <c:v>1.8799078680786938E-2</c:v>
                </c:pt>
                <c:pt idx="201">
                  <c:v>1.8799078680786938E-2</c:v>
                </c:pt>
                <c:pt idx="202">
                  <c:v>1.8799078680786938E-2</c:v>
                </c:pt>
              </c:numCache>
            </c:numRef>
          </c:yVal>
          <c:smooth val="1"/>
          <c:extLst>
            <c:ext xmlns:c16="http://schemas.microsoft.com/office/drawing/2014/chart" uri="{C3380CC4-5D6E-409C-BE32-E72D297353CC}">
              <c16:uniqueId val="{00000000-54B3-4A8E-ADF7-B2A36ED6D3A4}"/>
            </c:ext>
          </c:extLst>
        </c:ser>
        <c:ser>
          <c:idx val="1"/>
          <c:order val="1"/>
          <c:spPr>
            <a:ln w="22225" cap="rnd">
              <a:solidFill>
                <a:schemeClr val="accent2"/>
              </a:solidFill>
              <a:round/>
            </a:ln>
            <a:effectLst>
              <a:outerShdw blurRad="57150" dist="19050" dir="5400000" algn="ctr" rotWithShape="0">
                <a:srgbClr val="000000">
                  <a:alpha val="63000"/>
                </a:srgbClr>
              </a:outerShdw>
            </a:effectLst>
          </c:spPr>
          <c:marker>
            <c:symbol val="none"/>
          </c:marker>
          <c:xVal>
            <c:numRef>
              <c:f>'[covid-19_book2.xlsx]Mask_Nebenwirkungen'!$U$2:$U$204</c:f>
              <c:numCache>
                <c:formatCode>General</c:formatCode>
                <c:ptCount val="203"/>
                <c:pt idx="0">
                  <c:v>1</c:v>
                </c:pt>
                <c:pt idx="1">
                  <c:v>3</c:v>
                </c:pt>
                <c:pt idx="2">
                  <c:v>5</c:v>
                </c:pt>
                <c:pt idx="3">
                  <c:v>7</c:v>
                </c:pt>
                <c:pt idx="4">
                  <c:v>9</c:v>
                </c:pt>
                <c:pt idx="5">
                  <c:v>11</c:v>
                </c:pt>
                <c:pt idx="6">
                  <c:v>13</c:v>
                </c:pt>
                <c:pt idx="7">
                  <c:v>15</c:v>
                </c:pt>
                <c:pt idx="8">
                  <c:v>17</c:v>
                </c:pt>
                <c:pt idx="9">
                  <c:v>19</c:v>
                </c:pt>
                <c:pt idx="10">
                  <c:v>21</c:v>
                </c:pt>
                <c:pt idx="11">
                  <c:v>23</c:v>
                </c:pt>
                <c:pt idx="12">
                  <c:v>25</c:v>
                </c:pt>
                <c:pt idx="13">
                  <c:v>27</c:v>
                </c:pt>
                <c:pt idx="14">
                  <c:v>29</c:v>
                </c:pt>
                <c:pt idx="15">
                  <c:v>31</c:v>
                </c:pt>
                <c:pt idx="16">
                  <c:v>33</c:v>
                </c:pt>
                <c:pt idx="17">
                  <c:v>35</c:v>
                </c:pt>
                <c:pt idx="18">
                  <c:v>37</c:v>
                </c:pt>
                <c:pt idx="19">
                  <c:v>39</c:v>
                </c:pt>
                <c:pt idx="20">
                  <c:v>41</c:v>
                </c:pt>
                <c:pt idx="21">
                  <c:v>43</c:v>
                </c:pt>
                <c:pt idx="22">
                  <c:v>45</c:v>
                </c:pt>
                <c:pt idx="23">
                  <c:v>47</c:v>
                </c:pt>
                <c:pt idx="24">
                  <c:v>49</c:v>
                </c:pt>
                <c:pt idx="25">
                  <c:v>51</c:v>
                </c:pt>
                <c:pt idx="26">
                  <c:v>53</c:v>
                </c:pt>
                <c:pt idx="27">
                  <c:v>55</c:v>
                </c:pt>
                <c:pt idx="28">
                  <c:v>57</c:v>
                </c:pt>
                <c:pt idx="29">
                  <c:v>59</c:v>
                </c:pt>
                <c:pt idx="30">
                  <c:v>61</c:v>
                </c:pt>
                <c:pt idx="31">
                  <c:v>63</c:v>
                </c:pt>
                <c:pt idx="32">
                  <c:v>65</c:v>
                </c:pt>
                <c:pt idx="33">
                  <c:v>67</c:v>
                </c:pt>
                <c:pt idx="34">
                  <c:v>69</c:v>
                </c:pt>
                <c:pt idx="35">
                  <c:v>71</c:v>
                </c:pt>
                <c:pt idx="36">
                  <c:v>73</c:v>
                </c:pt>
                <c:pt idx="37">
                  <c:v>75</c:v>
                </c:pt>
                <c:pt idx="38">
                  <c:v>77</c:v>
                </c:pt>
                <c:pt idx="39">
                  <c:v>79</c:v>
                </c:pt>
                <c:pt idx="40">
                  <c:v>81</c:v>
                </c:pt>
                <c:pt idx="41">
                  <c:v>83</c:v>
                </c:pt>
                <c:pt idx="42">
                  <c:v>85</c:v>
                </c:pt>
                <c:pt idx="43">
                  <c:v>87</c:v>
                </c:pt>
                <c:pt idx="44">
                  <c:v>89</c:v>
                </c:pt>
                <c:pt idx="45">
                  <c:v>91</c:v>
                </c:pt>
                <c:pt idx="46">
                  <c:v>93</c:v>
                </c:pt>
                <c:pt idx="47">
                  <c:v>95</c:v>
                </c:pt>
                <c:pt idx="48">
                  <c:v>97</c:v>
                </c:pt>
                <c:pt idx="49">
                  <c:v>99</c:v>
                </c:pt>
                <c:pt idx="50">
                  <c:v>101</c:v>
                </c:pt>
                <c:pt idx="51">
                  <c:v>103</c:v>
                </c:pt>
                <c:pt idx="52">
                  <c:v>105</c:v>
                </c:pt>
                <c:pt idx="53">
                  <c:v>107</c:v>
                </c:pt>
                <c:pt idx="54">
                  <c:v>109</c:v>
                </c:pt>
                <c:pt idx="55">
                  <c:v>111</c:v>
                </c:pt>
                <c:pt idx="56">
                  <c:v>113</c:v>
                </c:pt>
                <c:pt idx="57">
                  <c:v>115</c:v>
                </c:pt>
                <c:pt idx="58">
                  <c:v>117</c:v>
                </c:pt>
                <c:pt idx="59">
                  <c:v>119</c:v>
                </c:pt>
                <c:pt idx="60">
                  <c:v>121</c:v>
                </c:pt>
                <c:pt idx="61">
                  <c:v>123</c:v>
                </c:pt>
                <c:pt idx="62">
                  <c:v>125</c:v>
                </c:pt>
                <c:pt idx="63">
                  <c:v>127</c:v>
                </c:pt>
                <c:pt idx="64">
                  <c:v>129</c:v>
                </c:pt>
                <c:pt idx="65">
                  <c:v>131</c:v>
                </c:pt>
                <c:pt idx="66">
                  <c:v>133</c:v>
                </c:pt>
                <c:pt idx="67">
                  <c:v>135</c:v>
                </c:pt>
                <c:pt idx="68">
                  <c:v>137</c:v>
                </c:pt>
                <c:pt idx="69">
                  <c:v>139</c:v>
                </c:pt>
                <c:pt idx="70">
                  <c:v>141</c:v>
                </c:pt>
                <c:pt idx="71">
                  <c:v>143</c:v>
                </c:pt>
                <c:pt idx="72">
                  <c:v>145</c:v>
                </c:pt>
                <c:pt idx="73">
                  <c:v>147</c:v>
                </c:pt>
                <c:pt idx="74">
                  <c:v>149</c:v>
                </c:pt>
                <c:pt idx="75">
                  <c:v>151</c:v>
                </c:pt>
                <c:pt idx="76">
                  <c:v>153</c:v>
                </c:pt>
                <c:pt idx="77">
                  <c:v>155</c:v>
                </c:pt>
                <c:pt idx="78">
                  <c:v>157</c:v>
                </c:pt>
                <c:pt idx="79">
                  <c:v>159</c:v>
                </c:pt>
                <c:pt idx="80">
                  <c:v>161</c:v>
                </c:pt>
                <c:pt idx="81">
                  <c:v>163</c:v>
                </c:pt>
                <c:pt idx="82">
                  <c:v>165</c:v>
                </c:pt>
                <c:pt idx="83">
                  <c:v>167</c:v>
                </c:pt>
                <c:pt idx="84">
                  <c:v>169</c:v>
                </c:pt>
                <c:pt idx="85">
                  <c:v>171</c:v>
                </c:pt>
                <c:pt idx="86">
                  <c:v>173</c:v>
                </c:pt>
                <c:pt idx="87">
                  <c:v>175</c:v>
                </c:pt>
                <c:pt idx="88">
                  <c:v>177</c:v>
                </c:pt>
                <c:pt idx="89">
                  <c:v>179</c:v>
                </c:pt>
                <c:pt idx="90">
                  <c:v>181</c:v>
                </c:pt>
                <c:pt idx="91">
                  <c:v>183</c:v>
                </c:pt>
                <c:pt idx="92">
                  <c:v>185</c:v>
                </c:pt>
                <c:pt idx="93">
                  <c:v>187</c:v>
                </c:pt>
                <c:pt idx="94">
                  <c:v>189</c:v>
                </c:pt>
                <c:pt idx="95">
                  <c:v>191</c:v>
                </c:pt>
                <c:pt idx="96">
                  <c:v>193</c:v>
                </c:pt>
                <c:pt idx="97">
                  <c:v>195</c:v>
                </c:pt>
                <c:pt idx="98">
                  <c:v>197</c:v>
                </c:pt>
                <c:pt idx="99">
                  <c:v>199</c:v>
                </c:pt>
                <c:pt idx="100">
                  <c:v>201</c:v>
                </c:pt>
                <c:pt idx="101">
                  <c:v>203</c:v>
                </c:pt>
                <c:pt idx="102">
                  <c:v>205</c:v>
                </c:pt>
                <c:pt idx="103">
                  <c:v>207</c:v>
                </c:pt>
                <c:pt idx="104">
                  <c:v>209</c:v>
                </c:pt>
                <c:pt idx="105">
                  <c:v>211</c:v>
                </c:pt>
                <c:pt idx="106">
                  <c:v>213</c:v>
                </c:pt>
                <c:pt idx="107">
                  <c:v>215</c:v>
                </c:pt>
                <c:pt idx="108">
                  <c:v>217</c:v>
                </c:pt>
                <c:pt idx="109">
                  <c:v>219</c:v>
                </c:pt>
                <c:pt idx="110">
                  <c:v>221</c:v>
                </c:pt>
                <c:pt idx="111">
                  <c:v>223</c:v>
                </c:pt>
                <c:pt idx="112">
                  <c:v>225</c:v>
                </c:pt>
                <c:pt idx="113">
                  <c:v>227</c:v>
                </c:pt>
                <c:pt idx="114">
                  <c:v>229</c:v>
                </c:pt>
                <c:pt idx="115">
                  <c:v>231</c:v>
                </c:pt>
                <c:pt idx="116">
                  <c:v>233</c:v>
                </c:pt>
                <c:pt idx="117">
                  <c:v>235</c:v>
                </c:pt>
                <c:pt idx="118">
                  <c:v>237</c:v>
                </c:pt>
                <c:pt idx="119">
                  <c:v>239</c:v>
                </c:pt>
                <c:pt idx="120">
                  <c:v>241</c:v>
                </c:pt>
                <c:pt idx="121">
                  <c:v>243</c:v>
                </c:pt>
                <c:pt idx="122">
                  <c:v>245</c:v>
                </c:pt>
                <c:pt idx="123">
                  <c:v>247</c:v>
                </c:pt>
                <c:pt idx="124">
                  <c:v>249</c:v>
                </c:pt>
                <c:pt idx="125">
                  <c:v>251</c:v>
                </c:pt>
                <c:pt idx="126">
                  <c:v>253</c:v>
                </c:pt>
                <c:pt idx="127">
                  <c:v>255</c:v>
                </c:pt>
                <c:pt idx="128">
                  <c:v>257</c:v>
                </c:pt>
                <c:pt idx="129">
                  <c:v>259</c:v>
                </c:pt>
                <c:pt idx="130">
                  <c:v>261</c:v>
                </c:pt>
                <c:pt idx="131">
                  <c:v>263</c:v>
                </c:pt>
                <c:pt idx="132">
                  <c:v>265</c:v>
                </c:pt>
                <c:pt idx="133">
                  <c:v>267</c:v>
                </c:pt>
                <c:pt idx="134">
                  <c:v>269</c:v>
                </c:pt>
                <c:pt idx="135">
                  <c:v>271</c:v>
                </c:pt>
                <c:pt idx="136">
                  <c:v>273</c:v>
                </c:pt>
                <c:pt idx="137">
                  <c:v>275</c:v>
                </c:pt>
                <c:pt idx="138">
                  <c:v>277</c:v>
                </c:pt>
                <c:pt idx="139">
                  <c:v>279</c:v>
                </c:pt>
                <c:pt idx="140">
                  <c:v>281</c:v>
                </c:pt>
                <c:pt idx="141">
                  <c:v>283</c:v>
                </c:pt>
                <c:pt idx="142">
                  <c:v>285</c:v>
                </c:pt>
                <c:pt idx="143">
                  <c:v>287</c:v>
                </c:pt>
                <c:pt idx="144">
                  <c:v>289</c:v>
                </c:pt>
                <c:pt idx="145">
                  <c:v>291</c:v>
                </c:pt>
                <c:pt idx="146">
                  <c:v>293</c:v>
                </c:pt>
                <c:pt idx="147">
                  <c:v>295</c:v>
                </c:pt>
                <c:pt idx="148">
                  <c:v>297</c:v>
                </c:pt>
                <c:pt idx="149">
                  <c:v>299</c:v>
                </c:pt>
                <c:pt idx="150">
                  <c:v>301</c:v>
                </c:pt>
                <c:pt idx="151">
                  <c:v>303</c:v>
                </c:pt>
                <c:pt idx="152">
                  <c:v>305</c:v>
                </c:pt>
                <c:pt idx="153">
                  <c:v>307</c:v>
                </c:pt>
                <c:pt idx="154">
                  <c:v>309</c:v>
                </c:pt>
                <c:pt idx="155">
                  <c:v>311</c:v>
                </c:pt>
                <c:pt idx="156">
                  <c:v>313</c:v>
                </c:pt>
                <c:pt idx="157">
                  <c:v>315</c:v>
                </c:pt>
                <c:pt idx="158">
                  <c:v>317</c:v>
                </c:pt>
                <c:pt idx="159">
                  <c:v>319</c:v>
                </c:pt>
                <c:pt idx="160">
                  <c:v>321</c:v>
                </c:pt>
                <c:pt idx="161">
                  <c:v>323</c:v>
                </c:pt>
                <c:pt idx="162">
                  <c:v>325</c:v>
                </c:pt>
                <c:pt idx="163">
                  <c:v>327</c:v>
                </c:pt>
                <c:pt idx="164">
                  <c:v>329</c:v>
                </c:pt>
                <c:pt idx="165">
                  <c:v>331</c:v>
                </c:pt>
                <c:pt idx="166">
                  <c:v>333</c:v>
                </c:pt>
                <c:pt idx="167">
                  <c:v>335</c:v>
                </c:pt>
                <c:pt idx="168">
                  <c:v>337</c:v>
                </c:pt>
                <c:pt idx="169">
                  <c:v>339</c:v>
                </c:pt>
                <c:pt idx="170">
                  <c:v>341</c:v>
                </c:pt>
                <c:pt idx="171">
                  <c:v>343</c:v>
                </c:pt>
                <c:pt idx="172">
                  <c:v>345</c:v>
                </c:pt>
                <c:pt idx="173">
                  <c:v>347</c:v>
                </c:pt>
                <c:pt idx="174">
                  <c:v>349</c:v>
                </c:pt>
                <c:pt idx="175">
                  <c:v>351</c:v>
                </c:pt>
                <c:pt idx="176">
                  <c:v>353</c:v>
                </c:pt>
                <c:pt idx="177">
                  <c:v>355</c:v>
                </c:pt>
                <c:pt idx="178">
                  <c:v>357</c:v>
                </c:pt>
                <c:pt idx="179">
                  <c:v>359</c:v>
                </c:pt>
                <c:pt idx="180">
                  <c:v>361</c:v>
                </c:pt>
                <c:pt idx="181">
                  <c:v>363</c:v>
                </c:pt>
                <c:pt idx="182">
                  <c:v>365</c:v>
                </c:pt>
                <c:pt idx="183">
                  <c:v>367</c:v>
                </c:pt>
                <c:pt idx="184">
                  <c:v>369</c:v>
                </c:pt>
                <c:pt idx="185">
                  <c:v>371</c:v>
                </c:pt>
                <c:pt idx="186">
                  <c:v>373</c:v>
                </c:pt>
                <c:pt idx="187">
                  <c:v>375</c:v>
                </c:pt>
                <c:pt idx="188">
                  <c:v>377</c:v>
                </c:pt>
                <c:pt idx="189">
                  <c:v>379</c:v>
                </c:pt>
                <c:pt idx="190">
                  <c:v>381</c:v>
                </c:pt>
                <c:pt idx="191">
                  <c:v>383</c:v>
                </c:pt>
                <c:pt idx="192">
                  <c:v>385</c:v>
                </c:pt>
                <c:pt idx="193">
                  <c:v>387</c:v>
                </c:pt>
                <c:pt idx="194">
                  <c:v>389</c:v>
                </c:pt>
                <c:pt idx="195">
                  <c:v>391</c:v>
                </c:pt>
                <c:pt idx="196">
                  <c:v>393</c:v>
                </c:pt>
                <c:pt idx="197">
                  <c:v>395</c:v>
                </c:pt>
                <c:pt idx="198">
                  <c:v>397</c:v>
                </c:pt>
                <c:pt idx="199">
                  <c:v>399</c:v>
                </c:pt>
                <c:pt idx="200">
                  <c:v>401</c:v>
                </c:pt>
                <c:pt idx="201">
                  <c:v>403</c:v>
                </c:pt>
                <c:pt idx="202">
                  <c:v>405</c:v>
                </c:pt>
              </c:numCache>
            </c:numRef>
          </c:xVal>
          <c:yVal>
            <c:numRef>
              <c:f>'[covid-19_book2.xlsx]Mask_Nebenwirkungen'!$W$2:$W$204</c:f>
              <c:numCache>
                <c:formatCode>General</c:formatCode>
                <c:ptCount val="203"/>
                <c:pt idx="0">
                  <c:v>2.0423097699826743E-2</c:v>
                </c:pt>
                <c:pt idx="1">
                  <c:v>2.0458431298197431E-2</c:v>
                </c:pt>
                <c:pt idx="2">
                  <c:v>2.0511899865201015E-2</c:v>
                </c:pt>
                <c:pt idx="3">
                  <c:v>2.0591927013955225E-2</c:v>
                </c:pt>
                <c:pt idx="4">
                  <c:v>2.0710392469223175E-2</c:v>
                </c:pt>
                <c:pt idx="5">
                  <c:v>2.0883832042372399E-2</c:v>
                </c:pt>
                <c:pt idx="6">
                  <c:v>2.1134958334434958E-2</c:v>
                </c:pt>
                <c:pt idx="7">
                  <c:v>2.1494548618882756E-2</c:v>
                </c:pt>
                <c:pt idx="8">
                  <c:v>2.2003736945294689E-2</c:v>
                </c:pt>
                <c:pt idx="9">
                  <c:v>2.2716729739108515E-2</c:v>
                </c:pt>
                <c:pt idx="10">
                  <c:v>2.3703936028647565E-2</c:v>
                </c:pt>
                <c:pt idx="11">
                  <c:v>2.5055463224300752E-2</c:v>
                </c:pt>
                <c:pt idx="12">
                  <c:v>2.6884876148188599E-2</c:v>
                </c:pt>
                <c:pt idx="13">
                  <c:v>2.9333050992377312E-2</c:v>
                </c:pt>
                <c:pt idx="14">
                  <c:v>3.2571878966653839E-2</c:v>
                </c:pt>
                <c:pt idx="15">
                  <c:v>3.6807490599064463E-2</c:v>
                </c:pt>
                <c:pt idx="16">
                  <c:v>4.2282587433357666E-2</c:v>
                </c:pt>
                <c:pt idx="17">
                  <c:v>4.9277392228789497E-2</c:v>
                </c:pt>
                <c:pt idx="18">
                  <c:v>5.8108673022130769E-2</c:v>
                </c:pt>
                <c:pt idx="19">
                  <c:v>6.9126273533770655E-2</c:v>
                </c:pt>
                <c:pt idx="20">
                  <c:v>8.2706605907686456E-2</c:v>
                </c:pt>
                <c:pt idx="21">
                  <c:v>9.9242644151455187E-2</c:v>
                </c:pt>
                <c:pt idx="22">
                  <c:v>0.11913010738287118</c:v>
                </c:pt>
                <c:pt idx="23">
                  <c:v>0.14274974545560126</c:v>
                </c:pt>
                <c:pt idx="24">
                  <c:v>0.17044593287938009</c:v>
                </c:pt>
                <c:pt idx="25">
                  <c:v>0.20250212844188542</c:v>
                </c:pt>
                <c:pt idx="26">
                  <c:v>0.23911414607026132</c:v>
                </c:pt>
                <c:pt idx="27">
                  <c:v>0.28036257616118582</c:v>
                </c:pt>
                <c:pt idx="28">
                  <c:v>0.3261860567855801</c:v>
                </c:pt>
                <c:pt idx="29">
                  <c:v>0.37635737680594666</c:v>
                </c:pt>
                <c:pt idx="30">
                  <c:v>0.43046455343006085</c:v>
                </c:pt>
                <c:pt idx="31">
                  <c:v>0.48789902528618306</c:v>
                </c:pt>
                <c:pt idx="32">
                  <c:v>0.54785290960322475</c:v>
                </c:pt>
                <c:pt idx="33">
                  <c:v>0.60932687549615605</c:v>
                </c:pt>
                <c:pt idx="34">
                  <c:v>0.67114959209179648</c:v>
                </c:pt>
                <c:pt idx="35">
                  <c:v>0.7320089503984285</c:v>
                </c:pt>
                <c:pt idx="36">
                  <c:v>0.79049438391650739</c:v>
                </c:pt>
                <c:pt idx="37">
                  <c:v>0.8451486965660906</c:v>
                </c:pt>
                <c:pt idx="38">
                  <c:v>0.89452693198812427</c:v>
                </c:pt>
                <c:pt idx="39">
                  <c:v>0.9372590743545548</c:v>
                </c:pt>
                <c:pt idx="40">
                  <c:v>0.97211284043782675</c:v>
                </c:pt>
                <c:pt idx="41">
                  <c:v>0.99805257281559301</c:v>
                </c:pt>
                <c:pt idx="42">
                  <c:v>1.014290316707404</c:v>
                </c:pt>
                <c:pt idx="43">
                  <c:v>1.0203255685706909</c:v>
                </c:pt>
                <c:pt idx="44">
                  <c:v>1.0159708993584373</c:v>
                </c:pt>
                <c:pt idx="45">
                  <c:v>1.0013616222761936</c:v>
                </c:pt>
                <c:pt idx="46">
                  <c:v>0.97694880930271888</c:v>
                </c:pt>
                <c:pt idx="47">
                  <c:v>0.94347615931746731</c:v>
                </c:pt>
                <c:pt idx="48">
                  <c:v>0.9019423728651863</c:v>
                </c:pt>
                <c:pt idx="49">
                  <c:v>0.85355168905214418</c:v>
                </c:pt>
                <c:pt idx="50">
                  <c:v>0.79965600042065255</c:v>
                </c:pt>
                <c:pt idx="51">
                  <c:v>0.74169241994116442</c:v>
                </c:pt>
                <c:pt idx="52">
                  <c:v>0.68112030106000609</c:v>
                </c:pt>
                <c:pt idx="53">
                  <c:v>0.61936151207678658</c:v>
                </c:pt>
                <c:pt idx="54">
                  <c:v>0.55774727723825213</c:v>
                </c:pt>
                <c:pt idx="55">
                  <c:v>0.49747418230598439</c:v>
                </c:pt>
                <c:pt idx="56">
                  <c:v>0.43957108301524428</c:v>
                </c:pt>
                <c:pt idx="57">
                  <c:v>0.38487773925435298</c:v>
                </c:pt>
                <c:pt idx="58">
                  <c:v>0.33403511170454253</c:v>
                </c:pt>
                <c:pt idx="59">
                  <c:v>0.28748647522639237</c:v>
                </c:pt>
                <c:pt idx="60">
                  <c:v>0.24548788034911503</c:v>
                </c:pt>
                <c:pt idx="61">
                  <c:v>0.20812606465626141</c:v>
                </c:pt>
                <c:pt idx="62">
                  <c:v>0.17534169065585009</c:v>
                </c:pt>
                <c:pt idx="63">
                  <c:v>0.14695575591861812</c:v>
                </c:pt>
                <c:pt idx="64">
                  <c:v>0.12269715798870275</c:v>
                </c:pt>
                <c:pt idx="65">
                  <c:v>0.10222966236750058</c:v>
                </c:pt>
                <c:pt idx="66">
                  <c:v>8.5176872539348011E-2</c:v>
                </c:pt>
                <c:pt idx="67">
                  <c:v>7.1144192093119549E-2</c:v>
                </c:pt>
                <c:pt idx="68">
                  <c:v>5.9737160374640177E-2</c:v>
                </c:pt>
                <c:pt idx="69">
                  <c:v>5.057590226016774E-2</c:v>
                </c:pt>
                <c:pt idx="70">
                  <c:v>4.3305736462062469E-2</c:v>
                </c:pt>
                <c:pt idx="71">
                  <c:v>3.7604221985175365E-2</c:v>
                </c:pt>
                <c:pt idx="72">
                  <c:v>3.3185084755777638E-2</c:v>
                </c:pt>
                <c:pt idx="73">
                  <c:v>2.9799559371028378E-2</c:v>
                </c:pt>
                <c:pt idx="74">
                  <c:v>2.7235713176568019E-2</c:v>
                </c:pt>
                <c:pt idx="75">
                  <c:v>2.5316303611472423E-2</c:v>
                </c:pt>
                <c:pt idx="76">
                  <c:v>2.3895668432339298E-2</c:v>
                </c:pt>
                <c:pt idx="77">
                  <c:v>2.2856075193029561E-2</c:v>
                </c:pt>
                <c:pt idx="78">
                  <c:v>2.2103872851822391E-2</c:v>
                </c:pt>
                <c:pt idx="79">
                  <c:v>2.1565704005628669E-2</c:v>
                </c:pt>
                <c:pt idx="80">
                  <c:v>2.1184957883940057E-2</c:v>
                </c:pt>
                <c:pt idx="81">
                  <c:v>2.0918576268255547E-2</c:v>
                </c:pt>
                <c:pt idx="82">
                  <c:v>2.0734269148045065E-2</c:v>
                </c:pt>
                <c:pt idx="83">
                  <c:v>2.0608154646327408E-2</c:v>
                </c:pt>
                <c:pt idx="84">
                  <c:v>2.0522807748322242E-2</c:v>
                </c:pt>
                <c:pt idx="85">
                  <c:v>2.0465683050320534E-2</c:v>
                </c:pt>
                <c:pt idx="86">
                  <c:v>2.0427866122546823E-2</c:v>
                </c:pt>
                <c:pt idx="87">
                  <c:v>2.0403104076768992E-2</c:v>
                </c:pt>
                <c:pt idx="88">
                  <c:v>2.0387066610899313E-2</c:v>
                </c:pt>
                <c:pt idx="89">
                  <c:v>2.0376792501817072E-2</c:v>
                </c:pt>
                <c:pt idx="90">
                  <c:v>2.0370281896137151E-2</c:v>
                </c:pt>
                <c:pt idx="91">
                  <c:v>2.0366200804170738E-2</c:v>
                </c:pt>
                <c:pt idx="92">
                  <c:v>2.0363670238849194E-2</c:v>
                </c:pt>
                <c:pt idx="93">
                  <c:v>2.0362118020540342E-2</c:v>
                </c:pt>
                <c:pt idx="94">
                  <c:v>2.0361176153602091E-2</c:v>
                </c:pt>
                <c:pt idx="95">
                  <c:v>2.0360610780960745E-2</c:v>
                </c:pt>
                <c:pt idx="96">
                  <c:v>2.0360275047140441E-2</c:v>
                </c:pt>
                <c:pt idx="97">
                  <c:v>2.0360077815462192E-2</c:v>
                </c:pt>
                <c:pt idx="98">
                  <c:v>2.0359963188869103E-2</c:v>
                </c:pt>
                <c:pt idx="99">
                  <c:v>2.0359897282592427E-2</c:v>
                </c:pt>
                <c:pt idx="100">
                  <c:v>2.0359859793399396E-2</c:v>
                </c:pt>
                <c:pt idx="101">
                  <c:v>2.0359838696030481E-2</c:v>
                </c:pt>
                <c:pt idx="102">
                  <c:v>2.0359826949811258E-2</c:v>
                </c:pt>
                <c:pt idx="103">
                  <c:v>2.0359820479577413E-2</c:v>
                </c:pt>
                <c:pt idx="104">
                  <c:v>2.0359816953448646E-2</c:v>
                </c:pt>
                <c:pt idx="105">
                  <c:v>2.0359815052209653E-2</c:v>
                </c:pt>
                <c:pt idx="106">
                  <c:v>2.0359814037972653E-2</c:v>
                </c:pt>
                <c:pt idx="107">
                  <c:v>2.0359813502656879E-2</c:v>
                </c:pt>
                <c:pt idx="108">
                  <c:v>2.0359813223111724E-2</c:v>
                </c:pt>
                <c:pt idx="109">
                  <c:v>2.035981307867802E-2</c:v>
                </c:pt>
                <c:pt idx="110">
                  <c:v>2.0359813004842898E-2</c:v>
                </c:pt>
                <c:pt idx="111">
                  <c:v>2.03598129674974E-2</c:v>
                </c:pt>
                <c:pt idx="112">
                  <c:v>2.0359812948807916E-2</c:v>
                </c:pt>
                <c:pt idx="113">
                  <c:v>2.0359812939553627E-2</c:v>
                </c:pt>
                <c:pt idx="114">
                  <c:v>2.0359812935019667E-2</c:v>
                </c:pt>
                <c:pt idx="115">
                  <c:v>2.0359812932821787E-2</c:v>
                </c:pt>
                <c:pt idx="116">
                  <c:v>2.0359812931767585E-2</c:v>
                </c:pt>
                <c:pt idx="117">
                  <c:v>2.035981293126727E-2</c:v>
                </c:pt>
                <c:pt idx="118">
                  <c:v>2.0359812931032329E-2</c:v>
                </c:pt>
                <c:pt idx="119">
                  <c:v>2.0359812930923166E-2</c:v>
                </c:pt>
                <c:pt idx="120">
                  <c:v>2.0359812930872981E-2</c:v>
                </c:pt>
                <c:pt idx="121">
                  <c:v>2.0359812930850148E-2</c:v>
                </c:pt>
                <c:pt idx="122">
                  <c:v>2.0359812930839872E-2</c:v>
                </c:pt>
                <c:pt idx="123">
                  <c:v>2.0359812930835296E-2</c:v>
                </c:pt>
                <c:pt idx="124">
                  <c:v>2.0359812930833276E-2</c:v>
                </c:pt>
                <c:pt idx="125">
                  <c:v>2.0359812930832399E-2</c:v>
                </c:pt>
                <c:pt idx="126">
                  <c:v>2.0359812930832017E-2</c:v>
                </c:pt>
                <c:pt idx="127">
                  <c:v>2.0359812930831857E-2</c:v>
                </c:pt>
                <c:pt idx="128">
                  <c:v>2.0359812930831788E-2</c:v>
                </c:pt>
                <c:pt idx="129">
                  <c:v>2.035981293083176E-2</c:v>
                </c:pt>
                <c:pt idx="130">
                  <c:v>2.0359812930831746E-2</c:v>
                </c:pt>
                <c:pt idx="131">
                  <c:v>2.0359812930831743E-2</c:v>
                </c:pt>
                <c:pt idx="132">
                  <c:v>2.035981293083174E-2</c:v>
                </c:pt>
                <c:pt idx="133">
                  <c:v>2.035981293083174E-2</c:v>
                </c:pt>
                <c:pt idx="134">
                  <c:v>2.035981293083174E-2</c:v>
                </c:pt>
                <c:pt idx="135">
                  <c:v>2.035981293083174E-2</c:v>
                </c:pt>
                <c:pt idx="136">
                  <c:v>2.035981293083174E-2</c:v>
                </c:pt>
                <c:pt idx="137">
                  <c:v>2.035981293083174E-2</c:v>
                </c:pt>
                <c:pt idx="138">
                  <c:v>2.035981293083174E-2</c:v>
                </c:pt>
                <c:pt idx="139">
                  <c:v>2.035981293083174E-2</c:v>
                </c:pt>
                <c:pt idx="140">
                  <c:v>2.035981293083174E-2</c:v>
                </c:pt>
                <c:pt idx="141">
                  <c:v>2.035981293083174E-2</c:v>
                </c:pt>
                <c:pt idx="142">
                  <c:v>2.035981293083174E-2</c:v>
                </c:pt>
                <c:pt idx="143">
                  <c:v>2.035981293083174E-2</c:v>
                </c:pt>
                <c:pt idx="144">
                  <c:v>2.035981293083174E-2</c:v>
                </c:pt>
                <c:pt idx="145">
                  <c:v>2.035981293083174E-2</c:v>
                </c:pt>
                <c:pt idx="146">
                  <c:v>2.035981293083174E-2</c:v>
                </c:pt>
                <c:pt idx="147">
                  <c:v>2.035981293083174E-2</c:v>
                </c:pt>
                <c:pt idx="148">
                  <c:v>2.035981293083174E-2</c:v>
                </c:pt>
                <c:pt idx="149">
                  <c:v>2.035981293083174E-2</c:v>
                </c:pt>
                <c:pt idx="150">
                  <c:v>2.035981293083174E-2</c:v>
                </c:pt>
                <c:pt idx="151">
                  <c:v>2.035981293083174E-2</c:v>
                </c:pt>
                <c:pt idx="152">
                  <c:v>2.035981293083174E-2</c:v>
                </c:pt>
                <c:pt idx="153">
                  <c:v>2.035981293083174E-2</c:v>
                </c:pt>
                <c:pt idx="154">
                  <c:v>2.035981293083174E-2</c:v>
                </c:pt>
                <c:pt idx="155">
                  <c:v>2.035981293083174E-2</c:v>
                </c:pt>
                <c:pt idx="156">
                  <c:v>2.035981293083174E-2</c:v>
                </c:pt>
                <c:pt idx="157">
                  <c:v>2.035981293083174E-2</c:v>
                </c:pt>
                <c:pt idx="158">
                  <c:v>2.035981293083174E-2</c:v>
                </c:pt>
                <c:pt idx="159">
                  <c:v>2.035981293083174E-2</c:v>
                </c:pt>
                <c:pt idx="160">
                  <c:v>2.035981293083174E-2</c:v>
                </c:pt>
                <c:pt idx="161">
                  <c:v>2.035981293083174E-2</c:v>
                </c:pt>
                <c:pt idx="162">
                  <c:v>2.035981293083174E-2</c:v>
                </c:pt>
                <c:pt idx="163">
                  <c:v>2.035981293083174E-2</c:v>
                </c:pt>
                <c:pt idx="164">
                  <c:v>2.035981293083174E-2</c:v>
                </c:pt>
                <c:pt idx="165">
                  <c:v>2.035981293083174E-2</c:v>
                </c:pt>
                <c:pt idx="166">
                  <c:v>2.035981293083174E-2</c:v>
                </c:pt>
                <c:pt idx="167">
                  <c:v>2.035981293083174E-2</c:v>
                </c:pt>
                <c:pt idx="168">
                  <c:v>2.035981293083174E-2</c:v>
                </c:pt>
                <c:pt idx="169">
                  <c:v>2.035981293083174E-2</c:v>
                </c:pt>
                <c:pt idx="170">
                  <c:v>2.035981293083174E-2</c:v>
                </c:pt>
                <c:pt idx="171">
                  <c:v>2.035981293083174E-2</c:v>
                </c:pt>
                <c:pt idx="172">
                  <c:v>2.035981293083174E-2</c:v>
                </c:pt>
                <c:pt idx="173">
                  <c:v>2.035981293083174E-2</c:v>
                </c:pt>
                <c:pt idx="174">
                  <c:v>2.035981293083174E-2</c:v>
                </c:pt>
                <c:pt idx="175">
                  <c:v>2.035981293083174E-2</c:v>
                </c:pt>
                <c:pt idx="176">
                  <c:v>2.035981293083174E-2</c:v>
                </c:pt>
                <c:pt idx="177">
                  <c:v>2.035981293083174E-2</c:v>
                </c:pt>
                <c:pt idx="178">
                  <c:v>2.035981293083174E-2</c:v>
                </c:pt>
                <c:pt idx="179">
                  <c:v>2.035981293083174E-2</c:v>
                </c:pt>
                <c:pt idx="180">
                  <c:v>2.035981293083174E-2</c:v>
                </c:pt>
                <c:pt idx="181">
                  <c:v>2.035981293083174E-2</c:v>
                </c:pt>
                <c:pt idx="182">
                  <c:v>2.035981293083174E-2</c:v>
                </c:pt>
                <c:pt idx="183">
                  <c:v>2.035981293083174E-2</c:v>
                </c:pt>
                <c:pt idx="184">
                  <c:v>2.035981293083174E-2</c:v>
                </c:pt>
                <c:pt idx="185">
                  <c:v>2.035981293083174E-2</c:v>
                </c:pt>
                <c:pt idx="186">
                  <c:v>2.035981293083174E-2</c:v>
                </c:pt>
                <c:pt idx="187">
                  <c:v>2.035981293083174E-2</c:v>
                </c:pt>
                <c:pt idx="188">
                  <c:v>2.035981293083174E-2</c:v>
                </c:pt>
                <c:pt idx="189">
                  <c:v>2.035981293083174E-2</c:v>
                </c:pt>
                <c:pt idx="190">
                  <c:v>2.035981293083174E-2</c:v>
                </c:pt>
                <c:pt idx="191">
                  <c:v>2.035981293083174E-2</c:v>
                </c:pt>
                <c:pt idx="192">
                  <c:v>2.035981293083174E-2</c:v>
                </c:pt>
                <c:pt idx="193">
                  <c:v>2.035981293083174E-2</c:v>
                </c:pt>
                <c:pt idx="194">
                  <c:v>2.035981293083174E-2</c:v>
                </c:pt>
                <c:pt idx="195">
                  <c:v>2.035981293083174E-2</c:v>
                </c:pt>
                <c:pt idx="196">
                  <c:v>2.035981293083174E-2</c:v>
                </c:pt>
                <c:pt idx="197">
                  <c:v>2.035981293083174E-2</c:v>
                </c:pt>
                <c:pt idx="198">
                  <c:v>2.035981293083174E-2</c:v>
                </c:pt>
                <c:pt idx="199">
                  <c:v>2.035981293083174E-2</c:v>
                </c:pt>
                <c:pt idx="200">
                  <c:v>2.035981293083174E-2</c:v>
                </c:pt>
                <c:pt idx="201">
                  <c:v>2.035981293083174E-2</c:v>
                </c:pt>
                <c:pt idx="202">
                  <c:v>2.035981293083174E-2</c:v>
                </c:pt>
              </c:numCache>
            </c:numRef>
          </c:yVal>
          <c:smooth val="1"/>
          <c:extLst>
            <c:ext xmlns:c16="http://schemas.microsoft.com/office/drawing/2014/chart" uri="{C3380CC4-5D6E-409C-BE32-E72D297353CC}">
              <c16:uniqueId val="{00000001-54B3-4A8E-ADF7-B2A36ED6D3A4}"/>
            </c:ext>
          </c:extLst>
        </c:ser>
        <c:ser>
          <c:idx val="2"/>
          <c:order val="2"/>
          <c:spPr>
            <a:ln w="15875" cap="rnd">
              <a:solidFill>
                <a:schemeClr val="accent3"/>
              </a:solidFill>
              <a:round/>
            </a:ln>
            <a:effectLst>
              <a:outerShdw blurRad="57150" dist="19050" dir="5400000" algn="ctr" rotWithShape="0">
                <a:srgbClr val="000000">
                  <a:alpha val="63000"/>
                </a:srgbClr>
              </a:outerShdw>
            </a:effectLst>
          </c:spPr>
          <c:marker>
            <c:symbol val="none"/>
          </c:marker>
          <c:xVal>
            <c:numRef>
              <c:f>'[covid-19_book2.xlsx]Mask_Nebenwirkungen'!$U$2:$U$204</c:f>
              <c:numCache>
                <c:formatCode>General</c:formatCode>
                <c:ptCount val="203"/>
                <c:pt idx="0">
                  <c:v>1</c:v>
                </c:pt>
                <c:pt idx="1">
                  <c:v>3</c:v>
                </c:pt>
                <c:pt idx="2">
                  <c:v>5</c:v>
                </c:pt>
                <c:pt idx="3">
                  <c:v>7</c:v>
                </c:pt>
                <c:pt idx="4">
                  <c:v>9</c:v>
                </c:pt>
                <c:pt idx="5">
                  <c:v>11</c:v>
                </c:pt>
                <c:pt idx="6">
                  <c:v>13</c:v>
                </c:pt>
                <c:pt idx="7">
                  <c:v>15</c:v>
                </c:pt>
                <c:pt idx="8">
                  <c:v>17</c:v>
                </c:pt>
                <c:pt idx="9">
                  <c:v>19</c:v>
                </c:pt>
                <c:pt idx="10">
                  <c:v>21</c:v>
                </c:pt>
                <c:pt idx="11">
                  <c:v>23</c:v>
                </c:pt>
                <c:pt idx="12">
                  <c:v>25</c:v>
                </c:pt>
                <c:pt idx="13">
                  <c:v>27</c:v>
                </c:pt>
                <c:pt idx="14">
                  <c:v>29</c:v>
                </c:pt>
                <c:pt idx="15">
                  <c:v>31</c:v>
                </c:pt>
                <c:pt idx="16">
                  <c:v>33</c:v>
                </c:pt>
                <c:pt idx="17">
                  <c:v>35</c:v>
                </c:pt>
                <c:pt idx="18">
                  <c:v>37</c:v>
                </c:pt>
                <c:pt idx="19">
                  <c:v>39</c:v>
                </c:pt>
                <c:pt idx="20">
                  <c:v>41</c:v>
                </c:pt>
                <c:pt idx="21">
                  <c:v>43</c:v>
                </c:pt>
                <c:pt idx="22">
                  <c:v>45</c:v>
                </c:pt>
                <c:pt idx="23">
                  <c:v>47</c:v>
                </c:pt>
                <c:pt idx="24">
                  <c:v>49</c:v>
                </c:pt>
                <c:pt idx="25">
                  <c:v>51</c:v>
                </c:pt>
                <c:pt idx="26">
                  <c:v>53</c:v>
                </c:pt>
                <c:pt idx="27">
                  <c:v>55</c:v>
                </c:pt>
                <c:pt idx="28">
                  <c:v>57</c:v>
                </c:pt>
                <c:pt idx="29">
                  <c:v>59</c:v>
                </c:pt>
                <c:pt idx="30">
                  <c:v>61</c:v>
                </c:pt>
                <c:pt idx="31">
                  <c:v>63</c:v>
                </c:pt>
                <c:pt idx="32">
                  <c:v>65</c:v>
                </c:pt>
                <c:pt idx="33">
                  <c:v>67</c:v>
                </c:pt>
                <c:pt idx="34">
                  <c:v>69</c:v>
                </c:pt>
                <c:pt idx="35">
                  <c:v>71</c:v>
                </c:pt>
                <c:pt idx="36">
                  <c:v>73</c:v>
                </c:pt>
                <c:pt idx="37">
                  <c:v>75</c:v>
                </c:pt>
                <c:pt idx="38">
                  <c:v>77</c:v>
                </c:pt>
                <c:pt idx="39">
                  <c:v>79</c:v>
                </c:pt>
                <c:pt idx="40">
                  <c:v>81</c:v>
                </c:pt>
                <c:pt idx="41">
                  <c:v>83</c:v>
                </c:pt>
                <c:pt idx="42">
                  <c:v>85</c:v>
                </c:pt>
                <c:pt idx="43">
                  <c:v>87</c:v>
                </c:pt>
                <c:pt idx="44">
                  <c:v>89</c:v>
                </c:pt>
                <c:pt idx="45">
                  <c:v>91</c:v>
                </c:pt>
                <c:pt idx="46">
                  <c:v>93</c:v>
                </c:pt>
                <c:pt idx="47">
                  <c:v>95</c:v>
                </c:pt>
                <c:pt idx="48">
                  <c:v>97</c:v>
                </c:pt>
                <c:pt idx="49">
                  <c:v>99</c:v>
                </c:pt>
                <c:pt idx="50">
                  <c:v>101</c:v>
                </c:pt>
                <c:pt idx="51">
                  <c:v>103</c:v>
                </c:pt>
                <c:pt idx="52">
                  <c:v>105</c:v>
                </c:pt>
                <c:pt idx="53">
                  <c:v>107</c:v>
                </c:pt>
                <c:pt idx="54">
                  <c:v>109</c:v>
                </c:pt>
                <c:pt idx="55">
                  <c:v>111</c:v>
                </c:pt>
                <c:pt idx="56">
                  <c:v>113</c:v>
                </c:pt>
                <c:pt idx="57">
                  <c:v>115</c:v>
                </c:pt>
                <c:pt idx="58">
                  <c:v>117</c:v>
                </c:pt>
                <c:pt idx="59">
                  <c:v>119</c:v>
                </c:pt>
                <c:pt idx="60">
                  <c:v>121</c:v>
                </c:pt>
                <c:pt idx="61">
                  <c:v>123</c:v>
                </c:pt>
                <c:pt idx="62">
                  <c:v>125</c:v>
                </c:pt>
                <c:pt idx="63">
                  <c:v>127</c:v>
                </c:pt>
                <c:pt idx="64">
                  <c:v>129</c:v>
                </c:pt>
                <c:pt idx="65">
                  <c:v>131</c:v>
                </c:pt>
                <c:pt idx="66">
                  <c:v>133</c:v>
                </c:pt>
                <c:pt idx="67">
                  <c:v>135</c:v>
                </c:pt>
                <c:pt idx="68">
                  <c:v>137</c:v>
                </c:pt>
                <c:pt idx="69">
                  <c:v>139</c:v>
                </c:pt>
                <c:pt idx="70">
                  <c:v>141</c:v>
                </c:pt>
                <c:pt idx="71">
                  <c:v>143</c:v>
                </c:pt>
                <c:pt idx="72">
                  <c:v>145</c:v>
                </c:pt>
                <c:pt idx="73">
                  <c:v>147</c:v>
                </c:pt>
                <c:pt idx="74">
                  <c:v>149</c:v>
                </c:pt>
                <c:pt idx="75">
                  <c:v>151</c:v>
                </c:pt>
                <c:pt idx="76">
                  <c:v>153</c:v>
                </c:pt>
                <c:pt idx="77">
                  <c:v>155</c:v>
                </c:pt>
                <c:pt idx="78">
                  <c:v>157</c:v>
                </c:pt>
                <c:pt idx="79">
                  <c:v>159</c:v>
                </c:pt>
                <c:pt idx="80">
                  <c:v>161</c:v>
                </c:pt>
                <c:pt idx="81">
                  <c:v>163</c:v>
                </c:pt>
                <c:pt idx="82">
                  <c:v>165</c:v>
                </c:pt>
                <c:pt idx="83">
                  <c:v>167</c:v>
                </c:pt>
                <c:pt idx="84">
                  <c:v>169</c:v>
                </c:pt>
                <c:pt idx="85">
                  <c:v>171</c:v>
                </c:pt>
                <c:pt idx="86">
                  <c:v>173</c:v>
                </c:pt>
                <c:pt idx="87">
                  <c:v>175</c:v>
                </c:pt>
                <c:pt idx="88">
                  <c:v>177</c:v>
                </c:pt>
                <c:pt idx="89">
                  <c:v>179</c:v>
                </c:pt>
                <c:pt idx="90">
                  <c:v>181</c:v>
                </c:pt>
                <c:pt idx="91">
                  <c:v>183</c:v>
                </c:pt>
                <c:pt idx="92">
                  <c:v>185</c:v>
                </c:pt>
                <c:pt idx="93">
                  <c:v>187</c:v>
                </c:pt>
                <c:pt idx="94">
                  <c:v>189</c:v>
                </c:pt>
                <c:pt idx="95">
                  <c:v>191</c:v>
                </c:pt>
                <c:pt idx="96">
                  <c:v>193</c:v>
                </c:pt>
                <c:pt idx="97">
                  <c:v>195</c:v>
                </c:pt>
                <c:pt idx="98">
                  <c:v>197</c:v>
                </c:pt>
                <c:pt idx="99">
                  <c:v>199</c:v>
                </c:pt>
                <c:pt idx="100">
                  <c:v>201</c:v>
                </c:pt>
                <c:pt idx="101">
                  <c:v>203</c:v>
                </c:pt>
                <c:pt idx="102">
                  <c:v>205</c:v>
                </c:pt>
                <c:pt idx="103">
                  <c:v>207</c:v>
                </c:pt>
                <c:pt idx="104">
                  <c:v>209</c:v>
                </c:pt>
                <c:pt idx="105">
                  <c:v>211</c:v>
                </c:pt>
                <c:pt idx="106">
                  <c:v>213</c:v>
                </c:pt>
                <c:pt idx="107">
                  <c:v>215</c:v>
                </c:pt>
                <c:pt idx="108">
                  <c:v>217</c:v>
                </c:pt>
                <c:pt idx="109">
                  <c:v>219</c:v>
                </c:pt>
                <c:pt idx="110">
                  <c:v>221</c:v>
                </c:pt>
                <c:pt idx="111">
                  <c:v>223</c:v>
                </c:pt>
                <c:pt idx="112">
                  <c:v>225</c:v>
                </c:pt>
                <c:pt idx="113">
                  <c:v>227</c:v>
                </c:pt>
                <c:pt idx="114">
                  <c:v>229</c:v>
                </c:pt>
                <c:pt idx="115">
                  <c:v>231</c:v>
                </c:pt>
                <c:pt idx="116">
                  <c:v>233</c:v>
                </c:pt>
                <c:pt idx="117">
                  <c:v>235</c:v>
                </c:pt>
                <c:pt idx="118">
                  <c:v>237</c:v>
                </c:pt>
                <c:pt idx="119">
                  <c:v>239</c:v>
                </c:pt>
                <c:pt idx="120">
                  <c:v>241</c:v>
                </c:pt>
                <c:pt idx="121">
                  <c:v>243</c:v>
                </c:pt>
                <c:pt idx="122">
                  <c:v>245</c:v>
                </c:pt>
                <c:pt idx="123">
                  <c:v>247</c:v>
                </c:pt>
                <c:pt idx="124">
                  <c:v>249</c:v>
                </c:pt>
                <c:pt idx="125">
                  <c:v>251</c:v>
                </c:pt>
                <c:pt idx="126">
                  <c:v>253</c:v>
                </c:pt>
                <c:pt idx="127">
                  <c:v>255</c:v>
                </c:pt>
                <c:pt idx="128">
                  <c:v>257</c:v>
                </c:pt>
                <c:pt idx="129">
                  <c:v>259</c:v>
                </c:pt>
                <c:pt idx="130">
                  <c:v>261</c:v>
                </c:pt>
                <c:pt idx="131">
                  <c:v>263</c:v>
                </c:pt>
                <c:pt idx="132">
                  <c:v>265</c:v>
                </c:pt>
                <c:pt idx="133">
                  <c:v>267</c:v>
                </c:pt>
                <c:pt idx="134">
                  <c:v>269</c:v>
                </c:pt>
                <c:pt idx="135">
                  <c:v>271</c:v>
                </c:pt>
                <c:pt idx="136">
                  <c:v>273</c:v>
                </c:pt>
                <c:pt idx="137">
                  <c:v>275</c:v>
                </c:pt>
                <c:pt idx="138">
                  <c:v>277</c:v>
                </c:pt>
                <c:pt idx="139">
                  <c:v>279</c:v>
                </c:pt>
                <c:pt idx="140">
                  <c:v>281</c:v>
                </c:pt>
                <c:pt idx="141">
                  <c:v>283</c:v>
                </c:pt>
                <c:pt idx="142">
                  <c:v>285</c:v>
                </c:pt>
                <c:pt idx="143">
                  <c:v>287</c:v>
                </c:pt>
                <c:pt idx="144">
                  <c:v>289</c:v>
                </c:pt>
                <c:pt idx="145">
                  <c:v>291</c:v>
                </c:pt>
                <c:pt idx="146">
                  <c:v>293</c:v>
                </c:pt>
                <c:pt idx="147">
                  <c:v>295</c:v>
                </c:pt>
                <c:pt idx="148">
                  <c:v>297</c:v>
                </c:pt>
                <c:pt idx="149">
                  <c:v>299</c:v>
                </c:pt>
                <c:pt idx="150">
                  <c:v>301</c:v>
                </c:pt>
                <c:pt idx="151">
                  <c:v>303</c:v>
                </c:pt>
                <c:pt idx="152">
                  <c:v>305</c:v>
                </c:pt>
                <c:pt idx="153">
                  <c:v>307</c:v>
                </c:pt>
                <c:pt idx="154">
                  <c:v>309</c:v>
                </c:pt>
                <c:pt idx="155">
                  <c:v>311</c:v>
                </c:pt>
                <c:pt idx="156">
                  <c:v>313</c:v>
                </c:pt>
                <c:pt idx="157">
                  <c:v>315</c:v>
                </c:pt>
                <c:pt idx="158">
                  <c:v>317</c:v>
                </c:pt>
                <c:pt idx="159">
                  <c:v>319</c:v>
                </c:pt>
                <c:pt idx="160">
                  <c:v>321</c:v>
                </c:pt>
                <c:pt idx="161">
                  <c:v>323</c:v>
                </c:pt>
                <c:pt idx="162">
                  <c:v>325</c:v>
                </c:pt>
                <c:pt idx="163">
                  <c:v>327</c:v>
                </c:pt>
                <c:pt idx="164">
                  <c:v>329</c:v>
                </c:pt>
                <c:pt idx="165">
                  <c:v>331</c:v>
                </c:pt>
                <c:pt idx="166">
                  <c:v>333</c:v>
                </c:pt>
                <c:pt idx="167">
                  <c:v>335</c:v>
                </c:pt>
                <c:pt idx="168">
                  <c:v>337</c:v>
                </c:pt>
                <c:pt idx="169">
                  <c:v>339</c:v>
                </c:pt>
                <c:pt idx="170">
                  <c:v>341</c:v>
                </c:pt>
                <c:pt idx="171">
                  <c:v>343</c:v>
                </c:pt>
                <c:pt idx="172">
                  <c:v>345</c:v>
                </c:pt>
                <c:pt idx="173">
                  <c:v>347</c:v>
                </c:pt>
                <c:pt idx="174">
                  <c:v>349</c:v>
                </c:pt>
                <c:pt idx="175">
                  <c:v>351</c:v>
                </c:pt>
                <c:pt idx="176">
                  <c:v>353</c:v>
                </c:pt>
                <c:pt idx="177">
                  <c:v>355</c:v>
                </c:pt>
                <c:pt idx="178">
                  <c:v>357</c:v>
                </c:pt>
                <c:pt idx="179">
                  <c:v>359</c:v>
                </c:pt>
                <c:pt idx="180">
                  <c:v>361</c:v>
                </c:pt>
                <c:pt idx="181">
                  <c:v>363</c:v>
                </c:pt>
                <c:pt idx="182">
                  <c:v>365</c:v>
                </c:pt>
                <c:pt idx="183">
                  <c:v>367</c:v>
                </c:pt>
                <c:pt idx="184">
                  <c:v>369</c:v>
                </c:pt>
                <c:pt idx="185">
                  <c:v>371</c:v>
                </c:pt>
                <c:pt idx="186">
                  <c:v>373</c:v>
                </c:pt>
                <c:pt idx="187">
                  <c:v>375</c:v>
                </c:pt>
                <c:pt idx="188">
                  <c:v>377</c:v>
                </c:pt>
                <c:pt idx="189">
                  <c:v>379</c:v>
                </c:pt>
                <c:pt idx="190">
                  <c:v>381</c:v>
                </c:pt>
                <c:pt idx="191">
                  <c:v>383</c:v>
                </c:pt>
                <c:pt idx="192">
                  <c:v>385</c:v>
                </c:pt>
                <c:pt idx="193">
                  <c:v>387</c:v>
                </c:pt>
                <c:pt idx="194">
                  <c:v>389</c:v>
                </c:pt>
                <c:pt idx="195">
                  <c:v>391</c:v>
                </c:pt>
                <c:pt idx="196">
                  <c:v>393</c:v>
                </c:pt>
                <c:pt idx="197">
                  <c:v>395</c:v>
                </c:pt>
                <c:pt idx="198">
                  <c:v>397</c:v>
                </c:pt>
                <c:pt idx="199">
                  <c:v>399</c:v>
                </c:pt>
                <c:pt idx="200">
                  <c:v>401</c:v>
                </c:pt>
                <c:pt idx="201">
                  <c:v>403</c:v>
                </c:pt>
                <c:pt idx="202">
                  <c:v>405</c:v>
                </c:pt>
              </c:numCache>
            </c:numRef>
          </c:xVal>
          <c:yVal>
            <c:numRef>
              <c:f>'[covid-19_book2.xlsx]Mask_Nebenwirkungen'!$X$2:$X$204</c:f>
              <c:numCache>
                <c:formatCode>General</c:formatCode>
                <c:ptCount val="203"/>
                <c:pt idx="0">
                  <c:v>2.1896479764078349E-2</c:v>
                </c:pt>
                <c:pt idx="1">
                  <c:v>2.1914779430829569E-2</c:v>
                </c:pt>
                <c:pt idx="2">
                  <c:v>2.1943897467335285E-2</c:v>
                </c:pt>
                <c:pt idx="3">
                  <c:v>2.1989648204583295E-2</c:v>
                </c:pt>
                <c:pt idx="4">
                  <c:v>2.2060628426417192E-2</c:v>
                </c:pt>
                <c:pt idx="5">
                  <c:v>2.2169362307316233E-2</c:v>
                </c:pt>
                <c:pt idx="6">
                  <c:v>2.2333823910993034E-2</c:v>
                </c:pt>
                <c:pt idx="7">
                  <c:v>2.2579418447707705E-2</c:v>
                </c:pt>
                <c:pt idx="8">
                  <c:v>2.2941501643105006E-2</c:v>
                </c:pt>
                <c:pt idx="9">
                  <c:v>2.3468504252076302E-2</c:v>
                </c:pt>
                <c:pt idx="10">
                  <c:v>2.422570184956999E-2</c:v>
                </c:pt>
                <c:pt idx="11">
                  <c:v>2.5299624370132976E-2</c:v>
                </c:pt>
                <c:pt idx="12">
                  <c:v>2.6803031841018746E-2</c:v>
                </c:pt>
                <c:pt idx="13">
                  <c:v>2.8880290187330619E-2</c:v>
                </c:pt>
                <c:pt idx="14">
                  <c:v>3.1712864198396917E-2</c:v>
                </c:pt>
                <c:pt idx="15">
                  <c:v>3.5524507671889742E-2</c:v>
                </c:pt>
                <c:pt idx="16">
                  <c:v>4.0585582000134297E-2</c:v>
                </c:pt>
                <c:pt idx="17">
                  <c:v>4.7215788014905363E-2</c:v>
                </c:pt>
                <c:pt idx="18">
                  <c:v>5.578447123825233E-2</c:v>
                </c:pt>
                <c:pt idx="19">
                  <c:v>6.6707582001217708E-2</c:v>
                </c:pt>
                <c:pt idx="20">
                  <c:v>8.0440366263079946E-2</c:v>
                </c:pt>
                <c:pt idx="21">
                  <c:v>9.7464957289283727E-2</c:v>
                </c:pt>
                <c:pt idx="22">
                  <c:v>0.11827225522130186</c:v>
                </c:pt>
                <c:pt idx="23">
                  <c:v>0.14333783442271533</c:v>
                </c:pt>
                <c:pt idx="24">
                  <c:v>0.17309210657869223</c:v>
                </c:pt>
                <c:pt idx="25">
                  <c:v>0.2078855716822457</c:v>
                </c:pt>
                <c:pt idx="26">
                  <c:v>0.24795066902868121</c:v>
                </c:pt>
                <c:pt idx="27">
                  <c:v>0.29336243488733776</c:v>
                </c:pt>
                <c:pt idx="28">
                  <c:v>0.34400080367569447</c:v>
                </c:pt>
                <c:pt idx="29">
                  <c:v>0.39951786561248764</c:v>
                </c:pt>
                <c:pt idx="30">
                  <c:v>0.45931362608846649</c:v>
                </c:pt>
                <c:pt idx="31">
                  <c:v>0.52252372299810457</c:v>
                </c:pt>
                <c:pt idx="32">
                  <c:v>0.58802209673920225</c:v>
                </c:pt>
                <c:pt idx="33">
                  <c:v>0.65444076054353084</c:v>
                </c:pt>
                <c:pt idx="34">
                  <c:v>0.72020762021440754</c:v>
                </c:pt>
                <c:pt idx="35">
                  <c:v>0.78360182603930995</c:v>
                </c:pt>
                <c:pt idx="36">
                  <c:v>0.84282453513667865</c:v>
                </c:pt>
                <c:pt idx="37">
                  <c:v>0.89608138336803722</c:v>
                </c:pt>
                <c:pt idx="38">
                  <c:v>0.94167159161287994</c:v>
                </c:pt>
                <c:pt idx="39">
                  <c:v>0.97807763421192584</c:v>
                </c:pt>
                <c:pt idx="40">
                  <c:v>1.0040489194031215</c:v>
                </c:pt>
                <c:pt idx="41">
                  <c:v>1.0186730617650375</c:v>
                </c:pt>
                <c:pt idx="42">
                  <c:v>1.0214290860737476</c:v>
                </c:pt>
                <c:pt idx="43">
                  <c:v>1.0122182367351673</c:v>
                </c:pt>
                <c:pt idx="44">
                  <c:v>0.99136985209093909</c:v>
                </c:pt>
                <c:pt idx="45">
                  <c:v>0.95962181634877342</c:v>
                </c:pt>
                <c:pt idx="46">
                  <c:v>0.91807720709755725</c:v>
                </c:pt>
                <c:pt idx="47">
                  <c:v>0.86814069008062467</c:v>
                </c:pt>
                <c:pt idx="48">
                  <c:v>0.81143977399406553</c:v>
                </c:pt>
                <c:pt idx="49">
                  <c:v>0.74973707301820269</c:v>
                </c:pt>
                <c:pt idx="50">
                  <c:v>0.6848401459435064</c:v>
                </c:pt>
                <c:pt idx="51">
                  <c:v>0.61851527497206815</c:v>
                </c:pt>
                <c:pt idx="52">
                  <c:v>0.55241077387715243</c:v>
                </c:pt>
                <c:pt idx="53">
                  <c:v>0.48799419413184431</c:v>
                </c:pt>
                <c:pt idx="54">
                  <c:v>0.42650629015970576</c:v>
                </c:pt>
                <c:pt idx="55">
                  <c:v>0.36893299025473469</c:v>
                </c:pt>
                <c:pt idx="56">
                  <c:v>0.31599507141750388</c:v>
                </c:pt>
                <c:pt idx="57">
                  <c:v>0.26815390140744189</c:v>
                </c:pt>
                <c:pt idx="58">
                  <c:v>0.22563059550951953</c:v>
                </c:pt>
                <c:pt idx="59">
                  <c:v>0.18843529577144758</c:v>
                </c:pt>
                <c:pt idx="60">
                  <c:v>0.15640302461239408</c:v>
                </c:pt>
                <c:pt idx="61">
                  <c:v>0.12923265770456568</c:v>
                </c:pt>
                <c:pt idx="62">
                  <c:v>0.10652593584453432</c:v>
                </c:pt>
                <c:pt idx="63">
                  <c:v>8.7824006348350386E-2</c:v>
                </c:pt>
                <c:pt idx="64">
                  <c:v>7.2639660119732455E-2</c:v>
                </c:pt>
                <c:pt idx="65">
                  <c:v>6.0484126014755564E-2</c:v>
                </c:pt>
                <c:pt idx="66">
                  <c:v>5.0887929427157808E-2</c:v>
                </c:pt>
                <c:pt idx="67">
                  <c:v>4.3415867056069382E-2</c:v>
                </c:pt>
                <c:pt idx="68">
                  <c:v>3.7676565927246282E-2</c:v>
                </c:pt>
                <c:pt idx="69">
                  <c:v>3.3327373165054408E-2</c:v>
                </c:pt>
                <c:pt idx="70">
                  <c:v>3.00754712744172E-2</c:v>
                </c:pt>
                <c:pt idx="71">
                  <c:v>2.7676150800864652E-2</c:v>
                </c:pt>
                <c:pt idx="72">
                  <c:v>2.5929123681984936E-2</c:v>
                </c:pt>
                <c:pt idx="73">
                  <c:v>2.4673653826484131E-2</c:v>
                </c:pt>
                <c:pt idx="74">
                  <c:v>2.3783142282119054E-2</c:v>
                </c:pt>
                <c:pt idx="75">
                  <c:v>2.3159654585905225E-2</c:v>
                </c:pt>
                <c:pt idx="76">
                  <c:v>2.2728734068842283E-2</c:v>
                </c:pt>
                <c:pt idx="77">
                  <c:v>2.2434718029491107E-2</c:v>
                </c:pt>
                <c:pt idx="78">
                  <c:v>2.2236669763077407E-2</c:v>
                </c:pt>
                <c:pt idx="79">
                  <c:v>2.2104960276502286E-2</c:v>
                </c:pt>
                <c:pt idx="80">
                  <c:v>2.2018477966861155E-2</c:v>
                </c:pt>
                <c:pt idx="81">
                  <c:v>2.1962409522523339E-2</c:v>
                </c:pt>
                <c:pt idx="82">
                  <c:v>2.1926516812795366E-2</c:v>
                </c:pt>
                <c:pt idx="83">
                  <c:v>2.1903828361404209E-2</c:v>
                </c:pt>
                <c:pt idx="84">
                  <c:v>2.1889666262021133E-2</c:v>
                </c:pt>
                <c:pt idx="85">
                  <c:v>2.1880936810397055E-2</c:v>
                </c:pt>
                <c:pt idx="86">
                  <c:v>2.1875623143384176E-2</c:v>
                </c:pt>
                <c:pt idx="87">
                  <c:v>2.1872428955318671E-2</c:v>
                </c:pt>
                <c:pt idx="88">
                  <c:v>2.1870532706077566E-2</c:v>
                </c:pt>
                <c:pt idx="89">
                  <c:v>2.1869420952558234E-2</c:v>
                </c:pt>
                <c:pt idx="90">
                  <c:v>2.1868777215468389E-2</c:v>
                </c:pt>
                <c:pt idx="91">
                  <c:v>2.1868409083355266E-2</c:v>
                </c:pt>
                <c:pt idx="92">
                  <c:v>2.1868201160729381E-2</c:v>
                </c:pt>
                <c:pt idx="93">
                  <c:v>2.1868085173563163E-2</c:v>
                </c:pt>
                <c:pt idx="94">
                  <c:v>2.1868021268524596E-2</c:v>
                </c:pt>
                <c:pt idx="95">
                  <c:v>2.1867986492199568E-2</c:v>
                </c:pt>
                <c:pt idx="96">
                  <c:v>2.1867967799941247E-2</c:v>
                </c:pt>
                <c:pt idx="97">
                  <c:v>2.1867957876207347E-2</c:v>
                </c:pt>
                <c:pt idx="98">
                  <c:v>2.1867952672305128E-2</c:v>
                </c:pt>
                <c:pt idx="99">
                  <c:v>2.1867949976869472E-2</c:v>
                </c:pt>
                <c:pt idx="100">
                  <c:v>2.1867948597821076E-2</c:v>
                </c:pt>
                <c:pt idx="101">
                  <c:v>2.1867947900897165E-2</c:v>
                </c:pt>
                <c:pt idx="102">
                  <c:v>2.1867947552999967E-2</c:v>
                </c:pt>
                <c:pt idx="103">
                  <c:v>2.1867947381454055E-2</c:v>
                </c:pt>
                <c:pt idx="104">
                  <c:v>2.1867947297898052E-2</c:v>
                </c:pt>
                <c:pt idx="105">
                  <c:v>2.1867947257696155E-2</c:v>
                </c:pt>
                <c:pt idx="106">
                  <c:v>2.1867947238589237E-2</c:v>
                </c:pt>
                <c:pt idx="107">
                  <c:v>2.1867947229618802E-2</c:v>
                </c:pt>
                <c:pt idx="108">
                  <c:v>2.1867947225458567E-2</c:v>
                </c:pt>
                <c:pt idx="109">
                  <c:v>2.1867947223552633E-2</c:v>
                </c:pt>
                <c:pt idx="110">
                  <c:v>2.186794722269008E-2</c:v>
                </c:pt>
                <c:pt idx="111">
                  <c:v>2.1867947222304465E-2</c:v>
                </c:pt>
                <c:pt idx="112">
                  <c:v>2.1867947222134164E-2</c:v>
                </c:pt>
                <c:pt idx="113">
                  <c:v>2.1867947222059869E-2</c:v>
                </c:pt>
                <c:pt idx="114">
                  <c:v>2.1867947222027846E-2</c:v>
                </c:pt>
                <c:pt idx="115">
                  <c:v>2.1867947222014215E-2</c:v>
                </c:pt>
                <c:pt idx="116">
                  <c:v>2.186794722200848E-2</c:v>
                </c:pt>
                <c:pt idx="117">
                  <c:v>2.18679472220061E-2</c:v>
                </c:pt>
                <c:pt idx="118">
                  <c:v>2.1867947222005121E-2</c:v>
                </c:pt>
                <c:pt idx="119">
                  <c:v>2.1867947222004722E-2</c:v>
                </c:pt>
                <c:pt idx="120">
                  <c:v>2.1867947222004566E-2</c:v>
                </c:pt>
                <c:pt idx="121">
                  <c:v>2.18679472220045E-2</c:v>
                </c:pt>
                <c:pt idx="122">
                  <c:v>2.1867947222004476E-2</c:v>
                </c:pt>
                <c:pt idx="123">
                  <c:v>2.1867947222004469E-2</c:v>
                </c:pt>
                <c:pt idx="124">
                  <c:v>2.1867947222004466E-2</c:v>
                </c:pt>
                <c:pt idx="125">
                  <c:v>2.1867947222004462E-2</c:v>
                </c:pt>
                <c:pt idx="126">
                  <c:v>2.1867947222004462E-2</c:v>
                </c:pt>
                <c:pt idx="127">
                  <c:v>2.1867947222004462E-2</c:v>
                </c:pt>
                <c:pt idx="128">
                  <c:v>2.1867947222004462E-2</c:v>
                </c:pt>
                <c:pt idx="129">
                  <c:v>2.1867947222004462E-2</c:v>
                </c:pt>
                <c:pt idx="130">
                  <c:v>2.1867947222004462E-2</c:v>
                </c:pt>
                <c:pt idx="131">
                  <c:v>2.1867947222004462E-2</c:v>
                </c:pt>
                <c:pt idx="132">
                  <c:v>2.1867947222004462E-2</c:v>
                </c:pt>
                <c:pt idx="133">
                  <c:v>2.1867947222004462E-2</c:v>
                </c:pt>
                <c:pt idx="134">
                  <c:v>2.1867947222004462E-2</c:v>
                </c:pt>
                <c:pt idx="135">
                  <c:v>2.1867947222004462E-2</c:v>
                </c:pt>
                <c:pt idx="136">
                  <c:v>2.1867947222004462E-2</c:v>
                </c:pt>
                <c:pt idx="137">
                  <c:v>2.1867947222004462E-2</c:v>
                </c:pt>
                <c:pt idx="138">
                  <c:v>2.1867947222004462E-2</c:v>
                </c:pt>
                <c:pt idx="139">
                  <c:v>2.1867947222004462E-2</c:v>
                </c:pt>
                <c:pt idx="140">
                  <c:v>2.1867947222004462E-2</c:v>
                </c:pt>
                <c:pt idx="141">
                  <c:v>2.1867947222004462E-2</c:v>
                </c:pt>
                <c:pt idx="142">
                  <c:v>2.1867947222004462E-2</c:v>
                </c:pt>
                <c:pt idx="143">
                  <c:v>2.1867947222004462E-2</c:v>
                </c:pt>
                <c:pt idx="144">
                  <c:v>2.1867947222004462E-2</c:v>
                </c:pt>
                <c:pt idx="145">
                  <c:v>2.1867947222004462E-2</c:v>
                </c:pt>
                <c:pt idx="146">
                  <c:v>2.1867947222004462E-2</c:v>
                </c:pt>
                <c:pt idx="147">
                  <c:v>2.1867947222004462E-2</c:v>
                </c:pt>
                <c:pt idx="148">
                  <c:v>2.1867947222004462E-2</c:v>
                </c:pt>
                <c:pt idx="149">
                  <c:v>2.1867947222004462E-2</c:v>
                </c:pt>
                <c:pt idx="150">
                  <c:v>2.1867947222004462E-2</c:v>
                </c:pt>
                <c:pt idx="151">
                  <c:v>2.1867947222004462E-2</c:v>
                </c:pt>
                <c:pt idx="152">
                  <c:v>2.1867947222004462E-2</c:v>
                </c:pt>
                <c:pt idx="153">
                  <c:v>2.1867947222004462E-2</c:v>
                </c:pt>
                <c:pt idx="154">
                  <c:v>2.1867947222004462E-2</c:v>
                </c:pt>
                <c:pt idx="155">
                  <c:v>2.1867947222004462E-2</c:v>
                </c:pt>
                <c:pt idx="156">
                  <c:v>2.1867947222004462E-2</c:v>
                </c:pt>
                <c:pt idx="157">
                  <c:v>2.1867947222004462E-2</c:v>
                </c:pt>
                <c:pt idx="158">
                  <c:v>2.1867947222004462E-2</c:v>
                </c:pt>
                <c:pt idx="159">
                  <c:v>2.1867947222004462E-2</c:v>
                </c:pt>
                <c:pt idx="160">
                  <c:v>2.1867947222004462E-2</c:v>
                </c:pt>
                <c:pt idx="161">
                  <c:v>2.1867947222004462E-2</c:v>
                </c:pt>
                <c:pt idx="162">
                  <c:v>2.1867947222004462E-2</c:v>
                </c:pt>
                <c:pt idx="163">
                  <c:v>2.1867947222004462E-2</c:v>
                </c:pt>
                <c:pt idx="164">
                  <c:v>2.1867947222004462E-2</c:v>
                </c:pt>
                <c:pt idx="165">
                  <c:v>2.1867947222004462E-2</c:v>
                </c:pt>
                <c:pt idx="166">
                  <c:v>2.1867947222004462E-2</c:v>
                </c:pt>
                <c:pt idx="167">
                  <c:v>2.1867947222004462E-2</c:v>
                </c:pt>
                <c:pt idx="168">
                  <c:v>2.1867947222004462E-2</c:v>
                </c:pt>
                <c:pt idx="169">
                  <c:v>2.1867947222004462E-2</c:v>
                </c:pt>
                <c:pt idx="170">
                  <c:v>2.1867947222004462E-2</c:v>
                </c:pt>
                <c:pt idx="171">
                  <c:v>2.1867947222004462E-2</c:v>
                </c:pt>
                <c:pt idx="172">
                  <c:v>2.1867947222004462E-2</c:v>
                </c:pt>
                <c:pt idx="173">
                  <c:v>2.1867947222004462E-2</c:v>
                </c:pt>
                <c:pt idx="174">
                  <c:v>2.1867947222004462E-2</c:v>
                </c:pt>
                <c:pt idx="175">
                  <c:v>2.1867947222004462E-2</c:v>
                </c:pt>
                <c:pt idx="176">
                  <c:v>2.1867947222004462E-2</c:v>
                </c:pt>
                <c:pt idx="177">
                  <c:v>2.1867947222004462E-2</c:v>
                </c:pt>
                <c:pt idx="178">
                  <c:v>2.1867947222004462E-2</c:v>
                </c:pt>
                <c:pt idx="179">
                  <c:v>2.1867947222004462E-2</c:v>
                </c:pt>
                <c:pt idx="180">
                  <c:v>2.1867947222004462E-2</c:v>
                </c:pt>
                <c:pt idx="181">
                  <c:v>2.1867947222004462E-2</c:v>
                </c:pt>
                <c:pt idx="182">
                  <c:v>2.1867947222004462E-2</c:v>
                </c:pt>
                <c:pt idx="183">
                  <c:v>2.1867947222004462E-2</c:v>
                </c:pt>
                <c:pt idx="184">
                  <c:v>2.1867947222004462E-2</c:v>
                </c:pt>
                <c:pt idx="185">
                  <c:v>2.1867947222004462E-2</c:v>
                </c:pt>
                <c:pt idx="186">
                  <c:v>2.1867947222004462E-2</c:v>
                </c:pt>
                <c:pt idx="187">
                  <c:v>2.1867947222004462E-2</c:v>
                </c:pt>
                <c:pt idx="188">
                  <c:v>2.1867947222004462E-2</c:v>
                </c:pt>
                <c:pt idx="189">
                  <c:v>2.1867947222004462E-2</c:v>
                </c:pt>
                <c:pt idx="190">
                  <c:v>2.1867947222004462E-2</c:v>
                </c:pt>
                <c:pt idx="191">
                  <c:v>2.1867947222004462E-2</c:v>
                </c:pt>
                <c:pt idx="192">
                  <c:v>2.1867947222004462E-2</c:v>
                </c:pt>
                <c:pt idx="193">
                  <c:v>2.1867947222004462E-2</c:v>
                </c:pt>
                <c:pt idx="194">
                  <c:v>2.1867947222004462E-2</c:v>
                </c:pt>
                <c:pt idx="195">
                  <c:v>2.1867947222004462E-2</c:v>
                </c:pt>
                <c:pt idx="196">
                  <c:v>2.1867947222004462E-2</c:v>
                </c:pt>
                <c:pt idx="197">
                  <c:v>2.1867947222004462E-2</c:v>
                </c:pt>
                <c:pt idx="198">
                  <c:v>2.1867947222004462E-2</c:v>
                </c:pt>
                <c:pt idx="199">
                  <c:v>2.1867947222004462E-2</c:v>
                </c:pt>
                <c:pt idx="200">
                  <c:v>2.1867947222004462E-2</c:v>
                </c:pt>
                <c:pt idx="201">
                  <c:v>2.1867947222004462E-2</c:v>
                </c:pt>
                <c:pt idx="202">
                  <c:v>2.1867947222004462E-2</c:v>
                </c:pt>
              </c:numCache>
            </c:numRef>
          </c:yVal>
          <c:smooth val="1"/>
          <c:extLst>
            <c:ext xmlns:c16="http://schemas.microsoft.com/office/drawing/2014/chart" uri="{C3380CC4-5D6E-409C-BE32-E72D297353CC}">
              <c16:uniqueId val="{00000002-54B3-4A8E-ADF7-B2A36ED6D3A4}"/>
            </c:ext>
          </c:extLst>
        </c:ser>
        <c:dLbls>
          <c:showLegendKey val="0"/>
          <c:showVal val="0"/>
          <c:showCatName val="0"/>
          <c:showSerName val="0"/>
          <c:showPercent val="0"/>
          <c:showBubbleSize val="0"/>
        </c:dLbls>
        <c:axId val="472782256"/>
        <c:axId val="472772848"/>
      </c:scatterChart>
      <c:valAx>
        <c:axId val="472782256"/>
        <c:scaling>
          <c:orientation val="minMax"/>
          <c:max val="15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Atemfrequenz in Ruhe</a:t>
                </a:r>
                <a:r>
                  <a:rPr lang="en-US" baseline="0"/>
                  <a:t> [%]</a:t>
                </a:r>
                <a:endParaRPr lang="en-US"/>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72848"/>
        <c:crosses val="autoZero"/>
        <c:crossBetween val="midCat"/>
        <c:majorUnit val="10"/>
      </c:valAx>
      <c:valAx>
        <c:axId val="472772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82256"/>
        <c:crosses val="autoZero"/>
        <c:crossBetween val="midCat"/>
      </c:valAx>
      <c:spPr>
        <a:noFill/>
        <a:ln>
          <a:noFill/>
        </a:ln>
        <a:effectLst/>
      </c:spPr>
    </c:plotArea>
    <c:legend>
      <c:legendPos val="b"/>
      <c:layout>
        <c:manualLayout>
          <c:xMode val="edge"/>
          <c:yMode val="edge"/>
          <c:x val="0.73432458442694648"/>
          <c:y val="6.5392971711869349E-2"/>
          <c:w val="0.21190638670166231"/>
          <c:h val="0.226273694954797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580927384076991E-2"/>
          <c:y val="2.97196861328838E-2"/>
          <c:w val="0.88128696412948382"/>
          <c:h val="0.88514862395938543"/>
        </c:manualLayout>
      </c:layout>
      <c:scatterChart>
        <c:scatterStyle val="smoothMarker"/>
        <c:varyColors val="0"/>
        <c:ser>
          <c:idx val="3"/>
          <c:order val="0"/>
          <c:spPr>
            <a:ln w="15875" cap="rnd">
              <a:solidFill>
                <a:schemeClr val="accent6">
                  <a:lumMod val="60000"/>
                </a:schemeClr>
              </a:solidFill>
              <a:round/>
            </a:ln>
            <a:effectLst>
              <a:outerShdw blurRad="57150" dist="19050" dir="5400000" algn="ctr" rotWithShape="0">
                <a:srgbClr val="000000">
                  <a:alpha val="63000"/>
                </a:srgbClr>
              </a:outerShdw>
            </a:effectLst>
          </c:spPr>
          <c:marker>
            <c:symbol val="none"/>
          </c:marker>
          <c:xVal>
            <c:numRef>
              <c:f>Mannheimer_Studie!$I$3:$I$114</c:f>
              <c:numCache>
                <c:formatCode>m/d/yyyy</c:formatCode>
                <c:ptCount val="112"/>
                <c:pt idx="0">
                  <c:v>43910</c:v>
                </c:pt>
                <c:pt idx="1">
                  <c:v>43911</c:v>
                </c:pt>
                <c:pt idx="2">
                  <c:v>43912</c:v>
                </c:pt>
                <c:pt idx="3">
                  <c:v>43913</c:v>
                </c:pt>
                <c:pt idx="4">
                  <c:v>43914</c:v>
                </c:pt>
                <c:pt idx="5">
                  <c:v>43915</c:v>
                </c:pt>
                <c:pt idx="6">
                  <c:v>43916</c:v>
                </c:pt>
                <c:pt idx="7">
                  <c:v>43917</c:v>
                </c:pt>
                <c:pt idx="8">
                  <c:v>43918</c:v>
                </c:pt>
                <c:pt idx="9">
                  <c:v>43919</c:v>
                </c:pt>
                <c:pt idx="10">
                  <c:v>43920</c:v>
                </c:pt>
                <c:pt idx="11">
                  <c:v>43921</c:v>
                </c:pt>
                <c:pt idx="12">
                  <c:v>43922</c:v>
                </c:pt>
                <c:pt idx="13">
                  <c:v>43923</c:v>
                </c:pt>
                <c:pt idx="14">
                  <c:v>43924</c:v>
                </c:pt>
                <c:pt idx="15">
                  <c:v>43925</c:v>
                </c:pt>
                <c:pt idx="16">
                  <c:v>43926</c:v>
                </c:pt>
                <c:pt idx="17">
                  <c:v>43927</c:v>
                </c:pt>
                <c:pt idx="18">
                  <c:v>43928</c:v>
                </c:pt>
                <c:pt idx="19">
                  <c:v>43929</c:v>
                </c:pt>
                <c:pt idx="20">
                  <c:v>43930</c:v>
                </c:pt>
                <c:pt idx="21">
                  <c:v>43931</c:v>
                </c:pt>
                <c:pt idx="22">
                  <c:v>43932</c:v>
                </c:pt>
                <c:pt idx="23">
                  <c:v>43933</c:v>
                </c:pt>
                <c:pt idx="24">
                  <c:v>43934</c:v>
                </c:pt>
                <c:pt idx="25">
                  <c:v>43935</c:v>
                </c:pt>
                <c:pt idx="26">
                  <c:v>43936</c:v>
                </c:pt>
                <c:pt idx="27">
                  <c:v>43937</c:v>
                </c:pt>
                <c:pt idx="28">
                  <c:v>43938</c:v>
                </c:pt>
                <c:pt idx="29">
                  <c:v>43939</c:v>
                </c:pt>
                <c:pt idx="30">
                  <c:v>43940</c:v>
                </c:pt>
                <c:pt idx="31">
                  <c:v>43941</c:v>
                </c:pt>
                <c:pt idx="32">
                  <c:v>43942</c:v>
                </c:pt>
                <c:pt idx="33">
                  <c:v>43943</c:v>
                </c:pt>
                <c:pt idx="34">
                  <c:v>43944</c:v>
                </c:pt>
                <c:pt idx="35">
                  <c:v>43945</c:v>
                </c:pt>
                <c:pt idx="36">
                  <c:v>43946</c:v>
                </c:pt>
                <c:pt idx="37">
                  <c:v>43947</c:v>
                </c:pt>
                <c:pt idx="38">
                  <c:v>43948</c:v>
                </c:pt>
                <c:pt idx="39">
                  <c:v>43949</c:v>
                </c:pt>
                <c:pt idx="40">
                  <c:v>43950</c:v>
                </c:pt>
                <c:pt idx="41">
                  <c:v>43951</c:v>
                </c:pt>
                <c:pt idx="42">
                  <c:v>43952</c:v>
                </c:pt>
                <c:pt idx="43">
                  <c:v>43953</c:v>
                </c:pt>
                <c:pt idx="44">
                  <c:v>43954</c:v>
                </c:pt>
                <c:pt idx="45">
                  <c:v>43955</c:v>
                </c:pt>
                <c:pt idx="46">
                  <c:v>43956</c:v>
                </c:pt>
                <c:pt idx="47">
                  <c:v>43957</c:v>
                </c:pt>
                <c:pt idx="48">
                  <c:v>43958</c:v>
                </c:pt>
                <c:pt idx="49">
                  <c:v>43959</c:v>
                </c:pt>
                <c:pt idx="50">
                  <c:v>43960</c:v>
                </c:pt>
                <c:pt idx="51">
                  <c:v>43961</c:v>
                </c:pt>
                <c:pt idx="52">
                  <c:v>43962</c:v>
                </c:pt>
                <c:pt idx="53">
                  <c:v>43963</c:v>
                </c:pt>
                <c:pt idx="54">
                  <c:v>43964</c:v>
                </c:pt>
                <c:pt idx="55">
                  <c:v>43965</c:v>
                </c:pt>
                <c:pt idx="56">
                  <c:v>43966</c:v>
                </c:pt>
                <c:pt idx="57">
                  <c:v>43967</c:v>
                </c:pt>
                <c:pt idx="58">
                  <c:v>43968</c:v>
                </c:pt>
                <c:pt idx="59">
                  <c:v>43969</c:v>
                </c:pt>
                <c:pt idx="60">
                  <c:v>43970</c:v>
                </c:pt>
                <c:pt idx="61">
                  <c:v>43971</c:v>
                </c:pt>
                <c:pt idx="62">
                  <c:v>43972</c:v>
                </c:pt>
                <c:pt idx="63">
                  <c:v>43973</c:v>
                </c:pt>
                <c:pt idx="64">
                  <c:v>43974</c:v>
                </c:pt>
                <c:pt idx="65">
                  <c:v>43975</c:v>
                </c:pt>
                <c:pt idx="66">
                  <c:v>43976</c:v>
                </c:pt>
                <c:pt idx="67">
                  <c:v>43977</c:v>
                </c:pt>
                <c:pt idx="68">
                  <c:v>43978</c:v>
                </c:pt>
                <c:pt idx="69">
                  <c:v>43979</c:v>
                </c:pt>
                <c:pt idx="70">
                  <c:v>43980</c:v>
                </c:pt>
                <c:pt idx="71">
                  <c:v>43981</c:v>
                </c:pt>
                <c:pt idx="72">
                  <c:v>43982</c:v>
                </c:pt>
                <c:pt idx="73">
                  <c:v>43983</c:v>
                </c:pt>
                <c:pt idx="74">
                  <c:v>43984</c:v>
                </c:pt>
                <c:pt idx="75">
                  <c:v>43985</c:v>
                </c:pt>
                <c:pt idx="76">
                  <c:v>43986</c:v>
                </c:pt>
                <c:pt idx="77">
                  <c:v>43987</c:v>
                </c:pt>
                <c:pt idx="78">
                  <c:v>43988</c:v>
                </c:pt>
                <c:pt idx="79">
                  <c:v>43989</c:v>
                </c:pt>
                <c:pt idx="80">
                  <c:v>43990</c:v>
                </c:pt>
                <c:pt idx="81">
                  <c:v>43991</c:v>
                </c:pt>
                <c:pt idx="82">
                  <c:v>43992</c:v>
                </c:pt>
                <c:pt idx="83">
                  <c:v>43993</c:v>
                </c:pt>
                <c:pt idx="84">
                  <c:v>43994</c:v>
                </c:pt>
                <c:pt idx="85">
                  <c:v>43995</c:v>
                </c:pt>
                <c:pt idx="86">
                  <c:v>43996</c:v>
                </c:pt>
                <c:pt idx="87">
                  <c:v>43997</c:v>
                </c:pt>
                <c:pt idx="88">
                  <c:v>43998</c:v>
                </c:pt>
                <c:pt idx="89">
                  <c:v>43999</c:v>
                </c:pt>
                <c:pt idx="90">
                  <c:v>44000</c:v>
                </c:pt>
                <c:pt idx="91">
                  <c:v>44001</c:v>
                </c:pt>
                <c:pt idx="92">
                  <c:v>44002</c:v>
                </c:pt>
                <c:pt idx="93">
                  <c:v>44003</c:v>
                </c:pt>
                <c:pt idx="94">
                  <c:v>44004</c:v>
                </c:pt>
                <c:pt idx="95">
                  <c:v>44005</c:v>
                </c:pt>
                <c:pt idx="96">
                  <c:v>44006</c:v>
                </c:pt>
                <c:pt idx="97">
                  <c:v>44007</c:v>
                </c:pt>
                <c:pt idx="98">
                  <c:v>44008</c:v>
                </c:pt>
                <c:pt idx="99">
                  <c:v>44009</c:v>
                </c:pt>
                <c:pt idx="100">
                  <c:v>44010</c:v>
                </c:pt>
                <c:pt idx="101">
                  <c:v>44011</c:v>
                </c:pt>
                <c:pt idx="102">
                  <c:v>44012</c:v>
                </c:pt>
                <c:pt idx="103">
                  <c:v>44013</c:v>
                </c:pt>
                <c:pt idx="104">
                  <c:v>44014</c:v>
                </c:pt>
                <c:pt idx="105">
                  <c:v>44015</c:v>
                </c:pt>
                <c:pt idx="106">
                  <c:v>44016</c:v>
                </c:pt>
                <c:pt idx="107">
                  <c:v>44017</c:v>
                </c:pt>
                <c:pt idx="108">
                  <c:v>44018</c:v>
                </c:pt>
                <c:pt idx="109">
                  <c:v>44019</c:v>
                </c:pt>
                <c:pt idx="110">
                  <c:v>44020</c:v>
                </c:pt>
                <c:pt idx="111">
                  <c:v>44021</c:v>
                </c:pt>
              </c:numCache>
            </c:numRef>
          </c:xVal>
          <c:yVal>
            <c:numRef>
              <c:f>Mannheimer_Studie!$M$3:$M$114</c:f>
              <c:numCache>
                <c:formatCode>General</c:formatCode>
                <c:ptCount val="112"/>
                <c:pt idx="0">
                  <c:v>52.08</c:v>
                </c:pt>
                <c:pt idx="1">
                  <c:v>59.46</c:v>
                </c:pt>
                <c:pt idx="2">
                  <c:v>59.16</c:v>
                </c:pt>
                <c:pt idx="3">
                  <c:v>50.64</c:v>
                </c:pt>
                <c:pt idx="4">
                  <c:v>41.52</c:v>
                </c:pt>
                <c:pt idx="5">
                  <c:v>44.26</c:v>
                </c:pt>
                <c:pt idx="6">
                  <c:v>49.88</c:v>
                </c:pt>
                <c:pt idx="7">
                  <c:v>42.13</c:v>
                </c:pt>
                <c:pt idx="8">
                  <c:v>37.409999999999997</c:v>
                </c:pt>
                <c:pt idx="9">
                  <c:v>44.62</c:v>
                </c:pt>
                <c:pt idx="10">
                  <c:v>44.87</c:v>
                </c:pt>
                <c:pt idx="11">
                  <c:v>41.09</c:v>
                </c:pt>
                <c:pt idx="12">
                  <c:v>39.39</c:v>
                </c:pt>
                <c:pt idx="13">
                  <c:v>37.659999999999997</c:v>
                </c:pt>
                <c:pt idx="14">
                  <c:v>37.76</c:v>
                </c:pt>
                <c:pt idx="15">
                  <c:v>36.700000000000003</c:v>
                </c:pt>
                <c:pt idx="16">
                  <c:v>40.71</c:v>
                </c:pt>
                <c:pt idx="17">
                  <c:v>32.89</c:v>
                </c:pt>
                <c:pt idx="18">
                  <c:v>34.799999999999997</c:v>
                </c:pt>
                <c:pt idx="19">
                  <c:v>29.88</c:v>
                </c:pt>
                <c:pt idx="20">
                  <c:v>28.79</c:v>
                </c:pt>
                <c:pt idx="21">
                  <c:v>29.37</c:v>
                </c:pt>
                <c:pt idx="22">
                  <c:v>25.3</c:v>
                </c:pt>
                <c:pt idx="23">
                  <c:v>36.08</c:v>
                </c:pt>
                <c:pt idx="24">
                  <c:v>29</c:v>
                </c:pt>
                <c:pt idx="25">
                  <c:v>24.9</c:v>
                </c:pt>
                <c:pt idx="26">
                  <c:v>22.48</c:v>
                </c:pt>
                <c:pt idx="27">
                  <c:v>19.760000000000002</c:v>
                </c:pt>
                <c:pt idx="28">
                  <c:v>22.04</c:v>
                </c:pt>
                <c:pt idx="29">
                  <c:v>19.97</c:v>
                </c:pt>
                <c:pt idx="30">
                  <c:v>28.76</c:v>
                </c:pt>
                <c:pt idx="31">
                  <c:v>20.55</c:v>
                </c:pt>
                <c:pt idx="32">
                  <c:v>21.36</c:v>
                </c:pt>
                <c:pt idx="33">
                  <c:v>14.43</c:v>
                </c:pt>
                <c:pt idx="34">
                  <c:v>20.65</c:v>
                </c:pt>
                <c:pt idx="35">
                  <c:v>18.309999999999999</c:v>
                </c:pt>
                <c:pt idx="36">
                  <c:v>16.2</c:v>
                </c:pt>
                <c:pt idx="37">
                  <c:v>21.82</c:v>
                </c:pt>
                <c:pt idx="38">
                  <c:v>18.559999999999999</c:v>
                </c:pt>
                <c:pt idx="39">
                  <c:v>15.83</c:v>
                </c:pt>
                <c:pt idx="40">
                  <c:v>10.89</c:v>
                </c:pt>
                <c:pt idx="41">
                  <c:v>13.15</c:v>
                </c:pt>
                <c:pt idx="42">
                  <c:v>13.36</c:v>
                </c:pt>
                <c:pt idx="43">
                  <c:v>12.33</c:v>
                </c:pt>
                <c:pt idx="44">
                  <c:v>14.17</c:v>
                </c:pt>
                <c:pt idx="45">
                  <c:v>13.02</c:v>
                </c:pt>
                <c:pt idx="46">
                  <c:v>8.07</c:v>
                </c:pt>
                <c:pt idx="47">
                  <c:v>8.8800000000000008</c:v>
                </c:pt>
                <c:pt idx="48">
                  <c:v>7.97</c:v>
                </c:pt>
                <c:pt idx="49">
                  <c:v>7.5</c:v>
                </c:pt>
                <c:pt idx="50">
                  <c:v>9.89</c:v>
                </c:pt>
                <c:pt idx="51">
                  <c:v>11</c:v>
                </c:pt>
                <c:pt idx="52">
                  <c:v>9.65</c:v>
                </c:pt>
                <c:pt idx="53">
                  <c:v>7.61</c:v>
                </c:pt>
                <c:pt idx="54">
                  <c:v>9.26</c:v>
                </c:pt>
                <c:pt idx="55">
                  <c:v>5.93</c:v>
                </c:pt>
                <c:pt idx="56">
                  <c:v>4.9400000000000004</c:v>
                </c:pt>
                <c:pt idx="57">
                  <c:v>6.07</c:v>
                </c:pt>
                <c:pt idx="58">
                  <c:v>6.73</c:v>
                </c:pt>
                <c:pt idx="59">
                  <c:v>6.47</c:v>
                </c:pt>
                <c:pt idx="60">
                  <c:v>4.58</c:v>
                </c:pt>
                <c:pt idx="61">
                  <c:v>2.93</c:v>
                </c:pt>
                <c:pt idx="62">
                  <c:v>5.81</c:v>
                </c:pt>
                <c:pt idx="63">
                  <c:v>5.09</c:v>
                </c:pt>
                <c:pt idx="64">
                  <c:v>6.72</c:v>
                </c:pt>
                <c:pt idx="65">
                  <c:v>7.85</c:v>
                </c:pt>
                <c:pt idx="66">
                  <c:v>7</c:v>
                </c:pt>
                <c:pt idx="67">
                  <c:v>5.55</c:v>
                </c:pt>
                <c:pt idx="68">
                  <c:v>5.36</c:v>
                </c:pt>
                <c:pt idx="69">
                  <c:v>5.78</c:v>
                </c:pt>
                <c:pt idx="70">
                  <c:v>5.22</c:v>
                </c:pt>
                <c:pt idx="71">
                  <c:v>2.4500000000000002</c:v>
                </c:pt>
                <c:pt idx="72">
                  <c:v>7.61</c:v>
                </c:pt>
                <c:pt idx="73">
                  <c:v>6.07</c:v>
                </c:pt>
                <c:pt idx="74">
                  <c:v>3.31</c:v>
                </c:pt>
                <c:pt idx="75">
                  <c:v>3.79</c:v>
                </c:pt>
                <c:pt idx="76">
                  <c:v>4.5599999999999996</c:v>
                </c:pt>
                <c:pt idx="77">
                  <c:v>4.96</c:v>
                </c:pt>
                <c:pt idx="78">
                  <c:v>4.78</c:v>
                </c:pt>
                <c:pt idx="79">
                  <c:v>4.8099999999999996</c:v>
                </c:pt>
                <c:pt idx="80">
                  <c:v>4.3499999999999996</c:v>
                </c:pt>
                <c:pt idx="81">
                  <c:v>3.56</c:v>
                </c:pt>
                <c:pt idx="82">
                  <c:v>2.76</c:v>
                </c:pt>
                <c:pt idx="83">
                  <c:v>4.05</c:v>
                </c:pt>
                <c:pt idx="84">
                  <c:v>3.78</c:v>
                </c:pt>
                <c:pt idx="85">
                  <c:v>2.5299999999999998</c:v>
                </c:pt>
                <c:pt idx="86">
                  <c:v>4.2</c:v>
                </c:pt>
                <c:pt idx="87">
                  <c:v>3.97</c:v>
                </c:pt>
                <c:pt idx="88">
                  <c:v>4.1900000000000004</c:v>
                </c:pt>
                <c:pt idx="89">
                  <c:v>1.87</c:v>
                </c:pt>
                <c:pt idx="90">
                  <c:v>2.71</c:v>
                </c:pt>
                <c:pt idx="91">
                  <c:v>2.57</c:v>
                </c:pt>
                <c:pt idx="92">
                  <c:v>1.52</c:v>
                </c:pt>
                <c:pt idx="93">
                  <c:v>4.3899999999999997</c:v>
                </c:pt>
                <c:pt idx="94">
                  <c:v>4.58</c:v>
                </c:pt>
                <c:pt idx="95">
                  <c:v>2.96</c:v>
                </c:pt>
                <c:pt idx="96">
                  <c:v>2.64</c:v>
                </c:pt>
                <c:pt idx="97">
                  <c:v>2.78</c:v>
                </c:pt>
                <c:pt idx="98">
                  <c:v>3.95</c:v>
                </c:pt>
                <c:pt idx="99">
                  <c:v>2.72</c:v>
                </c:pt>
                <c:pt idx="100">
                  <c:v>3.19</c:v>
                </c:pt>
                <c:pt idx="101">
                  <c:v>5.03</c:v>
                </c:pt>
                <c:pt idx="102">
                  <c:v>3.17</c:v>
                </c:pt>
                <c:pt idx="103">
                  <c:v>1.44</c:v>
                </c:pt>
                <c:pt idx="104">
                  <c:v>4.08</c:v>
                </c:pt>
                <c:pt idx="105">
                  <c:v>3.81</c:v>
                </c:pt>
                <c:pt idx="106">
                  <c:v>1.97</c:v>
                </c:pt>
                <c:pt idx="107">
                  <c:v>4.1500000000000004</c:v>
                </c:pt>
                <c:pt idx="108">
                  <c:v>2.08</c:v>
                </c:pt>
                <c:pt idx="109">
                  <c:v>3.2</c:v>
                </c:pt>
                <c:pt idx="110">
                  <c:v>1.21</c:v>
                </c:pt>
                <c:pt idx="111">
                  <c:v>3.96</c:v>
                </c:pt>
              </c:numCache>
            </c:numRef>
          </c:yVal>
          <c:smooth val="1"/>
          <c:extLst>
            <c:ext xmlns:c16="http://schemas.microsoft.com/office/drawing/2014/chart" uri="{C3380CC4-5D6E-409C-BE32-E72D297353CC}">
              <c16:uniqueId val="{00000000-8267-425F-A690-9DA4AF7694D6}"/>
            </c:ext>
          </c:extLst>
        </c:ser>
        <c:ser>
          <c:idx val="6"/>
          <c:order val="1"/>
          <c:spPr>
            <a:ln w="15875" cap="rnd">
              <a:solidFill>
                <a:srgbClr val="C00000"/>
              </a:solidFill>
              <a:round/>
            </a:ln>
            <a:effectLst>
              <a:outerShdw blurRad="57150" dist="19050" dir="5400000" algn="ctr" rotWithShape="0">
                <a:srgbClr val="000000">
                  <a:alpha val="63000"/>
                </a:srgbClr>
              </a:outerShdw>
            </a:effectLst>
          </c:spPr>
          <c:marker>
            <c:symbol val="none"/>
          </c:marker>
          <c:xVal>
            <c:numRef>
              <c:f>Mannheimer_Studie!$I$3:$I$114</c:f>
              <c:numCache>
                <c:formatCode>m/d/yyyy</c:formatCode>
                <c:ptCount val="112"/>
                <c:pt idx="0">
                  <c:v>43910</c:v>
                </c:pt>
                <c:pt idx="1">
                  <c:v>43911</c:v>
                </c:pt>
                <c:pt idx="2">
                  <c:v>43912</c:v>
                </c:pt>
                <c:pt idx="3">
                  <c:v>43913</c:v>
                </c:pt>
                <c:pt idx="4">
                  <c:v>43914</c:v>
                </c:pt>
                <c:pt idx="5">
                  <c:v>43915</c:v>
                </c:pt>
                <c:pt idx="6">
                  <c:v>43916</c:v>
                </c:pt>
                <c:pt idx="7">
                  <c:v>43917</c:v>
                </c:pt>
                <c:pt idx="8">
                  <c:v>43918</c:v>
                </c:pt>
                <c:pt idx="9">
                  <c:v>43919</c:v>
                </c:pt>
                <c:pt idx="10">
                  <c:v>43920</c:v>
                </c:pt>
                <c:pt idx="11">
                  <c:v>43921</c:v>
                </c:pt>
                <c:pt idx="12">
                  <c:v>43922</c:v>
                </c:pt>
                <c:pt idx="13">
                  <c:v>43923</c:v>
                </c:pt>
                <c:pt idx="14">
                  <c:v>43924</c:v>
                </c:pt>
                <c:pt idx="15">
                  <c:v>43925</c:v>
                </c:pt>
                <c:pt idx="16">
                  <c:v>43926</c:v>
                </c:pt>
                <c:pt idx="17">
                  <c:v>43927</c:v>
                </c:pt>
                <c:pt idx="18">
                  <c:v>43928</c:v>
                </c:pt>
                <c:pt idx="19">
                  <c:v>43929</c:v>
                </c:pt>
                <c:pt idx="20">
                  <c:v>43930</c:v>
                </c:pt>
                <c:pt idx="21">
                  <c:v>43931</c:v>
                </c:pt>
                <c:pt idx="22">
                  <c:v>43932</c:v>
                </c:pt>
                <c:pt idx="23">
                  <c:v>43933</c:v>
                </c:pt>
                <c:pt idx="24">
                  <c:v>43934</c:v>
                </c:pt>
                <c:pt idx="25">
                  <c:v>43935</c:v>
                </c:pt>
                <c:pt idx="26">
                  <c:v>43936</c:v>
                </c:pt>
                <c:pt idx="27">
                  <c:v>43937</c:v>
                </c:pt>
                <c:pt idx="28">
                  <c:v>43938</c:v>
                </c:pt>
                <c:pt idx="29">
                  <c:v>43939</c:v>
                </c:pt>
                <c:pt idx="30">
                  <c:v>43940</c:v>
                </c:pt>
                <c:pt idx="31">
                  <c:v>43941</c:v>
                </c:pt>
                <c:pt idx="32">
                  <c:v>43942</c:v>
                </c:pt>
                <c:pt idx="33">
                  <c:v>43943</c:v>
                </c:pt>
                <c:pt idx="34">
                  <c:v>43944</c:v>
                </c:pt>
                <c:pt idx="35">
                  <c:v>43945</c:v>
                </c:pt>
                <c:pt idx="36">
                  <c:v>43946</c:v>
                </c:pt>
                <c:pt idx="37">
                  <c:v>43947</c:v>
                </c:pt>
                <c:pt idx="38">
                  <c:v>43948</c:v>
                </c:pt>
                <c:pt idx="39">
                  <c:v>43949</c:v>
                </c:pt>
                <c:pt idx="40">
                  <c:v>43950</c:v>
                </c:pt>
                <c:pt idx="41">
                  <c:v>43951</c:v>
                </c:pt>
                <c:pt idx="42">
                  <c:v>43952</c:v>
                </c:pt>
                <c:pt idx="43">
                  <c:v>43953</c:v>
                </c:pt>
                <c:pt idx="44">
                  <c:v>43954</c:v>
                </c:pt>
                <c:pt idx="45">
                  <c:v>43955</c:v>
                </c:pt>
                <c:pt idx="46">
                  <c:v>43956</c:v>
                </c:pt>
                <c:pt idx="47">
                  <c:v>43957</c:v>
                </c:pt>
                <c:pt idx="48">
                  <c:v>43958</c:v>
                </c:pt>
                <c:pt idx="49">
                  <c:v>43959</c:v>
                </c:pt>
                <c:pt idx="50">
                  <c:v>43960</c:v>
                </c:pt>
                <c:pt idx="51">
                  <c:v>43961</c:v>
                </c:pt>
                <c:pt idx="52">
                  <c:v>43962</c:v>
                </c:pt>
                <c:pt idx="53">
                  <c:v>43963</c:v>
                </c:pt>
                <c:pt idx="54">
                  <c:v>43964</c:v>
                </c:pt>
                <c:pt idx="55">
                  <c:v>43965</c:v>
                </c:pt>
                <c:pt idx="56">
                  <c:v>43966</c:v>
                </c:pt>
                <c:pt idx="57">
                  <c:v>43967</c:v>
                </c:pt>
                <c:pt idx="58">
                  <c:v>43968</c:v>
                </c:pt>
                <c:pt idx="59">
                  <c:v>43969</c:v>
                </c:pt>
                <c:pt idx="60">
                  <c:v>43970</c:v>
                </c:pt>
                <c:pt idx="61">
                  <c:v>43971</c:v>
                </c:pt>
                <c:pt idx="62">
                  <c:v>43972</c:v>
                </c:pt>
                <c:pt idx="63">
                  <c:v>43973</c:v>
                </c:pt>
                <c:pt idx="64">
                  <c:v>43974</c:v>
                </c:pt>
                <c:pt idx="65">
                  <c:v>43975</c:v>
                </c:pt>
                <c:pt idx="66">
                  <c:v>43976</c:v>
                </c:pt>
                <c:pt idx="67">
                  <c:v>43977</c:v>
                </c:pt>
                <c:pt idx="68">
                  <c:v>43978</c:v>
                </c:pt>
                <c:pt idx="69">
                  <c:v>43979</c:v>
                </c:pt>
                <c:pt idx="70">
                  <c:v>43980</c:v>
                </c:pt>
                <c:pt idx="71">
                  <c:v>43981</c:v>
                </c:pt>
                <c:pt idx="72">
                  <c:v>43982</c:v>
                </c:pt>
                <c:pt idx="73">
                  <c:v>43983</c:v>
                </c:pt>
                <c:pt idx="74">
                  <c:v>43984</c:v>
                </c:pt>
                <c:pt idx="75">
                  <c:v>43985</c:v>
                </c:pt>
                <c:pt idx="76">
                  <c:v>43986</c:v>
                </c:pt>
                <c:pt idx="77">
                  <c:v>43987</c:v>
                </c:pt>
                <c:pt idx="78">
                  <c:v>43988</c:v>
                </c:pt>
                <c:pt idx="79">
                  <c:v>43989</c:v>
                </c:pt>
                <c:pt idx="80">
                  <c:v>43990</c:v>
                </c:pt>
                <c:pt idx="81">
                  <c:v>43991</c:v>
                </c:pt>
                <c:pt idx="82">
                  <c:v>43992</c:v>
                </c:pt>
                <c:pt idx="83">
                  <c:v>43993</c:v>
                </c:pt>
                <c:pt idx="84">
                  <c:v>43994</c:v>
                </c:pt>
                <c:pt idx="85">
                  <c:v>43995</c:v>
                </c:pt>
                <c:pt idx="86">
                  <c:v>43996</c:v>
                </c:pt>
                <c:pt idx="87">
                  <c:v>43997</c:v>
                </c:pt>
                <c:pt idx="88">
                  <c:v>43998</c:v>
                </c:pt>
                <c:pt idx="89">
                  <c:v>43999</c:v>
                </c:pt>
                <c:pt idx="90">
                  <c:v>44000</c:v>
                </c:pt>
                <c:pt idx="91">
                  <c:v>44001</c:v>
                </c:pt>
                <c:pt idx="92">
                  <c:v>44002</c:v>
                </c:pt>
                <c:pt idx="93">
                  <c:v>44003</c:v>
                </c:pt>
                <c:pt idx="94">
                  <c:v>44004</c:v>
                </c:pt>
                <c:pt idx="95">
                  <c:v>44005</c:v>
                </c:pt>
                <c:pt idx="96">
                  <c:v>44006</c:v>
                </c:pt>
                <c:pt idx="97">
                  <c:v>44007</c:v>
                </c:pt>
                <c:pt idx="98">
                  <c:v>44008</c:v>
                </c:pt>
                <c:pt idx="99">
                  <c:v>44009</c:v>
                </c:pt>
                <c:pt idx="100">
                  <c:v>44010</c:v>
                </c:pt>
                <c:pt idx="101">
                  <c:v>44011</c:v>
                </c:pt>
                <c:pt idx="102">
                  <c:v>44012</c:v>
                </c:pt>
                <c:pt idx="103">
                  <c:v>44013</c:v>
                </c:pt>
                <c:pt idx="104">
                  <c:v>44014</c:v>
                </c:pt>
                <c:pt idx="105">
                  <c:v>44015</c:v>
                </c:pt>
                <c:pt idx="106">
                  <c:v>44016</c:v>
                </c:pt>
                <c:pt idx="107">
                  <c:v>44017</c:v>
                </c:pt>
                <c:pt idx="108">
                  <c:v>44018</c:v>
                </c:pt>
                <c:pt idx="109">
                  <c:v>44019</c:v>
                </c:pt>
                <c:pt idx="110">
                  <c:v>44020</c:v>
                </c:pt>
                <c:pt idx="111">
                  <c:v>44021</c:v>
                </c:pt>
              </c:numCache>
            </c:numRef>
          </c:xVal>
          <c:yVal>
            <c:numRef>
              <c:f>Mannheimer_Studie!$P$3:$P$114</c:f>
              <c:numCache>
                <c:formatCode>General</c:formatCode>
                <c:ptCount val="112"/>
                <c:pt idx="0">
                  <c:v>2.09</c:v>
                </c:pt>
                <c:pt idx="1">
                  <c:v>0.43</c:v>
                </c:pt>
                <c:pt idx="2">
                  <c:v>1.27</c:v>
                </c:pt>
                <c:pt idx="3">
                  <c:v>0.28999999999999998</c:v>
                </c:pt>
                <c:pt idx="4">
                  <c:v>0.84</c:v>
                </c:pt>
                <c:pt idx="5">
                  <c:v>2.14</c:v>
                </c:pt>
                <c:pt idx="6">
                  <c:v>1.58</c:v>
                </c:pt>
                <c:pt idx="7">
                  <c:v>1.37</c:v>
                </c:pt>
                <c:pt idx="8">
                  <c:v>2.35</c:v>
                </c:pt>
                <c:pt idx="9">
                  <c:v>1.62</c:v>
                </c:pt>
                <c:pt idx="10">
                  <c:v>1.34</c:v>
                </c:pt>
                <c:pt idx="11">
                  <c:v>1.35</c:v>
                </c:pt>
                <c:pt idx="12">
                  <c:v>0.61</c:v>
                </c:pt>
                <c:pt idx="13">
                  <c:v>0.67</c:v>
                </c:pt>
                <c:pt idx="14">
                  <c:v>2.12</c:v>
                </c:pt>
                <c:pt idx="15">
                  <c:v>1.84</c:v>
                </c:pt>
                <c:pt idx="16">
                  <c:v>1.38</c:v>
                </c:pt>
                <c:pt idx="17">
                  <c:v>0.45</c:v>
                </c:pt>
                <c:pt idx="18">
                  <c:v>2.13</c:v>
                </c:pt>
                <c:pt idx="19">
                  <c:v>1.64</c:v>
                </c:pt>
                <c:pt idx="20">
                  <c:v>2.4500000000000002</c:v>
                </c:pt>
                <c:pt idx="21">
                  <c:v>2.76</c:v>
                </c:pt>
                <c:pt idx="22">
                  <c:v>2.83</c:v>
                </c:pt>
                <c:pt idx="23">
                  <c:v>1.73</c:v>
                </c:pt>
                <c:pt idx="24">
                  <c:v>0.88</c:v>
                </c:pt>
                <c:pt idx="25">
                  <c:v>1.77</c:v>
                </c:pt>
                <c:pt idx="26">
                  <c:v>1.29</c:v>
                </c:pt>
                <c:pt idx="27">
                  <c:v>2.71</c:v>
                </c:pt>
                <c:pt idx="28">
                  <c:v>3.59</c:v>
                </c:pt>
                <c:pt idx="29">
                  <c:v>5.64</c:v>
                </c:pt>
                <c:pt idx="30">
                  <c:v>2.11</c:v>
                </c:pt>
                <c:pt idx="31">
                  <c:v>1.1499999999999999</c:v>
                </c:pt>
                <c:pt idx="32">
                  <c:v>2.59</c:v>
                </c:pt>
                <c:pt idx="33">
                  <c:v>3.3</c:v>
                </c:pt>
                <c:pt idx="34">
                  <c:v>3.08</c:v>
                </c:pt>
                <c:pt idx="35">
                  <c:v>4.79</c:v>
                </c:pt>
                <c:pt idx="36">
                  <c:v>3.27</c:v>
                </c:pt>
                <c:pt idx="37">
                  <c:v>2.34</c:v>
                </c:pt>
                <c:pt idx="38">
                  <c:v>2.78</c:v>
                </c:pt>
                <c:pt idx="39">
                  <c:v>4.12</c:v>
                </c:pt>
                <c:pt idx="40">
                  <c:v>4.26</c:v>
                </c:pt>
                <c:pt idx="41">
                  <c:v>4.2</c:v>
                </c:pt>
                <c:pt idx="42">
                  <c:v>3.38</c:v>
                </c:pt>
                <c:pt idx="43">
                  <c:v>5.12</c:v>
                </c:pt>
                <c:pt idx="44">
                  <c:v>5.8</c:v>
                </c:pt>
                <c:pt idx="45">
                  <c:v>4.88</c:v>
                </c:pt>
                <c:pt idx="46">
                  <c:v>5.56</c:v>
                </c:pt>
                <c:pt idx="47">
                  <c:v>8.36</c:v>
                </c:pt>
                <c:pt idx="48">
                  <c:v>6.21</c:v>
                </c:pt>
                <c:pt idx="49">
                  <c:v>6.64</c:v>
                </c:pt>
                <c:pt idx="50">
                  <c:v>9.66</c:v>
                </c:pt>
                <c:pt idx="51">
                  <c:v>6.5</c:v>
                </c:pt>
                <c:pt idx="52">
                  <c:v>5.39</c:v>
                </c:pt>
                <c:pt idx="53">
                  <c:v>4.74</c:v>
                </c:pt>
                <c:pt idx="54">
                  <c:v>7.58</c:v>
                </c:pt>
                <c:pt idx="55">
                  <c:v>7.95</c:v>
                </c:pt>
                <c:pt idx="56">
                  <c:v>8.9700000000000006</c:v>
                </c:pt>
                <c:pt idx="57">
                  <c:v>13.71</c:v>
                </c:pt>
                <c:pt idx="58">
                  <c:v>10.5</c:v>
                </c:pt>
                <c:pt idx="59">
                  <c:v>9.3800000000000008</c:v>
                </c:pt>
                <c:pt idx="60">
                  <c:v>9.14</c:v>
                </c:pt>
                <c:pt idx="61">
                  <c:v>15.07</c:v>
                </c:pt>
                <c:pt idx="62">
                  <c:v>9.56</c:v>
                </c:pt>
                <c:pt idx="63">
                  <c:v>12.41</c:v>
                </c:pt>
                <c:pt idx="64">
                  <c:v>12.82</c:v>
                </c:pt>
                <c:pt idx="65">
                  <c:v>12.73</c:v>
                </c:pt>
                <c:pt idx="66">
                  <c:v>9.4499999999999993</c:v>
                </c:pt>
                <c:pt idx="67">
                  <c:v>9.33</c:v>
                </c:pt>
                <c:pt idx="68">
                  <c:v>12.32</c:v>
                </c:pt>
                <c:pt idx="69">
                  <c:v>10.57</c:v>
                </c:pt>
                <c:pt idx="70">
                  <c:v>13.8</c:v>
                </c:pt>
                <c:pt idx="71">
                  <c:v>17.34</c:v>
                </c:pt>
                <c:pt idx="72">
                  <c:v>14.48</c:v>
                </c:pt>
                <c:pt idx="73">
                  <c:v>13.45</c:v>
                </c:pt>
                <c:pt idx="74">
                  <c:v>14.39</c:v>
                </c:pt>
                <c:pt idx="75">
                  <c:v>16.2</c:v>
                </c:pt>
                <c:pt idx="76">
                  <c:v>15.03</c:v>
                </c:pt>
                <c:pt idx="77">
                  <c:v>18.39</c:v>
                </c:pt>
                <c:pt idx="78">
                  <c:v>17.34</c:v>
                </c:pt>
                <c:pt idx="79">
                  <c:v>14.09</c:v>
                </c:pt>
                <c:pt idx="80">
                  <c:v>18.510000000000002</c:v>
                </c:pt>
                <c:pt idx="81">
                  <c:v>15.09</c:v>
                </c:pt>
                <c:pt idx="82">
                  <c:v>22.3</c:v>
                </c:pt>
                <c:pt idx="83">
                  <c:v>16.63</c:v>
                </c:pt>
                <c:pt idx="84">
                  <c:v>18.11</c:v>
                </c:pt>
                <c:pt idx="85">
                  <c:v>22.16</c:v>
                </c:pt>
                <c:pt idx="86">
                  <c:v>16.62</c:v>
                </c:pt>
                <c:pt idx="87">
                  <c:v>19.46</c:v>
                </c:pt>
                <c:pt idx="88">
                  <c:v>16.98</c:v>
                </c:pt>
                <c:pt idx="89">
                  <c:v>22.18</c:v>
                </c:pt>
                <c:pt idx="90">
                  <c:v>17.649999999999999</c:v>
                </c:pt>
                <c:pt idx="91">
                  <c:v>20.170000000000002</c:v>
                </c:pt>
                <c:pt idx="92">
                  <c:v>21.95</c:v>
                </c:pt>
                <c:pt idx="93">
                  <c:v>16.66</c:v>
                </c:pt>
                <c:pt idx="94">
                  <c:v>19.77</c:v>
                </c:pt>
                <c:pt idx="95">
                  <c:v>20.03</c:v>
                </c:pt>
                <c:pt idx="96">
                  <c:v>21.19</c:v>
                </c:pt>
                <c:pt idx="97">
                  <c:v>16.600000000000001</c:v>
                </c:pt>
                <c:pt idx="98">
                  <c:v>18.93</c:v>
                </c:pt>
                <c:pt idx="99">
                  <c:v>21.78</c:v>
                </c:pt>
                <c:pt idx="100">
                  <c:v>18.16</c:v>
                </c:pt>
                <c:pt idx="101">
                  <c:v>21.25</c:v>
                </c:pt>
                <c:pt idx="102">
                  <c:v>19.149999999999999</c:v>
                </c:pt>
                <c:pt idx="103">
                  <c:v>26.4</c:v>
                </c:pt>
                <c:pt idx="104">
                  <c:v>19.41</c:v>
                </c:pt>
                <c:pt idx="105">
                  <c:v>21.75</c:v>
                </c:pt>
                <c:pt idx="106">
                  <c:v>21.82</c:v>
                </c:pt>
                <c:pt idx="107">
                  <c:v>22.16</c:v>
                </c:pt>
                <c:pt idx="108">
                  <c:v>24.51</c:v>
                </c:pt>
                <c:pt idx="109">
                  <c:v>22.06</c:v>
                </c:pt>
                <c:pt idx="110">
                  <c:v>25.72</c:v>
                </c:pt>
                <c:pt idx="111">
                  <c:v>22.34</c:v>
                </c:pt>
              </c:numCache>
            </c:numRef>
          </c:yVal>
          <c:smooth val="1"/>
          <c:extLst>
            <c:ext xmlns:c16="http://schemas.microsoft.com/office/drawing/2014/chart" uri="{C3380CC4-5D6E-409C-BE32-E72D297353CC}">
              <c16:uniqueId val="{00000001-8267-425F-A690-9DA4AF7694D6}"/>
            </c:ext>
          </c:extLst>
        </c:ser>
        <c:ser>
          <c:idx val="0"/>
          <c:order val="2"/>
          <c:spPr>
            <a:ln w="15875" cap="rnd">
              <a:solidFill>
                <a:schemeClr val="accent4">
                  <a:lumMod val="75000"/>
                </a:schemeClr>
              </a:solidFill>
              <a:round/>
            </a:ln>
            <a:effectLst>
              <a:outerShdw blurRad="57150" dist="19050" dir="5400000" algn="ctr" rotWithShape="0">
                <a:srgbClr val="000000">
                  <a:alpha val="63000"/>
                </a:srgbClr>
              </a:outerShdw>
            </a:effectLst>
          </c:spPr>
          <c:marker>
            <c:symbol val="none"/>
          </c:marker>
          <c:xVal>
            <c:numRef>
              <c:f>Mannheimer_Studie!$A$3:$A$115</c:f>
              <c:numCache>
                <c:formatCode>m/d/yyyy</c:formatCode>
                <c:ptCount val="113"/>
                <c:pt idx="0">
                  <c:v>43898</c:v>
                </c:pt>
                <c:pt idx="1">
                  <c:v>43910</c:v>
                </c:pt>
                <c:pt idx="2">
                  <c:v>43911</c:v>
                </c:pt>
                <c:pt idx="3">
                  <c:v>43912</c:v>
                </c:pt>
                <c:pt idx="4">
                  <c:v>43913</c:v>
                </c:pt>
                <c:pt idx="5">
                  <c:v>43914</c:v>
                </c:pt>
                <c:pt idx="6">
                  <c:v>43915</c:v>
                </c:pt>
                <c:pt idx="7">
                  <c:v>43916</c:v>
                </c:pt>
                <c:pt idx="8">
                  <c:v>43917</c:v>
                </c:pt>
                <c:pt idx="9">
                  <c:v>43918</c:v>
                </c:pt>
                <c:pt idx="10">
                  <c:v>43919</c:v>
                </c:pt>
                <c:pt idx="11">
                  <c:v>43920</c:v>
                </c:pt>
                <c:pt idx="12">
                  <c:v>43921</c:v>
                </c:pt>
                <c:pt idx="13">
                  <c:v>43922</c:v>
                </c:pt>
                <c:pt idx="14">
                  <c:v>43923</c:v>
                </c:pt>
                <c:pt idx="15">
                  <c:v>43924</c:v>
                </c:pt>
                <c:pt idx="16">
                  <c:v>43925</c:v>
                </c:pt>
                <c:pt idx="17">
                  <c:v>43926</c:v>
                </c:pt>
                <c:pt idx="18">
                  <c:v>43927</c:v>
                </c:pt>
                <c:pt idx="19">
                  <c:v>43928</c:v>
                </c:pt>
                <c:pt idx="20">
                  <c:v>43929</c:v>
                </c:pt>
                <c:pt idx="21">
                  <c:v>43930</c:v>
                </c:pt>
                <c:pt idx="22">
                  <c:v>43931</c:v>
                </c:pt>
                <c:pt idx="23">
                  <c:v>43932</c:v>
                </c:pt>
                <c:pt idx="24">
                  <c:v>43933</c:v>
                </c:pt>
                <c:pt idx="25">
                  <c:v>43934</c:v>
                </c:pt>
                <c:pt idx="26">
                  <c:v>43935</c:v>
                </c:pt>
                <c:pt idx="27">
                  <c:v>43936</c:v>
                </c:pt>
                <c:pt idx="28">
                  <c:v>43937</c:v>
                </c:pt>
                <c:pt idx="29">
                  <c:v>43938</c:v>
                </c:pt>
                <c:pt idx="30">
                  <c:v>43939</c:v>
                </c:pt>
                <c:pt idx="31">
                  <c:v>43940</c:v>
                </c:pt>
                <c:pt idx="32">
                  <c:v>43941</c:v>
                </c:pt>
                <c:pt idx="33">
                  <c:v>43942</c:v>
                </c:pt>
                <c:pt idx="34">
                  <c:v>43943</c:v>
                </c:pt>
                <c:pt idx="35">
                  <c:v>43944</c:v>
                </c:pt>
                <c:pt idx="36">
                  <c:v>43945</c:v>
                </c:pt>
                <c:pt idx="37">
                  <c:v>43946</c:v>
                </c:pt>
                <c:pt idx="38">
                  <c:v>43947</c:v>
                </c:pt>
                <c:pt idx="39">
                  <c:v>43948</c:v>
                </c:pt>
                <c:pt idx="40">
                  <c:v>43949</c:v>
                </c:pt>
                <c:pt idx="41">
                  <c:v>43950</c:v>
                </c:pt>
                <c:pt idx="42">
                  <c:v>43951</c:v>
                </c:pt>
                <c:pt idx="43">
                  <c:v>43952</c:v>
                </c:pt>
                <c:pt idx="44">
                  <c:v>43953</c:v>
                </c:pt>
                <c:pt idx="45">
                  <c:v>43954</c:v>
                </c:pt>
                <c:pt idx="46">
                  <c:v>43955</c:v>
                </c:pt>
                <c:pt idx="47">
                  <c:v>43956</c:v>
                </c:pt>
                <c:pt idx="48">
                  <c:v>43957</c:v>
                </c:pt>
                <c:pt idx="49">
                  <c:v>43958</c:v>
                </c:pt>
                <c:pt idx="50">
                  <c:v>43959</c:v>
                </c:pt>
                <c:pt idx="51">
                  <c:v>43960</c:v>
                </c:pt>
                <c:pt idx="52">
                  <c:v>43961</c:v>
                </c:pt>
                <c:pt idx="53">
                  <c:v>43962</c:v>
                </c:pt>
                <c:pt idx="54">
                  <c:v>43963</c:v>
                </c:pt>
                <c:pt idx="55">
                  <c:v>43964</c:v>
                </c:pt>
                <c:pt idx="56">
                  <c:v>43965</c:v>
                </c:pt>
                <c:pt idx="57">
                  <c:v>43966</c:v>
                </c:pt>
                <c:pt idx="58">
                  <c:v>43967</c:v>
                </c:pt>
                <c:pt idx="59">
                  <c:v>43968</c:v>
                </c:pt>
                <c:pt idx="60">
                  <c:v>43969</c:v>
                </c:pt>
                <c:pt idx="61">
                  <c:v>43970</c:v>
                </c:pt>
                <c:pt idx="62">
                  <c:v>43971</c:v>
                </c:pt>
                <c:pt idx="63">
                  <c:v>43972</c:v>
                </c:pt>
                <c:pt idx="64">
                  <c:v>43973</c:v>
                </c:pt>
                <c:pt idx="65">
                  <c:v>43974</c:v>
                </c:pt>
                <c:pt idx="66">
                  <c:v>43975</c:v>
                </c:pt>
                <c:pt idx="67">
                  <c:v>43976</c:v>
                </c:pt>
                <c:pt idx="68">
                  <c:v>43977</c:v>
                </c:pt>
                <c:pt idx="69">
                  <c:v>43978</c:v>
                </c:pt>
                <c:pt idx="70">
                  <c:v>43979</c:v>
                </c:pt>
                <c:pt idx="71">
                  <c:v>43980</c:v>
                </c:pt>
                <c:pt idx="72">
                  <c:v>43981</c:v>
                </c:pt>
                <c:pt idx="73">
                  <c:v>43982</c:v>
                </c:pt>
                <c:pt idx="74">
                  <c:v>43983</c:v>
                </c:pt>
                <c:pt idx="75">
                  <c:v>43984</c:v>
                </c:pt>
                <c:pt idx="76">
                  <c:v>43985</c:v>
                </c:pt>
                <c:pt idx="77">
                  <c:v>43986</c:v>
                </c:pt>
                <c:pt idx="78">
                  <c:v>43987</c:v>
                </c:pt>
                <c:pt idx="79">
                  <c:v>43988</c:v>
                </c:pt>
                <c:pt idx="80">
                  <c:v>43989</c:v>
                </c:pt>
                <c:pt idx="81">
                  <c:v>43990</c:v>
                </c:pt>
                <c:pt idx="82">
                  <c:v>43991</c:v>
                </c:pt>
                <c:pt idx="83">
                  <c:v>43992</c:v>
                </c:pt>
                <c:pt idx="84">
                  <c:v>43993</c:v>
                </c:pt>
                <c:pt idx="85">
                  <c:v>43994</c:v>
                </c:pt>
                <c:pt idx="86">
                  <c:v>43995</c:v>
                </c:pt>
                <c:pt idx="87">
                  <c:v>43996</c:v>
                </c:pt>
                <c:pt idx="88">
                  <c:v>43997</c:v>
                </c:pt>
                <c:pt idx="89">
                  <c:v>43998</c:v>
                </c:pt>
                <c:pt idx="90">
                  <c:v>43999</c:v>
                </c:pt>
                <c:pt idx="91">
                  <c:v>44000</c:v>
                </c:pt>
                <c:pt idx="92">
                  <c:v>44001</c:v>
                </c:pt>
                <c:pt idx="93">
                  <c:v>44002</c:v>
                </c:pt>
                <c:pt idx="94">
                  <c:v>44003</c:v>
                </c:pt>
                <c:pt idx="95">
                  <c:v>44004</c:v>
                </c:pt>
                <c:pt idx="96">
                  <c:v>44005</c:v>
                </c:pt>
                <c:pt idx="97">
                  <c:v>44006</c:v>
                </c:pt>
                <c:pt idx="98">
                  <c:v>44007</c:v>
                </c:pt>
                <c:pt idx="99">
                  <c:v>44008</c:v>
                </c:pt>
                <c:pt idx="100">
                  <c:v>44009</c:v>
                </c:pt>
                <c:pt idx="101">
                  <c:v>44010</c:v>
                </c:pt>
                <c:pt idx="102">
                  <c:v>44011</c:v>
                </c:pt>
                <c:pt idx="103">
                  <c:v>44012</c:v>
                </c:pt>
                <c:pt idx="104">
                  <c:v>44013</c:v>
                </c:pt>
                <c:pt idx="105">
                  <c:v>44014</c:v>
                </c:pt>
                <c:pt idx="106">
                  <c:v>44015</c:v>
                </c:pt>
                <c:pt idx="107">
                  <c:v>44016</c:v>
                </c:pt>
                <c:pt idx="108">
                  <c:v>44017</c:v>
                </c:pt>
                <c:pt idx="109">
                  <c:v>44018</c:v>
                </c:pt>
                <c:pt idx="110">
                  <c:v>44019</c:v>
                </c:pt>
                <c:pt idx="111">
                  <c:v>44020</c:v>
                </c:pt>
                <c:pt idx="112">
                  <c:v>44021</c:v>
                </c:pt>
              </c:numCache>
            </c:numRef>
          </c:xVal>
          <c:yVal>
            <c:numRef>
              <c:f>Mannheimer_Studie!$E$3:$E$115</c:f>
              <c:numCache>
                <c:formatCode>General</c:formatCode>
                <c:ptCount val="113"/>
                <c:pt idx="0">
                  <c:v>14.93</c:v>
                </c:pt>
                <c:pt idx="1">
                  <c:v>40.19</c:v>
                </c:pt>
                <c:pt idx="2">
                  <c:v>44.71</c:v>
                </c:pt>
                <c:pt idx="3">
                  <c:v>47.45</c:v>
                </c:pt>
                <c:pt idx="4">
                  <c:v>52.58</c:v>
                </c:pt>
                <c:pt idx="5">
                  <c:v>58.91</c:v>
                </c:pt>
                <c:pt idx="6">
                  <c:v>65.19</c:v>
                </c:pt>
                <c:pt idx="7">
                  <c:v>63.3</c:v>
                </c:pt>
                <c:pt idx="8">
                  <c:v>70.56</c:v>
                </c:pt>
                <c:pt idx="9">
                  <c:v>68.88</c:v>
                </c:pt>
                <c:pt idx="10">
                  <c:v>68.12</c:v>
                </c:pt>
                <c:pt idx="11">
                  <c:v>65.709999999999994</c:v>
                </c:pt>
                <c:pt idx="12">
                  <c:v>69.2</c:v>
                </c:pt>
                <c:pt idx="13">
                  <c:v>68.209999999999994</c:v>
                </c:pt>
                <c:pt idx="14">
                  <c:v>69.040000000000006</c:v>
                </c:pt>
                <c:pt idx="15">
                  <c:v>68.77</c:v>
                </c:pt>
                <c:pt idx="16">
                  <c:v>64.17</c:v>
                </c:pt>
                <c:pt idx="17">
                  <c:v>59.35</c:v>
                </c:pt>
                <c:pt idx="18">
                  <c:v>56.41</c:v>
                </c:pt>
                <c:pt idx="19">
                  <c:v>57.7</c:v>
                </c:pt>
                <c:pt idx="20">
                  <c:v>58.36</c:v>
                </c:pt>
                <c:pt idx="21">
                  <c:v>62.22</c:v>
                </c:pt>
                <c:pt idx="22">
                  <c:v>64.099999999999994</c:v>
                </c:pt>
                <c:pt idx="23">
                  <c:v>49.28</c:v>
                </c:pt>
                <c:pt idx="24">
                  <c:v>47.46</c:v>
                </c:pt>
                <c:pt idx="25">
                  <c:v>42.98</c:v>
                </c:pt>
                <c:pt idx="26">
                  <c:v>47.37</c:v>
                </c:pt>
                <c:pt idx="27">
                  <c:v>47</c:v>
                </c:pt>
                <c:pt idx="28">
                  <c:v>50.7</c:v>
                </c:pt>
                <c:pt idx="29">
                  <c:v>54.13</c:v>
                </c:pt>
                <c:pt idx="30">
                  <c:v>46.26</c:v>
                </c:pt>
                <c:pt idx="31">
                  <c:v>45.65</c:v>
                </c:pt>
                <c:pt idx="32">
                  <c:v>42.41</c:v>
                </c:pt>
                <c:pt idx="33">
                  <c:v>47.01</c:v>
                </c:pt>
                <c:pt idx="34">
                  <c:v>46.5</c:v>
                </c:pt>
                <c:pt idx="35">
                  <c:v>45.45</c:v>
                </c:pt>
                <c:pt idx="36">
                  <c:v>50.18</c:v>
                </c:pt>
                <c:pt idx="37">
                  <c:v>42.25</c:v>
                </c:pt>
                <c:pt idx="38">
                  <c:v>35.22</c:v>
                </c:pt>
                <c:pt idx="39">
                  <c:v>42</c:v>
                </c:pt>
                <c:pt idx="40">
                  <c:v>39.53</c:v>
                </c:pt>
                <c:pt idx="41">
                  <c:v>39.42</c:v>
                </c:pt>
                <c:pt idx="42">
                  <c:v>43.5</c:v>
                </c:pt>
                <c:pt idx="43">
                  <c:v>47.92</c:v>
                </c:pt>
                <c:pt idx="44">
                  <c:v>37.51</c:v>
                </c:pt>
                <c:pt idx="45">
                  <c:v>38.590000000000003</c:v>
                </c:pt>
                <c:pt idx="46">
                  <c:v>35.96</c:v>
                </c:pt>
                <c:pt idx="47">
                  <c:v>35.29</c:v>
                </c:pt>
                <c:pt idx="48">
                  <c:v>34.130000000000003</c:v>
                </c:pt>
                <c:pt idx="49">
                  <c:v>38.78</c:v>
                </c:pt>
                <c:pt idx="50">
                  <c:v>40.520000000000003</c:v>
                </c:pt>
                <c:pt idx="51">
                  <c:v>32.61</c:v>
                </c:pt>
                <c:pt idx="52">
                  <c:v>30.34</c:v>
                </c:pt>
                <c:pt idx="53">
                  <c:v>25.05</c:v>
                </c:pt>
                <c:pt idx="54">
                  <c:v>24.89</c:v>
                </c:pt>
                <c:pt idx="55">
                  <c:v>23.23</c:v>
                </c:pt>
                <c:pt idx="56">
                  <c:v>30.1</c:v>
                </c:pt>
                <c:pt idx="57">
                  <c:v>26.26</c:v>
                </c:pt>
                <c:pt idx="58">
                  <c:v>26.87</c:v>
                </c:pt>
                <c:pt idx="59">
                  <c:v>26.61</c:v>
                </c:pt>
                <c:pt idx="60">
                  <c:v>19.899999999999999</c:v>
                </c:pt>
                <c:pt idx="61">
                  <c:v>22.53</c:v>
                </c:pt>
                <c:pt idx="62">
                  <c:v>20.190000000000001</c:v>
                </c:pt>
                <c:pt idx="63">
                  <c:v>30.28</c:v>
                </c:pt>
                <c:pt idx="64">
                  <c:v>17.77</c:v>
                </c:pt>
                <c:pt idx="65">
                  <c:v>19.239999999999998</c:v>
                </c:pt>
                <c:pt idx="66">
                  <c:v>16.399999999999999</c:v>
                </c:pt>
                <c:pt idx="67">
                  <c:v>16.149999999999999</c:v>
                </c:pt>
                <c:pt idx="68">
                  <c:v>15.68</c:v>
                </c:pt>
                <c:pt idx="69">
                  <c:v>20.43</c:v>
                </c:pt>
                <c:pt idx="70">
                  <c:v>18.079999999999998</c:v>
                </c:pt>
                <c:pt idx="71">
                  <c:v>23.26</c:v>
                </c:pt>
                <c:pt idx="72">
                  <c:v>23.21</c:v>
                </c:pt>
                <c:pt idx="73">
                  <c:v>19.850000000000001</c:v>
                </c:pt>
                <c:pt idx="74">
                  <c:v>10.72</c:v>
                </c:pt>
                <c:pt idx="75">
                  <c:v>13.05</c:v>
                </c:pt>
                <c:pt idx="76">
                  <c:v>14.46</c:v>
                </c:pt>
                <c:pt idx="77">
                  <c:v>15.61</c:v>
                </c:pt>
                <c:pt idx="78">
                  <c:v>19.86</c:v>
                </c:pt>
                <c:pt idx="79">
                  <c:v>14.72</c:v>
                </c:pt>
                <c:pt idx="80">
                  <c:v>18</c:v>
                </c:pt>
                <c:pt idx="81">
                  <c:v>17.79</c:v>
                </c:pt>
                <c:pt idx="82">
                  <c:v>20.04</c:v>
                </c:pt>
                <c:pt idx="83">
                  <c:v>18.510000000000002</c:v>
                </c:pt>
                <c:pt idx="84">
                  <c:v>15.25</c:v>
                </c:pt>
                <c:pt idx="85">
                  <c:v>23.26</c:v>
                </c:pt>
                <c:pt idx="86">
                  <c:v>22.08</c:v>
                </c:pt>
                <c:pt idx="87">
                  <c:v>13.77</c:v>
                </c:pt>
                <c:pt idx="88">
                  <c:v>12.61</c:v>
                </c:pt>
                <c:pt idx="89">
                  <c:v>14.21</c:v>
                </c:pt>
                <c:pt idx="90">
                  <c:v>13.24</c:v>
                </c:pt>
                <c:pt idx="91">
                  <c:v>13.07</c:v>
                </c:pt>
                <c:pt idx="92">
                  <c:v>19.079999999999998</c:v>
                </c:pt>
                <c:pt idx="93">
                  <c:v>15.88</c:v>
                </c:pt>
                <c:pt idx="94">
                  <c:v>16.510000000000002</c:v>
                </c:pt>
                <c:pt idx="95">
                  <c:v>13.32</c:v>
                </c:pt>
                <c:pt idx="96">
                  <c:v>14.67</c:v>
                </c:pt>
                <c:pt idx="97">
                  <c:v>11.73</c:v>
                </c:pt>
                <c:pt idx="98">
                  <c:v>13.75</c:v>
                </c:pt>
                <c:pt idx="99">
                  <c:v>18.87</c:v>
                </c:pt>
                <c:pt idx="100">
                  <c:v>12.17</c:v>
                </c:pt>
                <c:pt idx="101">
                  <c:v>18.350000000000001</c:v>
                </c:pt>
                <c:pt idx="102">
                  <c:v>13.2</c:v>
                </c:pt>
                <c:pt idx="103">
                  <c:v>16.22</c:v>
                </c:pt>
                <c:pt idx="104">
                  <c:v>15.54</c:v>
                </c:pt>
                <c:pt idx="105">
                  <c:v>14.32</c:v>
                </c:pt>
                <c:pt idx="106">
                  <c:v>15</c:v>
                </c:pt>
                <c:pt idx="107">
                  <c:v>16.27</c:v>
                </c:pt>
                <c:pt idx="108">
                  <c:v>17.84</c:v>
                </c:pt>
                <c:pt idx="109">
                  <c:v>11.78</c:v>
                </c:pt>
                <c:pt idx="110">
                  <c:v>14.48</c:v>
                </c:pt>
                <c:pt idx="111">
                  <c:v>13.24</c:v>
                </c:pt>
                <c:pt idx="112">
                  <c:v>18.010000000000002</c:v>
                </c:pt>
              </c:numCache>
            </c:numRef>
          </c:yVal>
          <c:smooth val="1"/>
          <c:extLst>
            <c:ext xmlns:c16="http://schemas.microsoft.com/office/drawing/2014/chart" uri="{C3380CC4-5D6E-409C-BE32-E72D297353CC}">
              <c16:uniqueId val="{00000002-8267-425F-A690-9DA4AF7694D6}"/>
            </c:ext>
          </c:extLst>
        </c:ser>
        <c:ser>
          <c:idx val="1"/>
          <c:order val="3"/>
          <c:spPr>
            <a:ln w="15875" cap="rnd">
              <a:solidFill>
                <a:schemeClr val="accent5"/>
              </a:solidFill>
              <a:round/>
            </a:ln>
            <a:effectLst>
              <a:outerShdw blurRad="57150" dist="19050" dir="5400000" algn="ctr" rotWithShape="0">
                <a:srgbClr val="000000">
                  <a:alpha val="63000"/>
                </a:srgbClr>
              </a:outerShdw>
            </a:effectLst>
          </c:spPr>
          <c:marker>
            <c:symbol val="none"/>
          </c:marker>
          <c:xVal>
            <c:numRef>
              <c:f>Mannheimer_Studie!$AE$3:$AE$114</c:f>
              <c:numCache>
                <c:formatCode>m/d/yyyy</c:formatCode>
                <c:ptCount val="112"/>
                <c:pt idx="0">
                  <c:v>43910</c:v>
                </c:pt>
                <c:pt idx="1">
                  <c:v>43911</c:v>
                </c:pt>
                <c:pt idx="2">
                  <c:v>43912</c:v>
                </c:pt>
                <c:pt idx="3">
                  <c:v>43913</c:v>
                </c:pt>
                <c:pt idx="4">
                  <c:v>43914</c:v>
                </c:pt>
                <c:pt idx="5">
                  <c:v>43915</c:v>
                </c:pt>
                <c:pt idx="6">
                  <c:v>43916</c:v>
                </c:pt>
                <c:pt idx="7">
                  <c:v>43917</c:v>
                </c:pt>
                <c:pt idx="8">
                  <c:v>43918</c:v>
                </c:pt>
                <c:pt idx="9">
                  <c:v>43919</c:v>
                </c:pt>
                <c:pt idx="10">
                  <c:v>43920</c:v>
                </c:pt>
                <c:pt idx="11">
                  <c:v>43921</c:v>
                </c:pt>
                <c:pt idx="12">
                  <c:v>43922</c:v>
                </c:pt>
                <c:pt idx="13">
                  <c:v>43923</c:v>
                </c:pt>
                <c:pt idx="14">
                  <c:v>43924</c:v>
                </c:pt>
                <c:pt idx="15">
                  <c:v>43925</c:v>
                </c:pt>
                <c:pt idx="16">
                  <c:v>43926</c:v>
                </c:pt>
                <c:pt idx="17">
                  <c:v>43927</c:v>
                </c:pt>
                <c:pt idx="18">
                  <c:v>43928</c:v>
                </c:pt>
                <c:pt idx="19">
                  <c:v>43929</c:v>
                </c:pt>
                <c:pt idx="20">
                  <c:v>43930</c:v>
                </c:pt>
                <c:pt idx="21">
                  <c:v>43931</c:v>
                </c:pt>
                <c:pt idx="22">
                  <c:v>43932</c:v>
                </c:pt>
                <c:pt idx="23">
                  <c:v>43933</c:v>
                </c:pt>
                <c:pt idx="24">
                  <c:v>43934</c:v>
                </c:pt>
                <c:pt idx="25">
                  <c:v>43935</c:v>
                </c:pt>
                <c:pt idx="26">
                  <c:v>43936</c:v>
                </c:pt>
                <c:pt idx="27">
                  <c:v>43937</c:v>
                </c:pt>
                <c:pt idx="28">
                  <c:v>43938</c:v>
                </c:pt>
                <c:pt idx="29">
                  <c:v>43939</c:v>
                </c:pt>
                <c:pt idx="30">
                  <c:v>43940</c:v>
                </c:pt>
                <c:pt idx="31">
                  <c:v>43941</c:v>
                </c:pt>
                <c:pt idx="32">
                  <c:v>43942</c:v>
                </c:pt>
                <c:pt idx="33">
                  <c:v>43943</c:v>
                </c:pt>
                <c:pt idx="34">
                  <c:v>43944</c:v>
                </c:pt>
                <c:pt idx="35">
                  <c:v>43945</c:v>
                </c:pt>
                <c:pt idx="36">
                  <c:v>43946</c:v>
                </c:pt>
                <c:pt idx="37">
                  <c:v>43947</c:v>
                </c:pt>
                <c:pt idx="38">
                  <c:v>43948</c:v>
                </c:pt>
                <c:pt idx="39">
                  <c:v>43949</c:v>
                </c:pt>
                <c:pt idx="40">
                  <c:v>43950</c:v>
                </c:pt>
                <c:pt idx="41">
                  <c:v>43951</c:v>
                </c:pt>
                <c:pt idx="42">
                  <c:v>43952</c:v>
                </c:pt>
                <c:pt idx="43">
                  <c:v>43953</c:v>
                </c:pt>
                <c:pt idx="44">
                  <c:v>43954</c:v>
                </c:pt>
                <c:pt idx="45">
                  <c:v>43955</c:v>
                </c:pt>
                <c:pt idx="46">
                  <c:v>43956</c:v>
                </c:pt>
                <c:pt idx="47">
                  <c:v>43957</c:v>
                </c:pt>
                <c:pt idx="48">
                  <c:v>43958</c:v>
                </c:pt>
                <c:pt idx="49">
                  <c:v>43959</c:v>
                </c:pt>
                <c:pt idx="50">
                  <c:v>43960</c:v>
                </c:pt>
                <c:pt idx="51">
                  <c:v>43961</c:v>
                </c:pt>
                <c:pt idx="52">
                  <c:v>43962</c:v>
                </c:pt>
                <c:pt idx="53">
                  <c:v>43963</c:v>
                </c:pt>
                <c:pt idx="54">
                  <c:v>43964</c:v>
                </c:pt>
                <c:pt idx="55">
                  <c:v>43965</c:v>
                </c:pt>
                <c:pt idx="56">
                  <c:v>43966</c:v>
                </c:pt>
                <c:pt idx="57">
                  <c:v>43967</c:v>
                </c:pt>
                <c:pt idx="58">
                  <c:v>43968</c:v>
                </c:pt>
                <c:pt idx="59">
                  <c:v>43969</c:v>
                </c:pt>
                <c:pt idx="60">
                  <c:v>43970</c:v>
                </c:pt>
                <c:pt idx="61">
                  <c:v>43971</c:v>
                </c:pt>
                <c:pt idx="62">
                  <c:v>43972</c:v>
                </c:pt>
                <c:pt idx="63">
                  <c:v>43973</c:v>
                </c:pt>
                <c:pt idx="64">
                  <c:v>43974</c:v>
                </c:pt>
                <c:pt idx="65">
                  <c:v>43975</c:v>
                </c:pt>
                <c:pt idx="66">
                  <c:v>43976</c:v>
                </c:pt>
                <c:pt idx="67">
                  <c:v>43977</c:v>
                </c:pt>
                <c:pt idx="68">
                  <c:v>43978</c:v>
                </c:pt>
                <c:pt idx="69">
                  <c:v>43979</c:v>
                </c:pt>
                <c:pt idx="70">
                  <c:v>43980</c:v>
                </c:pt>
                <c:pt idx="71">
                  <c:v>43981</c:v>
                </c:pt>
                <c:pt idx="72">
                  <c:v>43982</c:v>
                </c:pt>
                <c:pt idx="73">
                  <c:v>43983</c:v>
                </c:pt>
                <c:pt idx="74">
                  <c:v>43984</c:v>
                </c:pt>
                <c:pt idx="75">
                  <c:v>43985</c:v>
                </c:pt>
                <c:pt idx="76">
                  <c:v>43986</c:v>
                </c:pt>
                <c:pt idx="77">
                  <c:v>43987</c:v>
                </c:pt>
                <c:pt idx="78">
                  <c:v>43988</c:v>
                </c:pt>
                <c:pt idx="79">
                  <c:v>43989</c:v>
                </c:pt>
                <c:pt idx="80">
                  <c:v>43990</c:v>
                </c:pt>
                <c:pt idx="81">
                  <c:v>43991</c:v>
                </c:pt>
                <c:pt idx="82">
                  <c:v>43992</c:v>
                </c:pt>
                <c:pt idx="83">
                  <c:v>43993</c:v>
                </c:pt>
                <c:pt idx="84">
                  <c:v>43994</c:v>
                </c:pt>
                <c:pt idx="85">
                  <c:v>43995</c:v>
                </c:pt>
                <c:pt idx="86">
                  <c:v>43996</c:v>
                </c:pt>
                <c:pt idx="87">
                  <c:v>43997</c:v>
                </c:pt>
                <c:pt idx="88">
                  <c:v>43998</c:v>
                </c:pt>
                <c:pt idx="89">
                  <c:v>43999</c:v>
                </c:pt>
                <c:pt idx="90">
                  <c:v>44000</c:v>
                </c:pt>
                <c:pt idx="91">
                  <c:v>44001</c:v>
                </c:pt>
                <c:pt idx="92">
                  <c:v>44002</c:v>
                </c:pt>
                <c:pt idx="93">
                  <c:v>44003</c:v>
                </c:pt>
                <c:pt idx="94">
                  <c:v>44004</c:v>
                </c:pt>
                <c:pt idx="95">
                  <c:v>44005</c:v>
                </c:pt>
                <c:pt idx="96">
                  <c:v>44006</c:v>
                </c:pt>
                <c:pt idx="97">
                  <c:v>44007</c:v>
                </c:pt>
                <c:pt idx="98">
                  <c:v>44008</c:v>
                </c:pt>
                <c:pt idx="99">
                  <c:v>44009</c:v>
                </c:pt>
                <c:pt idx="100">
                  <c:v>44010</c:v>
                </c:pt>
                <c:pt idx="101">
                  <c:v>44011</c:v>
                </c:pt>
                <c:pt idx="102">
                  <c:v>44012</c:v>
                </c:pt>
                <c:pt idx="103">
                  <c:v>44013</c:v>
                </c:pt>
                <c:pt idx="104">
                  <c:v>44014</c:v>
                </c:pt>
                <c:pt idx="105">
                  <c:v>44015</c:v>
                </c:pt>
                <c:pt idx="106">
                  <c:v>44016</c:v>
                </c:pt>
                <c:pt idx="107">
                  <c:v>44017</c:v>
                </c:pt>
                <c:pt idx="108">
                  <c:v>44018</c:v>
                </c:pt>
                <c:pt idx="109">
                  <c:v>44019</c:v>
                </c:pt>
                <c:pt idx="110">
                  <c:v>44020</c:v>
                </c:pt>
                <c:pt idx="111">
                  <c:v>44021</c:v>
                </c:pt>
              </c:numCache>
            </c:numRef>
          </c:xVal>
          <c:yVal>
            <c:numRef>
              <c:f>Mannheimer_Studie!$AF$3:$AF$114</c:f>
              <c:numCache>
                <c:formatCode>General</c:formatCode>
                <c:ptCount val="112"/>
                <c:pt idx="0">
                  <c:v>53.22</c:v>
                </c:pt>
                <c:pt idx="1">
                  <c:v>54.17</c:v>
                </c:pt>
                <c:pt idx="2">
                  <c:v>58.47</c:v>
                </c:pt>
                <c:pt idx="3">
                  <c:v>55.37</c:v>
                </c:pt>
                <c:pt idx="4">
                  <c:v>54.49</c:v>
                </c:pt>
                <c:pt idx="5">
                  <c:v>54.2</c:v>
                </c:pt>
                <c:pt idx="6">
                  <c:v>54.45</c:v>
                </c:pt>
                <c:pt idx="7">
                  <c:v>52.12</c:v>
                </c:pt>
                <c:pt idx="8">
                  <c:v>49.55</c:v>
                </c:pt>
                <c:pt idx="9">
                  <c:v>54.44</c:v>
                </c:pt>
                <c:pt idx="10">
                  <c:v>53.53</c:v>
                </c:pt>
                <c:pt idx="11">
                  <c:v>52.92</c:v>
                </c:pt>
                <c:pt idx="12">
                  <c:v>50.77</c:v>
                </c:pt>
                <c:pt idx="13">
                  <c:v>50.53</c:v>
                </c:pt>
                <c:pt idx="14">
                  <c:v>49.27</c:v>
                </c:pt>
                <c:pt idx="15">
                  <c:v>44.9</c:v>
                </c:pt>
                <c:pt idx="16">
                  <c:v>48.78</c:v>
                </c:pt>
                <c:pt idx="17">
                  <c:v>44.65</c:v>
                </c:pt>
                <c:pt idx="18">
                  <c:v>47.14</c:v>
                </c:pt>
                <c:pt idx="19">
                  <c:v>45.14</c:v>
                </c:pt>
                <c:pt idx="20">
                  <c:v>43.17</c:v>
                </c:pt>
                <c:pt idx="21">
                  <c:v>39.94</c:v>
                </c:pt>
                <c:pt idx="22">
                  <c:v>39.130000000000003</c:v>
                </c:pt>
                <c:pt idx="23">
                  <c:v>43.22</c:v>
                </c:pt>
                <c:pt idx="24">
                  <c:v>41.19</c:v>
                </c:pt>
                <c:pt idx="25">
                  <c:v>41.36</c:v>
                </c:pt>
                <c:pt idx="26">
                  <c:v>41.1</c:v>
                </c:pt>
                <c:pt idx="27">
                  <c:v>39.049999999999997</c:v>
                </c:pt>
                <c:pt idx="28">
                  <c:v>38.18</c:v>
                </c:pt>
                <c:pt idx="29">
                  <c:v>35.229999999999997</c:v>
                </c:pt>
                <c:pt idx="30">
                  <c:v>41.39</c:v>
                </c:pt>
                <c:pt idx="31">
                  <c:v>39.229999999999997</c:v>
                </c:pt>
                <c:pt idx="32">
                  <c:v>39.69</c:v>
                </c:pt>
                <c:pt idx="33">
                  <c:v>38.65</c:v>
                </c:pt>
                <c:pt idx="34">
                  <c:v>35.17</c:v>
                </c:pt>
                <c:pt idx="35">
                  <c:v>36.729999999999997</c:v>
                </c:pt>
                <c:pt idx="36">
                  <c:v>33.880000000000003</c:v>
                </c:pt>
                <c:pt idx="37">
                  <c:v>40.479999999999997</c:v>
                </c:pt>
                <c:pt idx="38">
                  <c:v>38.6</c:v>
                </c:pt>
                <c:pt idx="39">
                  <c:v>36.36</c:v>
                </c:pt>
                <c:pt idx="40">
                  <c:v>38.340000000000003</c:v>
                </c:pt>
                <c:pt idx="41">
                  <c:v>33.61</c:v>
                </c:pt>
                <c:pt idx="42">
                  <c:v>36.93</c:v>
                </c:pt>
                <c:pt idx="43">
                  <c:v>33.520000000000003</c:v>
                </c:pt>
                <c:pt idx="44">
                  <c:v>36.409999999999997</c:v>
                </c:pt>
                <c:pt idx="45">
                  <c:v>34.19</c:v>
                </c:pt>
                <c:pt idx="46">
                  <c:v>32.97</c:v>
                </c:pt>
                <c:pt idx="47">
                  <c:v>36.14</c:v>
                </c:pt>
                <c:pt idx="48">
                  <c:v>32.75</c:v>
                </c:pt>
                <c:pt idx="49">
                  <c:v>35.909999999999997</c:v>
                </c:pt>
                <c:pt idx="50">
                  <c:v>30.48</c:v>
                </c:pt>
                <c:pt idx="51">
                  <c:v>37.29</c:v>
                </c:pt>
                <c:pt idx="52">
                  <c:v>35.03</c:v>
                </c:pt>
                <c:pt idx="53">
                  <c:v>34.950000000000003</c:v>
                </c:pt>
                <c:pt idx="54">
                  <c:v>33.25</c:v>
                </c:pt>
                <c:pt idx="55">
                  <c:v>34.630000000000003</c:v>
                </c:pt>
                <c:pt idx="56">
                  <c:v>35.130000000000003</c:v>
                </c:pt>
                <c:pt idx="57">
                  <c:v>30.7</c:v>
                </c:pt>
                <c:pt idx="58">
                  <c:v>34.19</c:v>
                </c:pt>
                <c:pt idx="59">
                  <c:v>32.89</c:v>
                </c:pt>
                <c:pt idx="60">
                  <c:v>31.57</c:v>
                </c:pt>
                <c:pt idx="61">
                  <c:v>34.479999999999997</c:v>
                </c:pt>
                <c:pt idx="62">
                  <c:v>31.99</c:v>
                </c:pt>
                <c:pt idx="63">
                  <c:v>31.68</c:v>
                </c:pt>
                <c:pt idx="64">
                  <c:v>33.65</c:v>
                </c:pt>
                <c:pt idx="65">
                  <c:v>34.21</c:v>
                </c:pt>
                <c:pt idx="66">
                  <c:v>34.39</c:v>
                </c:pt>
                <c:pt idx="67">
                  <c:v>32.64</c:v>
                </c:pt>
                <c:pt idx="68">
                  <c:v>32.35</c:v>
                </c:pt>
                <c:pt idx="69">
                  <c:v>31.47</c:v>
                </c:pt>
                <c:pt idx="70">
                  <c:v>33.19</c:v>
                </c:pt>
                <c:pt idx="71">
                  <c:v>29.6</c:v>
                </c:pt>
                <c:pt idx="72">
                  <c:v>32.96</c:v>
                </c:pt>
                <c:pt idx="73">
                  <c:v>33.76</c:v>
                </c:pt>
                <c:pt idx="74">
                  <c:v>30.65</c:v>
                </c:pt>
                <c:pt idx="75">
                  <c:v>32.950000000000003</c:v>
                </c:pt>
                <c:pt idx="76">
                  <c:v>30.92</c:v>
                </c:pt>
                <c:pt idx="77">
                  <c:v>31.28</c:v>
                </c:pt>
                <c:pt idx="78">
                  <c:v>31.06</c:v>
                </c:pt>
                <c:pt idx="79">
                  <c:v>31.35</c:v>
                </c:pt>
                <c:pt idx="80">
                  <c:v>33.130000000000003</c:v>
                </c:pt>
                <c:pt idx="81">
                  <c:v>32.97</c:v>
                </c:pt>
                <c:pt idx="82">
                  <c:v>31.13</c:v>
                </c:pt>
                <c:pt idx="83">
                  <c:v>28.67</c:v>
                </c:pt>
                <c:pt idx="84">
                  <c:v>31.88</c:v>
                </c:pt>
                <c:pt idx="85">
                  <c:v>26.83</c:v>
                </c:pt>
                <c:pt idx="86">
                  <c:v>34.92</c:v>
                </c:pt>
                <c:pt idx="87">
                  <c:v>31.98</c:v>
                </c:pt>
                <c:pt idx="88">
                  <c:v>31.51</c:v>
                </c:pt>
                <c:pt idx="89">
                  <c:v>31.36</c:v>
                </c:pt>
                <c:pt idx="90">
                  <c:v>28.77</c:v>
                </c:pt>
                <c:pt idx="91">
                  <c:v>32.64</c:v>
                </c:pt>
                <c:pt idx="92">
                  <c:v>29.5</c:v>
                </c:pt>
                <c:pt idx="93">
                  <c:v>32.75</c:v>
                </c:pt>
                <c:pt idx="94">
                  <c:v>36.06</c:v>
                </c:pt>
                <c:pt idx="95">
                  <c:v>34.119999999999997</c:v>
                </c:pt>
                <c:pt idx="96">
                  <c:v>33.950000000000003</c:v>
                </c:pt>
                <c:pt idx="97">
                  <c:v>29.01</c:v>
                </c:pt>
                <c:pt idx="98">
                  <c:v>34.57</c:v>
                </c:pt>
                <c:pt idx="99">
                  <c:v>29.64</c:v>
                </c:pt>
                <c:pt idx="100">
                  <c:v>34.39</c:v>
                </c:pt>
                <c:pt idx="101">
                  <c:v>33.42</c:v>
                </c:pt>
                <c:pt idx="102">
                  <c:v>32.619999999999997</c:v>
                </c:pt>
                <c:pt idx="103">
                  <c:v>32.93</c:v>
                </c:pt>
                <c:pt idx="104">
                  <c:v>32.82</c:v>
                </c:pt>
                <c:pt idx="105">
                  <c:v>31.79</c:v>
                </c:pt>
                <c:pt idx="106">
                  <c:v>33.840000000000003</c:v>
                </c:pt>
                <c:pt idx="107">
                  <c:v>34.159999999999997</c:v>
                </c:pt>
                <c:pt idx="108">
                  <c:v>32.21</c:v>
                </c:pt>
                <c:pt idx="109">
                  <c:v>32.369999999999997</c:v>
                </c:pt>
                <c:pt idx="110">
                  <c:v>32.21</c:v>
                </c:pt>
                <c:pt idx="111">
                  <c:v>31.34</c:v>
                </c:pt>
              </c:numCache>
            </c:numRef>
          </c:yVal>
          <c:smooth val="1"/>
          <c:extLst>
            <c:ext xmlns:c16="http://schemas.microsoft.com/office/drawing/2014/chart" uri="{C3380CC4-5D6E-409C-BE32-E72D297353CC}">
              <c16:uniqueId val="{00000003-8267-425F-A690-9DA4AF7694D6}"/>
            </c:ext>
          </c:extLst>
        </c:ser>
        <c:dLbls>
          <c:showLegendKey val="0"/>
          <c:showVal val="0"/>
          <c:showCatName val="0"/>
          <c:showSerName val="0"/>
          <c:showPercent val="0"/>
          <c:showBubbleSize val="0"/>
        </c:dLbls>
        <c:axId val="472780296"/>
        <c:axId val="472774416"/>
      </c:scatterChart>
      <c:valAx>
        <c:axId val="472780296"/>
        <c:scaling>
          <c:orientation val="minMax"/>
        </c:scaling>
        <c:delete val="0"/>
        <c:axPos val="b"/>
        <c:majorGridlines>
          <c:spPr>
            <a:ln w="9525" cap="flat" cmpd="sng" algn="ctr">
              <a:solidFill>
                <a:schemeClr val="tx1">
                  <a:lumMod val="15000"/>
                  <a:lumOff val="85000"/>
                </a:schemeClr>
              </a:solidFill>
              <a:round/>
            </a:ln>
            <a:effectLst/>
          </c:spPr>
        </c:majorGridlines>
        <c:numFmt formatCode="d/m;@" sourceLinked="0"/>
        <c:majorTickMark val="none"/>
        <c:minorTickMark val="none"/>
        <c:tickLblPos val="nextTo"/>
        <c:spPr>
          <a:noFill/>
          <a:ln w="12700" cap="flat" cmpd="sng" algn="ctr">
            <a:solidFill>
              <a:schemeClr val="tx1">
                <a:lumMod val="15000"/>
                <a:lumOff val="85000"/>
              </a:schemeClr>
            </a:solidFill>
            <a:round/>
          </a:ln>
          <a:effectLst/>
        </c:spPr>
        <c:txPr>
          <a:bodyPr rot="-2700000" spcFirstLastPara="1" vertOverflow="ellipsis"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72774416"/>
        <c:crosses val="autoZero"/>
        <c:crossBetween val="midCat"/>
        <c:majorUnit val="7"/>
      </c:valAx>
      <c:valAx>
        <c:axId val="472774416"/>
        <c:scaling>
          <c:orientation val="minMax"/>
          <c:max val="8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72780296"/>
        <c:crosses val="autoZero"/>
        <c:crossBetween val="midCat"/>
        <c:majorUnit val="10"/>
      </c:valAx>
      <c:spPr>
        <a:noFill/>
        <a:ln>
          <a:noFill/>
        </a:ln>
        <a:effectLst/>
      </c:spPr>
    </c:plotArea>
    <c:legend>
      <c:legendPos val="b"/>
      <c:layout>
        <c:manualLayout>
          <c:xMode val="edge"/>
          <c:yMode val="edge"/>
          <c:x val="0.56151523190031416"/>
          <c:y val="3.4785009875360276E-2"/>
          <c:w val="0.39126262938583128"/>
          <c:h val="0.18439778172432894"/>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05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1914260717410323E-2"/>
          <c:y val="5.0925925925925923E-2"/>
          <c:w val="0.89069160104986866"/>
          <c:h val="0.71516519290244285"/>
        </c:manualLayout>
      </c:layout>
      <c:areaChart>
        <c:grouping val="stacked"/>
        <c:varyColors val="0"/>
        <c:ser>
          <c:idx val="0"/>
          <c:order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val>
            <c:numRef>
              <c:f>Bayern!$F$4:$F$147</c:f>
              <c:numCache>
                <c:formatCode>General</c:formatCode>
                <c:ptCount val="144"/>
                <c:pt idx="6">
                  <c:v>1.8571428571428572</c:v>
                </c:pt>
                <c:pt idx="7">
                  <c:v>1.8571428571428572</c:v>
                </c:pt>
                <c:pt idx="8">
                  <c:v>1.7142857142857142</c:v>
                </c:pt>
                <c:pt idx="9">
                  <c:v>1.4285714285714286</c:v>
                </c:pt>
                <c:pt idx="10">
                  <c:v>1.5714285714285714</c:v>
                </c:pt>
                <c:pt idx="11">
                  <c:v>1.4285714285714286</c:v>
                </c:pt>
                <c:pt idx="12">
                  <c:v>1.8571428571428572</c:v>
                </c:pt>
                <c:pt idx="13">
                  <c:v>2.5714285714285716</c:v>
                </c:pt>
                <c:pt idx="14">
                  <c:v>3.1428571428571428</c:v>
                </c:pt>
                <c:pt idx="15">
                  <c:v>4.4285714285714288</c:v>
                </c:pt>
                <c:pt idx="16">
                  <c:v>7</c:v>
                </c:pt>
                <c:pt idx="17">
                  <c:v>14</c:v>
                </c:pt>
                <c:pt idx="18">
                  <c:v>16.571428571428573</c:v>
                </c:pt>
                <c:pt idx="19">
                  <c:v>18.857142857142858</c:v>
                </c:pt>
                <c:pt idx="20">
                  <c:v>30.285714285714285</c:v>
                </c:pt>
                <c:pt idx="21">
                  <c:v>45.285714285714285</c:v>
                </c:pt>
                <c:pt idx="22">
                  <c:v>60.857142857142854</c:v>
                </c:pt>
                <c:pt idx="23">
                  <c:v>77.571428571428569</c:v>
                </c:pt>
                <c:pt idx="24">
                  <c:v>106.14285714285714</c:v>
                </c:pt>
                <c:pt idx="25">
                  <c:v>136.28571428571428</c:v>
                </c:pt>
                <c:pt idx="26">
                  <c:v>157.57142857142858</c:v>
                </c:pt>
                <c:pt idx="27">
                  <c:v>183.85714285714286</c:v>
                </c:pt>
                <c:pt idx="28">
                  <c:v>235.57142857142858</c:v>
                </c:pt>
                <c:pt idx="29">
                  <c:v>326</c:v>
                </c:pt>
                <c:pt idx="30">
                  <c:v>424.14285714285717</c:v>
                </c:pt>
                <c:pt idx="31">
                  <c:v>511.28571428571428</c:v>
                </c:pt>
                <c:pt idx="32">
                  <c:v>636.71428571428567</c:v>
                </c:pt>
                <c:pt idx="33">
                  <c:v>692.42857142857144</c:v>
                </c:pt>
                <c:pt idx="34">
                  <c:v>756.85714285714289</c:v>
                </c:pt>
                <c:pt idx="35">
                  <c:v>863</c:v>
                </c:pt>
                <c:pt idx="36">
                  <c:v>995.42857142857144</c:v>
                </c:pt>
                <c:pt idx="37">
                  <c:v>1120.8571428571429</c:v>
                </c:pt>
                <c:pt idx="38">
                  <c:v>1232.7142857142858</c:v>
                </c:pt>
                <c:pt idx="39">
                  <c:v>1277.1428571428571</c:v>
                </c:pt>
                <c:pt idx="40">
                  <c:v>1320.4285714285713</c:v>
                </c:pt>
                <c:pt idx="41">
                  <c:v>1365.5714285714287</c:v>
                </c:pt>
                <c:pt idx="42">
                  <c:v>1455</c:v>
                </c:pt>
                <c:pt idx="43">
                  <c:v>1499</c:v>
                </c:pt>
                <c:pt idx="44">
                  <c:v>1533.2857142857142</c:v>
                </c:pt>
                <c:pt idx="45">
                  <c:v>1564</c:v>
                </c:pt>
                <c:pt idx="46">
                  <c:v>1574.7142857142858</c:v>
                </c:pt>
                <c:pt idx="47">
                  <c:v>1554.5714285714287</c:v>
                </c:pt>
                <c:pt idx="48">
                  <c:v>1566.8571428571429</c:v>
                </c:pt>
                <c:pt idx="49">
                  <c:v>1522.4285714285713</c:v>
                </c:pt>
                <c:pt idx="50">
                  <c:v>1459.7142857142858</c:v>
                </c:pt>
                <c:pt idx="51">
                  <c:v>1362.7142857142858</c:v>
                </c:pt>
                <c:pt idx="52">
                  <c:v>1231.2857142857142</c:v>
                </c:pt>
                <c:pt idx="53">
                  <c:v>1126.7142857142858</c:v>
                </c:pt>
                <c:pt idx="54">
                  <c:v>1083.2857142857142</c:v>
                </c:pt>
                <c:pt idx="55">
                  <c:v>989.14285714285711</c:v>
                </c:pt>
                <c:pt idx="56">
                  <c:v>878</c:v>
                </c:pt>
                <c:pt idx="57">
                  <c:v>794.71428571428567</c:v>
                </c:pt>
                <c:pt idx="58">
                  <c:v>737.85714285714289</c:v>
                </c:pt>
                <c:pt idx="59">
                  <c:v>714.57142857142856</c:v>
                </c:pt>
                <c:pt idx="60">
                  <c:v>679.71428571428567</c:v>
                </c:pt>
                <c:pt idx="61">
                  <c:v>675.14285714285711</c:v>
                </c:pt>
                <c:pt idx="62">
                  <c:v>662</c:v>
                </c:pt>
                <c:pt idx="63">
                  <c:v>625.85714285714289</c:v>
                </c:pt>
                <c:pt idx="64">
                  <c:v>573</c:v>
                </c:pt>
                <c:pt idx="65">
                  <c:v>531.14285714285711</c:v>
                </c:pt>
                <c:pt idx="66">
                  <c:v>495.71428571428572</c:v>
                </c:pt>
                <c:pt idx="67">
                  <c:v>465.71428571428572</c:v>
                </c:pt>
                <c:pt idx="68">
                  <c:v>437.42857142857144</c:v>
                </c:pt>
                <c:pt idx="69">
                  <c:v>432.71428571428572</c:v>
                </c:pt>
                <c:pt idx="70">
                  <c:v>412.85714285714283</c:v>
                </c:pt>
                <c:pt idx="71">
                  <c:v>371.28571428571428</c:v>
                </c:pt>
                <c:pt idx="72">
                  <c:v>331.14285714285717</c:v>
                </c:pt>
                <c:pt idx="73">
                  <c:v>287.28571428571428</c:v>
                </c:pt>
                <c:pt idx="74">
                  <c:v>262.71428571428572</c:v>
                </c:pt>
                <c:pt idx="75">
                  <c:v>249</c:v>
                </c:pt>
                <c:pt idx="76">
                  <c:v>224</c:v>
                </c:pt>
                <c:pt idx="77">
                  <c:v>202.85714285714286</c:v>
                </c:pt>
                <c:pt idx="78">
                  <c:v>197.71428571428572</c:v>
                </c:pt>
                <c:pt idx="79">
                  <c:v>189.71428571428572</c:v>
                </c:pt>
                <c:pt idx="80">
                  <c:v>188.14285714285714</c:v>
                </c:pt>
                <c:pt idx="81">
                  <c:v>186.14285714285714</c:v>
                </c:pt>
                <c:pt idx="82">
                  <c:v>184.28571428571428</c:v>
                </c:pt>
                <c:pt idx="83">
                  <c:v>187.71428571428572</c:v>
                </c:pt>
                <c:pt idx="84">
                  <c:v>187.57142857142858</c:v>
                </c:pt>
                <c:pt idx="85">
                  <c:v>176.14285714285714</c:v>
                </c:pt>
                <c:pt idx="86">
                  <c:v>172.42857142857142</c:v>
                </c:pt>
                <c:pt idx="87">
                  <c:v>161.57142857142858</c:v>
                </c:pt>
                <c:pt idx="88">
                  <c:v>158.42857142857142</c:v>
                </c:pt>
                <c:pt idx="89">
                  <c:v>155.57142857142858</c:v>
                </c:pt>
                <c:pt idx="90">
                  <c:v>141.14285714285714</c:v>
                </c:pt>
                <c:pt idx="91">
                  <c:v>126.14285714285714</c:v>
                </c:pt>
                <c:pt idx="92">
                  <c:v>126.85714285714286</c:v>
                </c:pt>
                <c:pt idx="93">
                  <c:v>110.42857142857143</c:v>
                </c:pt>
                <c:pt idx="94">
                  <c:v>108</c:v>
                </c:pt>
                <c:pt idx="95">
                  <c:v>104.85714285714286</c:v>
                </c:pt>
                <c:pt idx="96">
                  <c:v>110</c:v>
                </c:pt>
                <c:pt idx="97">
                  <c:v>110.28571428571429</c:v>
                </c:pt>
                <c:pt idx="98">
                  <c:v>114.14285714285714</c:v>
                </c:pt>
                <c:pt idx="99">
                  <c:v>103.14285714285714</c:v>
                </c:pt>
                <c:pt idx="100">
                  <c:v>102.28571428571429</c:v>
                </c:pt>
                <c:pt idx="101">
                  <c:v>96.714285714285708</c:v>
                </c:pt>
                <c:pt idx="102">
                  <c:v>97.285714285714292</c:v>
                </c:pt>
                <c:pt idx="103">
                  <c:v>89.142857142857139</c:v>
                </c:pt>
                <c:pt idx="104">
                  <c:v>79.285714285714292</c:v>
                </c:pt>
                <c:pt idx="105">
                  <c:v>65.428571428571431</c:v>
                </c:pt>
                <c:pt idx="106">
                  <c:v>56.428571428571431</c:v>
                </c:pt>
                <c:pt idx="107">
                  <c:v>56</c:v>
                </c:pt>
                <c:pt idx="108">
                  <c:v>53.142857142857146</c:v>
                </c:pt>
                <c:pt idx="109">
                  <c:v>44.571428571428569</c:v>
                </c:pt>
                <c:pt idx="110">
                  <c:v>44.714285714285715</c:v>
                </c:pt>
                <c:pt idx="111">
                  <c:v>47.285714285714285</c:v>
                </c:pt>
                <c:pt idx="112">
                  <c:v>48.428571428571431</c:v>
                </c:pt>
                <c:pt idx="113">
                  <c:v>51.571428571428569</c:v>
                </c:pt>
                <c:pt idx="114">
                  <c:v>44.571428571428569</c:v>
                </c:pt>
                <c:pt idx="115">
                  <c:v>40.857142857142854</c:v>
                </c:pt>
                <c:pt idx="116">
                  <c:v>40.714285714285715</c:v>
                </c:pt>
                <c:pt idx="117">
                  <c:v>37.857142857142854</c:v>
                </c:pt>
                <c:pt idx="118">
                  <c:v>37.428571428571431</c:v>
                </c:pt>
                <c:pt idx="119">
                  <c:v>37.142857142857146</c:v>
                </c:pt>
                <c:pt idx="120">
                  <c:v>32.571428571428569</c:v>
                </c:pt>
                <c:pt idx="121">
                  <c:v>34.142857142857146</c:v>
                </c:pt>
                <c:pt idx="122">
                  <c:v>35.285714285714285</c:v>
                </c:pt>
                <c:pt idx="123">
                  <c:v>36.857142857142854</c:v>
                </c:pt>
                <c:pt idx="124">
                  <c:v>38.285714285714285</c:v>
                </c:pt>
                <c:pt idx="125">
                  <c:v>39.142857142857146</c:v>
                </c:pt>
                <c:pt idx="126">
                  <c:v>39.571428571428569</c:v>
                </c:pt>
                <c:pt idx="127">
                  <c:v>41.428571428571431</c:v>
                </c:pt>
                <c:pt idx="128">
                  <c:v>43.285714285714285</c:v>
                </c:pt>
                <c:pt idx="129">
                  <c:v>49.857142857142854</c:v>
                </c:pt>
                <c:pt idx="130">
                  <c:v>51.285714285714285</c:v>
                </c:pt>
                <c:pt idx="131">
                  <c:v>51.857142857142854</c:v>
                </c:pt>
                <c:pt idx="132">
                  <c:v>54.857142857142854</c:v>
                </c:pt>
                <c:pt idx="133">
                  <c:v>60.142857142857146</c:v>
                </c:pt>
                <c:pt idx="134">
                  <c:v>61</c:v>
                </c:pt>
                <c:pt idx="135">
                  <c:v>62.428571428571431</c:v>
                </c:pt>
                <c:pt idx="136">
                  <c:v>61.857142857142854</c:v>
                </c:pt>
                <c:pt idx="137">
                  <c:v>66</c:v>
                </c:pt>
                <c:pt idx="138">
                  <c:v>65.428571428571431</c:v>
                </c:pt>
                <c:pt idx="139">
                  <c:v>68.428571428571431</c:v>
                </c:pt>
                <c:pt idx="140">
                  <c:v>69.571428571428569</c:v>
                </c:pt>
                <c:pt idx="141">
                  <c:v>70.142857142857139</c:v>
                </c:pt>
                <c:pt idx="142">
                  <c:v>72.285714285714292</c:v>
                </c:pt>
                <c:pt idx="143">
                  <c:v>69.857142857142861</c:v>
                </c:pt>
              </c:numCache>
            </c:numRef>
          </c:val>
          <c:extLst>
            <c:ext xmlns:c15="http://schemas.microsoft.com/office/drawing/2012/chart" uri="{02D57815-91ED-43cb-92C2-25804820EDAC}">
              <c15:filteredSeriesTitle>
                <c15:tx>
                  <c:strRef>
                    <c:extLst>
                      <c:ext uri="{02D57815-91ED-43cb-92C2-25804820EDAC}">
                        <c15:formulaRef>
                          <c15:sqref>Bayern!$F$3</c15:sqref>
                        </c15:formulaRef>
                      </c:ext>
                    </c:extLst>
                    <c:strCache>
                      <c:ptCount val="1"/>
                      <c:pt idx="0">
                        <c:v>7 Tage Mittel</c:v>
                      </c:pt>
                    </c:strCache>
                  </c:strRef>
                </c15:tx>
              </c15:filteredSeriesTitle>
            </c:ext>
            <c:ext xmlns:c15="http://schemas.microsoft.com/office/drawing/2012/chart" uri="{02D57815-91ED-43cb-92C2-25804820EDAC}">
              <c15:filteredCategoryTitle>
                <c15:cat>
                  <c:numRef>
                    <c:extLst>
                      <c:ext uri="{02D57815-91ED-43cb-92C2-25804820EDAC}">
                        <c15:formulaRef>
                          <c15:sqref>Bayern!$B$4:$B$147</c15:sqref>
                        </c15:formulaRef>
                      </c:ext>
                    </c:extLst>
                    <c:numCache>
                      <c:formatCode>d/m;@</c:formatCode>
                      <c:ptCount val="144"/>
                      <c:pt idx="0">
                        <c:v>43858</c:v>
                      </c:pt>
                      <c:pt idx="1">
                        <c:v>43859</c:v>
                      </c:pt>
                      <c:pt idx="2">
                        <c:v>43861</c:v>
                      </c:pt>
                      <c:pt idx="3">
                        <c:v>43864</c:v>
                      </c:pt>
                      <c:pt idx="4">
                        <c:v>43865</c:v>
                      </c:pt>
                      <c:pt idx="5">
                        <c:v>43867</c:v>
                      </c:pt>
                      <c:pt idx="6">
                        <c:v>43868</c:v>
                      </c:pt>
                      <c:pt idx="7">
                        <c:v>43872</c:v>
                      </c:pt>
                      <c:pt idx="8">
                        <c:v>43873</c:v>
                      </c:pt>
                      <c:pt idx="9">
                        <c:v>43888</c:v>
                      </c:pt>
                      <c:pt idx="10">
                        <c:v>43889</c:v>
                      </c:pt>
                      <c:pt idx="11">
                        <c:v>43890</c:v>
                      </c:pt>
                      <c:pt idx="12">
                        <c:v>43891</c:v>
                      </c:pt>
                      <c:pt idx="13">
                        <c:v>43892</c:v>
                      </c:pt>
                      <c:pt idx="14">
                        <c:v>43893</c:v>
                      </c:pt>
                      <c:pt idx="15">
                        <c:v>43894</c:v>
                      </c:pt>
                      <c:pt idx="16">
                        <c:v>43895</c:v>
                      </c:pt>
                      <c:pt idx="17">
                        <c:v>43896</c:v>
                      </c:pt>
                      <c:pt idx="18">
                        <c:v>43897</c:v>
                      </c:pt>
                      <c:pt idx="19">
                        <c:v>43898</c:v>
                      </c:pt>
                      <c:pt idx="20">
                        <c:v>43899</c:v>
                      </c:pt>
                      <c:pt idx="21">
                        <c:v>43900</c:v>
                      </c:pt>
                      <c:pt idx="22">
                        <c:v>43901</c:v>
                      </c:pt>
                      <c:pt idx="23">
                        <c:v>43902</c:v>
                      </c:pt>
                      <c:pt idx="24">
                        <c:v>43903</c:v>
                      </c:pt>
                      <c:pt idx="25">
                        <c:v>43904</c:v>
                      </c:pt>
                      <c:pt idx="26">
                        <c:v>43905</c:v>
                      </c:pt>
                      <c:pt idx="27">
                        <c:v>43906</c:v>
                      </c:pt>
                      <c:pt idx="28">
                        <c:v>43907</c:v>
                      </c:pt>
                      <c:pt idx="29">
                        <c:v>43908</c:v>
                      </c:pt>
                      <c:pt idx="30">
                        <c:v>43909</c:v>
                      </c:pt>
                      <c:pt idx="31">
                        <c:v>43910</c:v>
                      </c:pt>
                      <c:pt idx="32">
                        <c:v>43911</c:v>
                      </c:pt>
                      <c:pt idx="33">
                        <c:v>43912</c:v>
                      </c:pt>
                      <c:pt idx="34">
                        <c:v>43913</c:v>
                      </c:pt>
                      <c:pt idx="35">
                        <c:v>43914</c:v>
                      </c:pt>
                      <c:pt idx="36">
                        <c:v>43915</c:v>
                      </c:pt>
                      <c:pt idx="37">
                        <c:v>43916</c:v>
                      </c:pt>
                      <c:pt idx="38">
                        <c:v>43917</c:v>
                      </c:pt>
                      <c:pt idx="39">
                        <c:v>43918</c:v>
                      </c:pt>
                      <c:pt idx="40">
                        <c:v>43919</c:v>
                      </c:pt>
                      <c:pt idx="41">
                        <c:v>43920</c:v>
                      </c:pt>
                      <c:pt idx="42">
                        <c:v>43921</c:v>
                      </c:pt>
                      <c:pt idx="43">
                        <c:v>43922</c:v>
                      </c:pt>
                      <c:pt idx="44">
                        <c:v>43923</c:v>
                      </c:pt>
                      <c:pt idx="45">
                        <c:v>43924</c:v>
                      </c:pt>
                      <c:pt idx="46">
                        <c:v>43925</c:v>
                      </c:pt>
                      <c:pt idx="47">
                        <c:v>43926</c:v>
                      </c:pt>
                      <c:pt idx="48">
                        <c:v>43927</c:v>
                      </c:pt>
                      <c:pt idx="49">
                        <c:v>43928</c:v>
                      </c:pt>
                      <c:pt idx="50">
                        <c:v>43929</c:v>
                      </c:pt>
                      <c:pt idx="51">
                        <c:v>43930</c:v>
                      </c:pt>
                      <c:pt idx="52">
                        <c:v>43931</c:v>
                      </c:pt>
                      <c:pt idx="53">
                        <c:v>43932</c:v>
                      </c:pt>
                      <c:pt idx="54">
                        <c:v>43933</c:v>
                      </c:pt>
                      <c:pt idx="55">
                        <c:v>43934</c:v>
                      </c:pt>
                      <c:pt idx="56">
                        <c:v>43935</c:v>
                      </c:pt>
                      <c:pt idx="57">
                        <c:v>43936</c:v>
                      </c:pt>
                      <c:pt idx="58">
                        <c:v>43937</c:v>
                      </c:pt>
                      <c:pt idx="59">
                        <c:v>43938</c:v>
                      </c:pt>
                      <c:pt idx="60">
                        <c:v>43939</c:v>
                      </c:pt>
                      <c:pt idx="61">
                        <c:v>43940</c:v>
                      </c:pt>
                      <c:pt idx="62">
                        <c:v>43941</c:v>
                      </c:pt>
                      <c:pt idx="63">
                        <c:v>43942</c:v>
                      </c:pt>
                      <c:pt idx="64">
                        <c:v>43943</c:v>
                      </c:pt>
                      <c:pt idx="65">
                        <c:v>43944</c:v>
                      </c:pt>
                      <c:pt idx="66">
                        <c:v>43945</c:v>
                      </c:pt>
                      <c:pt idx="67">
                        <c:v>43946</c:v>
                      </c:pt>
                      <c:pt idx="68">
                        <c:v>43947</c:v>
                      </c:pt>
                      <c:pt idx="69">
                        <c:v>43948</c:v>
                      </c:pt>
                      <c:pt idx="70">
                        <c:v>43949</c:v>
                      </c:pt>
                      <c:pt idx="71">
                        <c:v>43950</c:v>
                      </c:pt>
                      <c:pt idx="72">
                        <c:v>43951</c:v>
                      </c:pt>
                      <c:pt idx="73">
                        <c:v>43952</c:v>
                      </c:pt>
                      <c:pt idx="74">
                        <c:v>43953</c:v>
                      </c:pt>
                      <c:pt idx="75">
                        <c:v>43954</c:v>
                      </c:pt>
                      <c:pt idx="76">
                        <c:v>43955</c:v>
                      </c:pt>
                      <c:pt idx="77">
                        <c:v>43956</c:v>
                      </c:pt>
                      <c:pt idx="78">
                        <c:v>43957</c:v>
                      </c:pt>
                      <c:pt idx="79">
                        <c:v>43958</c:v>
                      </c:pt>
                      <c:pt idx="80">
                        <c:v>43959</c:v>
                      </c:pt>
                      <c:pt idx="81">
                        <c:v>43960</c:v>
                      </c:pt>
                      <c:pt idx="82">
                        <c:v>43961</c:v>
                      </c:pt>
                      <c:pt idx="83">
                        <c:v>43962</c:v>
                      </c:pt>
                      <c:pt idx="84">
                        <c:v>43963</c:v>
                      </c:pt>
                      <c:pt idx="85">
                        <c:v>43964</c:v>
                      </c:pt>
                      <c:pt idx="86">
                        <c:v>43965</c:v>
                      </c:pt>
                      <c:pt idx="87">
                        <c:v>43966</c:v>
                      </c:pt>
                      <c:pt idx="88">
                        <c:v>43967</c:v>
                      </c:pt>
                      <c:pt idx="89">
                        <c:v>43968</c:v>
                      </c:pt>
                      <c:pt idx="90">
                        <c:v>43969</c:v>
                      </c:pt>
                      <c:pt idx="91">
                        <c:v>43970</c:v>
                      </c:pt>
                      <c:pt idx="92">
                        <c:v>43971</c:v>
                      </c:pt>
                      <c:pt idx="93">
                        <c:v>43972</c:v>
                      </c:pt>
                      <c:pt idx="94">
                        <c:v>43973</c:v>
                      </c:pt>
                      <c:pt idx="95">
                        <c:v>43974</c:v>
                      </c:pt>
                      <c:pt idx="96">
                        <c:v>43975</c:v>
                      </c:pt>
                      <c:pt idx="97">
                        <c:v>43976</c:v>
                      </c:pt>
                      <c:pt idx="98">
                        <c:v>43977</c:v>
                      </c:pt>
                      <c:pt idx="99">
                        <c:v>43978</c:v>
                      </c:pt>
                      <c:pt idx="100">
                        <c:v>43979</c:v>
                      </c:pt>
                      <c:pt idx="101">
                        <c:v>43980</c:v>
                      </c:pt>
                      <c:pt idx="102">
                        <c:v>43981</c:v>
                      </c:pt>
                      <c:pt idx="103">
                        <c:v>43982</c:v>
                      </c:pt>
                      <c:pt idx="104">
                        <c:v>43983</c:v>
                      </c:pt>
                      <c:pt idx="105">
                        <c:v>43984</c:v>
                      </c:pt>
                      <c:pt idx="106">
                        <c:v>43985</c:v>
                      </c:pt>
                      <c:pt idx="107">
                        <c:v>43986</c:v>
                      </c:pt>
                      <c:pt idx="108">
                        <c:v>43987</c:v>
                      </c:pt>
                      <c:pt idx="109">
                        <c:v>43988</c:v>
                      </c:pt>
                      <c:pt idx="110">
                        <c:v>43989</c:v>
                      </c:pt>
                      <c:pt idx="111">
                        <c:v>43990</c:v>
                      </c:pt>
                      <c:pt idx="112">
                        <c:v>43991</c:v>
                      </c:pt>
                      <c:pt idx="113">
                        <c:v>43992</c:v>
                      </c:pt>
                      <c:pt idx="114">
                        <c:v>43993</c:v>
                      </c:pt>
                      <c:pt idx="115">
                        <c:v>43994</c:v>
                      </c:pt>
                      <c:pt idx="116">
                        <c:v>43995</c:v>
                      </c:pt>
                      <c:pt idx="117">
                        <c:v>43996</c:v>
                      </c:pt>
                      <c:pt idx="118">
                        <c:v>43997</c:v>
                      </c:pt>
                      <c:pt idx="119">
                        <c:v>43998</c:v>
                      </c:pt>
                      <c:pt idx="120">
                        <c:v>43999</c:v>
                      </c:pt>
                      <c:pt idx="121">
                        <c:v>44000</c:v>
                      </c:pt>
                      <c:pt idx="122">
                        <c:v>44001</c:v>
                      </c:pt>
                      <c:pt idx="123">
                        <c:v>44002</c:v>
                      </c:pt>
                      <c:pt idx="124">
                        <c:v>44003</c:v>
                      </c:pt>
                      <c:pt idx="125">
                        <c:v>44004</c:v>
                      </c:pt>
                      <c:pt idx="126">
                        <c:v>44005</c:v>
                      </c:pt>
                      <c:pt idx="127">
                        <c:v>44006</c:v>
                      </c:pt>
                      <c:pt idx="128">
                        <c:v>44007</c:v>
                      </c:pt>
                      <c:pt idx="129">
                        <c:v>44008</c:v>
                      </c:pt>
                      <c:pt idx="130">
                        <c:v>44009</c:v>
                      </c:pt>
                      <c:pt idx="131">
                        <c:v>44010</c:v>
                      </c:pt>
                      <c:pt idx="132">
                        <c:v>44011</c:v>
                      </c:pt>
                      <c:pt idx="133">
                        <c:v>44012</c:v>
                      </c:pt>
                      <c:pt idx="134">
                        <c:v>44013</c:v>
                      </c:pt>
                      <c:pt idx="135">
                        <c:v>44014</c:v>
                      </c:pt>
                      <c:pt idx="136">
                        <c:v>44015</c:v>
                      </c:pt>
                      <c:pt idx="137">
                        <c:v>44016</c:v>
                      </c:pt>
                      <c:pt idx="138">
                        <c:v>44017</c:v>
                      </c:pt>
                      <c:pt idx="139">
                        <c:v>44018</c:v>
                      </c:pt>
                      <c:pt idx="140">
                        <c:v>44019</c:v>
                      </c:pt>
                      <c:pt idx="141">
                        <c:v>44020</c:v>
                      </c:pt>
                      <c:pt idx="142">
                        <c:v>44021</c:v>
                      </c:pt>
                      <c:pt idx="143">
                        <c:v>44022</c:v>
                      </c:pt>
                    </c:numCache>
                  </c:numRef>
                </c15:cat>
              </c15:filteredCategoryTitle>
            </c:ext>
            <c:ext xmlns:c16="http://schemas.microsoft.com/office/drawing/2014/chart" uri="{C3380CC4-5D6E-409C-BE32-E72D297353CC}">
              <c16:uniqueId val="{00000000-33EF-4317-BCE0-003B5482FD08}"/>
            </c:ext>
          </c:extLst>
        </c:ser>
        <c:dLbls>
          <c:showLegendKey val="0"/>
          <c:showVal val="0"/>
          <c:showCatName val="0"/>
          <c:showSerName val="0"/>
          <c:showPercent val="0"/>
          <c:showBubbleSize val="0"/>
        </c:dLbls>
        <c:axId val="472781080"/>
        <c:axId val="472772456"/>
      </c:areaChart>
      <c:barChart>
        <c:barDir val="col"/>
        <c:grouping val="clustered"/>
        <c:varyColors val="0"/>
        <c:ser>
          <c:idx val="1"/>
          <c:order val="1"/>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val>
            <c:numRef>
              <c:f>Bayern!$E$4:$E$147</c:f>
              <c:numCache>
                <c:formatCode>General</c:formatCode>
                <c:ptCount val="144"/>
                <c:pt idx="0">
                  <c:v>2</c:v>
                </c:pt>
                <c:pt idx="1">
                  <c:v>2</c:v>
                </c:pt>
                <c:pt idx="2">
                  <c:v>3</c:v>
                </c:pt>
                <c:pt idx="3">
                  <c:v>1</c:v>
                </c:pt>
                <c:pt idx="4">
                  <c:v>3</c:v>
                </c:pt>
                <c:pt idx="5">
                  <c:v>1</c:v>
                </c:pt>
                <c:pt idx="6">
                  <c:v>1</c:v>
                </c:pt>
                <c:pt idx="7">
                  <c:v>2</c:v>
                </c:pt>
                <c:pt idx="8">
                  <c:v>1</c:v>
                </c:pt>
                <c:pt idx="9">
                  <c:v>1</c:v>
                </c:pt>
                <c:pt idx="10">
                  <c:v>2</c:v>
                </c:pt>
                <c:pt idx="11">
                  <c:v>2</c:v>
                </c:pt>
                <c:pt idx="12">
                  <c:v>4</c:v>
                </c:pt>
                <c:pt idx="13">
                  <c:v>6</c:v>
                </c:pt>
                <c:pt idx="14">
                  <c:v>6</c:v>
                </c:pt>
                <c:pt idx="15">
                  <c:v>10</c:v>
                </c:pt>
                <c:pt idx="16">
                  <c:v>19</c:v>
                </c:pt>
                <c:pt idx="17">
                  <c:v>51</c:v>
                </c:pt>
                <c:pt idx="18">
                  <c:v>20</c:v>
                </c:pt>
                <c:pt idx="19">
                  <c:v>20</c:v>
                </c:pt>
                <c:pt idx="20">
                  <c:v>86</c:v>
                </c:pt>
                <c:pt idx="21">
                  <c:v>111</c:v>
                </c:pt>
                <c:pt idx="22">
                  <c:v>119</c:v>
                </c:pt>
                <c:pt idx="23">
                  <c:v>136</c:v>
                </c:pt>
                <c:pt idx="24">
                  <c:v>251</c:v>
                </c:pt>
                <c:pt idx="25">
                  <c:v>231</c:v>
                </c:pt>
                <c:pt idx="26">
                  <c:v>169</c:v>
                </c:pt>
                <c:pt idx="27">
                  <c:v>270</c:v>
                </c:pt>
                <c:pt idx="28">
                  <c:v>473</c:v>
                </c:pt>
                <c:pt idx="29">
                  <c:v>752</c:v>
                </c:pt>
                <c:pt idx="30">
                  <c:v>823</c:v>
                </c:pt>
                <c:pt idx="31">
                  <c:v>861</c:v>
                </c:pt>
                <c:pt idx="32" formatCode="#,##0">
                  <c:v>1109</c:v>
                </c:pt>
                <c:pt idx="33">
                  <c:v>559</c:v>
                </c:pt>
                <c:pt idx="34">
                  <c:v>721</c:v>
                </c:pt>
                <c:pt idx="35" formatCode="#,##0">
                  <c:v>1216</c:v>
                </c:pt>
                <c:pt idx="36" formatCode="#,##0">
                  <c:v>1679</c:v>
                </c:pt>
                <c:pt idx="37" formatCode="#,##0">
                  <c:v>1701</c:v>
                </c:pt>
                <c:pt idx="38" formatCode="#,##0">
                  <c:v>1644</c:v>
                </c:pt>
                <c:pt idx="39" formatCode="#,##0">
                  <c:v>1420</c:v>
                </c:pt>
                <c:pt idx="40">
                  <c:v>862</c:v>
                </c:pt>
                <c:pt idx="41" formatCode="#,##0">
                  <c:v>1037</c:v>
                </c:pt>
                <c:pt idx="42" formatCode="#,##0">
                  <c:v>1842</c:v>
                </c:pt>
                <c:pt idx="43" formatCode="#,##0">
                  <c:v>1987</c:v>
                </c:pt>
                <c:pt idx="44" formatCode="#,##0">
                  <c:v>1941</c:v>
                </c:pt>
                <c:pt idx="45" formatCode="#,##0">
                  <c:v>1859</c:v>
                </c:pt>
                <c:pt idx="46" formatCode="#,##0">
                  <c:v>1495</c:v>
                </c:pt>
                <c:pt idx="47">
                  <c:v>721</c:v>
                </c:pt>
                <c:pt idx="48" formatCode="#,##0">
                  <c:v>1123</c:v>
                </c:pt>
                <c:pt idx="49" formatCode="#,##0">
                  <c:v>1531</c:v>
                </c:pt>
                <c:pt idx="50" formatCode="#,##0">
                  <c:v>1548</c:v>
                </c:pt>
                <c:pt idx="51" formatCode="#,##0">
                  <c:v>1262</c:v>
                </c:pt>
                <c:pt idx="52">
                  <c:v>939</c:v>
                </c:pt>
                <c:pt idx="53">
                  <c:v>763</c:v>
                </c:pt>
                <c:pt idx="54">
                  <c:v>417</c:v>
                </c:pt>
                <c:pt idx="55">
                  <c:v>464</c:v>
                </c:pt>
                <c:pt idx="56">
                  <c:v>753</c:v>
                </c:pt>
                <c:pt idx="57">
                  <c:v>965</c:v>
                </c:pt>
                <c:pt idx="58">
                  <c:v>864</c:v>
                </c:pt>
                <c:pt idx="59">
                  <c:v>776</c:v>
                </c:pt>
                <c:pt idx="60">
                  <c:v>519</c:v>
                </c:pt>
                <c:pt idx="61">
                  <c:v>385</c:v>
                </c:pt>
                <c:pt idx="62">
                  <c:v>372</c:v>
                </c:pt>
                <c:pt idx="63">
                  <c:v>500</c:v>
                </c:pt>
                <c:pt idx="64">
                  <c:v>595</c:v>
                </c:pt>
                <c:pt idx="65">
                  <c:v>571</c:v>
                </c:pt>
                <c:pt idx="66">
                  <c:v>528</c:v>
                </c:pt>
                <c:pt idx="67">
                  <c:v>309</c:v>
                </c:pt>
                <c:pt idx="68">
                  <c:v>187</c:v>
                </c:pt>
                <c:pt idx="69">
                  <c:v>339</c:v>
                </c:pt>
                <c:pt idx="70">
                  <c:v>361</c:v>
                </c:pt>
                <c:pt idx="71">
                  <c:v>304</c:v>
                </c:pt>
                <c:pt idx="72">
                  <c:v>290</c:v>
                </c:pt>
                <c:pt idx="73">
                  <c:v>221</c:v>
                </c:pt>
                <c:pt idx="74">
                  <c:v>137</c:v>
                </c:pt>
                <c:pt idx="75">
                  <c:v>91</c:v>
                </c:pt>
                <c:pt idx="76">
                  <c:v>164</c:v>
                </c:pt>
                <c:pt idx="77">
                  <c:v>213</c:v>
                </c:pt>
                <c:pt idx="78">
                  <c:v>268</c:v>
                </c:pt>
                <c:pt idx="79">
                  <c:v>234</c:v>
                </c:pt>
                <c:pt idx="80">
                  <c:v>210</c:v>
                </c:pt>
                <c:pt idx="81">
                  <c:v>123</c:v>
                </c:pt>
                <c:pt idx="82">
                  <c:v>78</c:v>
                </c:pt>
                <c:pt idx="83">
                  <c:v>188</c:v>
                </c:pt>
                <c:pt idx="84">
                  <c:v>212</c:v>
                </c:pt>
                <c:pt idx="85">
                  <c:v>188</c:v>
                </c:pt>
                <c:pt idx="86">
                  <c:v>208</c:v>
                </c:pt>
                <c:pt idx="87">
                  <c:v>134</c:v>
                </c:pt>
                <c:pt idx="88">
                  <c:v>101</c:v>
                </c:pt>
                <c:pt idx="89">
                  <c:v>58</c:v>
                </c:pt>
                <c:pt idx="90">
                  <c:v>87</c:v>
                </c:pt>
                <c:pt idx="91">
                  <c:v>107</c:v>
                </c:pt>
                <c:pt idx="92">
                  <c:v>193</c:v>
                </c:pt>
                <c:pt idx="93">
                  <c:v>93</c:v>
                </c:pt>
                <c:pt idx="94">
                  <c:v>117</c:v>
                </c:pt>
                <c:pt idx="95">
                  <c:v>79</c:v>
                </c:pt>
                <c:pt idx="96">
                  <c:v>94</c:v>
                </c:pt>
                <c:pt idx="97">
                  <c:v>89</c:v>
                </c:pt>
                <c:pt idx="98">
                  <c:v>134</c:v>
                </c:pt>
                <c:pt idx="99">
                  <c:v>116</c:v>
                </c:pt>
                <c:pt idx="100">
                  <c:v>87</c:v>
                </c:pt>
                <c:pt idx="101">
                  <c:v>78</c:v>
                </c:pt>
                <c:pt idx="102">
                  <c:v>83</c:v>
                </c:pt>
                <c:pt idx="103">
                  <c:v>37</c:v>
                </c:pt>
                <c:pt idx="104">
                  <c:v>20</c:v>
                </c:pt>
                <c:pt idx="105">
                  <c:v>37</c:v>
                </c:pt>
                <c:pt idx="106">
                  <c:v>53</c:v>
                </c:pt>
                <c:pt idx="107">
                  <c:v>84</c:v>
                </c:pt>
                <c:pt idx="108">
                  <c:v>58</c:v>
                </c:pt>
                <c:pt idx="109">
                  <c:v>23</c:v>
                </c:pt>
                <c:pt idx="110">
                  <c:v>38</c:v>
                </c:pt>
                <c:pt idx="111">
                  <c:v>38</c:v>
                </c:pt>
                <c:pt idx="112">
                  <c:v>45</c:v>
                </c:pt>
                <c:pt idx="113">
                  <c:v>75</c:v>
                </c:pt>
                <c:pt idx="114">
                  <c:v>35</c:v>
                </c:pt>
                <c:pt idx="115">
                  <c:v>32</c:v>
                </c:pt>
                <c:pt idx="116">
                  <c:v>22</c:v>
                </c:pt>
                <c:pt idx="117">
                  <c:v>18</c:v>
                </c:pt>
                <c:pt idx="118">
                  <c:v>35</c:v>
                </c:pt>
                <c:pt idx="119">
                  <c:v>43</c:v>
                </c:pt>
                <c:pt idx="120">
                  <c:v>43</c:v>
                </c:pt>
                <c:pt idx="121">
                  <c:v>46</c:v>
                </c:pt>
                <c:pt idx="122">
                  <c:v>40</c:v>
                </c:pt>
                <c:pt idx="123">
                  <c:v>33</c:v>
                </c:pt>
                <c:pt idx="124">
                  <c:v>28</c:v>
                </c:pt>
                <c:pt idx="125">
                  <c:v>41</c:v>
                </c:pt>
                <c:pt idx="126">
                  <c:v>46</c:v>
                </c:pt>
                <c:pt idx="127">
                  <c:v>56</c:v>
                </c:pt>
                <c:pt idx="128">
                  <c:v>59</c:v>
                </c:pt>
                <c:pt idx="129">
                  <c:v>86</c:v>
                </c:pt>
                <c:pt idx="130">
                  <c:v>43</c:v>
                </c:pt>
                <c:pt idx="131">
                  <c:v>32</c:v>
                </c:pt>
                <c:pt idx="132">
                  <c:v>62</c:v>
                </c:pt>
                <c:pt idx="133">
                  <c:v>83</c:v>
                </c:pt>
                <c:pt idx="134">
                  <c:v>62</c:v>
                </c:pt>
                <c:pt idx="135">
                  <c:v>69</c:v>
                </c:pt>
                <c:pt idx="136">
                  <c:v>82</c:v>
                </c:pt>
                <c:pt idx="137">
                  <c:v>72</c:v>
                </c:pt>
                <c:pt idx="138">
                  <c:v>28</c:v>
                </c:pt>
                <c:pt idx="139">
                  <c:v>83</c:v>
                </c:pt>
                <c:pt idx="140">
                  <c:v>91</c:v>
                </c:pt>
                <c:pt idx="141">
                  <c:v>66</c:v>
                </c:pt>
                <c:pt idx="142">
                  <c:v>84</c:v>
                </c:pt>
                <c:pt idx="143">
                  <c:v>65</c:v>
                </c:pt>
              </c:numCache>
            </c:numRef>
          </c:val>
          <c:extLst>
            <c:ext xmlns:c15="http://schemas.microsoft.com/office/drawing/2012/chart" uri="{02D57815-91ED-43cb-92C2-25804820EDAC}">
              <c15:filteredSeriesTitle>
                <c15:tx>
                  <c:strRef>
                    <c:extLst>
                      <c:ext uri="{02D57815-91ED-43cb-92C2-25804820EDAC}">
                        <c15:formulaRef>
                          <c15:sqref>Bayern!$E$3</c15:sqref>
                        </c15:formulaRef>
                      </c:ext>
                    </c:extLst>
                    <c:strCache>
                      <c:ptCount val="1"/>
                      <c:pt idx="0">
                        <c:v>Infektionen nach Meldedatum (etwa 3 Wochen verzögert gegenüber Nowcasting)</c:v>
                      </c:pt>
                    </c:strCache>
                  </c:strRef>
                </c15:tx>
              </c15:filteredSeriesTitle>
            </c:ext>
            <c:ext xmlns:c15="http://schemas.microsoft.com/office/drawing/2012/chart" uri="{02D57815-91ED-43cb-92C2-25804820EDAC}">
              <c15:filteredCategoryTitle>
                <c15:cat>
                  <c:numRef>
                    <c:extLst>
                      <c:ext uri="{02D57815-91ED-43cb-92C2-25804820EDAC}">
                        <c15:formulaRef>
                          <c15:sqref>Bayern!$B$4:$B$147</c15:sqref>
                        </c15:formulaRef>
                      </c:ext>
                    </c:extLst>
                    <c:numCache>
                      <c:formatCode>d/m;@</c:formatCode>
                      <c:ptCount val="144"/>
                      <c:pt idx="0">
                        <c:v>43858</c:v>
                      </c:pt>
                      <c:pt idx="1">
                        <c:v>43859</c:v>
                      </c:pt>
                      <c:pt idx="2">
                        <c:v>43861</c:v>
                      </c:pt>
                      <c:pt idx="3">
                        <c:v>43864</c:v>
                      </c:pt>
                      <c:pt idx="4">
                        <c:v>43865</c:v>
                      </c:pt>
                      <c:pt idx="5">
                        <c:v>43867</c:v>
                      </c:pt>
                      <c:pt idx="6">
                        <c:v>43868</c:v>
                      </c:pt>
                      <c:pt idx="7">
                        <c:v>43872</c:v>
                      </c:pt>
                      <c:pt idx="8">
                        <c:v>43873</c:v>
                      </c:pt>
                      <c:pt idx="9">
                        <c:v>43888</c:v>
                      </c:pt>
                      <c:pt idx="10">
                        <c:v>43889</c:v>
                      </c:pt>
                      <c:pt idx="11">
                        <c:v>43890</c:v>
                      </c:pt>
                      <c:pt idx="12">
                        <c:v>43891</c:v>
                      </c:pt>
                      <c:pt idx="13">
                        <c:v>43892</c:v>
                      </c:pt>
                      <c:pt idx="14">
                        <c:v>43893</c:v>
                      </c:pt>
                      <c:pt idx="15">
                        <c:v>43894</c:v>
                      </c:pt>
                      <c:pt idx="16">
                        <c:v>43895</c:v>
                      </c:pt>
                      <c:pt idx="17">
                        <c:v>43896</c:v>
                      </c:pt>
                      <c:pt idx="18">
                        <c:v>43897</c:v>
                      </c:pt>
                      <c:pt idx="19">
                        <c:v>43898</c:v>
                      </c:pt>
                      <c:pt idx="20">
                        <c:v>43899</c:v>
                      </c:pt>
                      <c:pt idx="21">
                        <c:v>43900</c:v>
                      </c:pt>
                      <c:pt idx="22">
                        <c:v>43901</c:v>
                      </c:pt>
                      <c:pt idx="23">
                        <c:v>43902</c:v>
                      </c:pt>
                      <c:pt idx="24">
                        <c:v>43903</c:v>
                      </c:pt>
                      <c:pt idx="25">
                        <c:v>43904</c:v>
                      </c:pt>
                      <c:pt idx="26">
                        <c:v>43905</c:v>
                      </c:pt>
                      <c:pt idx="27">
                        <c:v>43906</c:v>
                      </c:pt>
                      <c:pt idx="28">
                        <c:v>43907</c:v>
                      </c:pt>
                      <c:pt idx="29">
                        <c:v>43908</c:v>
                      </c:pt>
                      <c:pt idx="30">
                        <c:v>43909</c:v>
                      </c:pt>
                      <c:pt idx="31">
                        <c:v>43910</c:v>
                      </c:pt>
                      <c:pt idx="32">
                        <c:v>43911</c:v>
                      </c:pt>
                      <c:pt idx="33">
                        <c:v>43912</c:v>
                      </c:pt>
                      <c:pt idx="34">
                        <c:v>43913</c:v>
                      </c:pt>
                      <c:pt idx="35">
                        <c:v>43914</c:v>
                      </c:pt>
                      <c:pt idx="36">
                        <c:v>43915</c:v>
                      </c:pt>
                      <c:pt idx="37">
                        <c:v>43916</c:v>
                      </c:pt>
                      <c:pt idx="38">
                        <c:v>43917</c:v>
                      </c:pt>
                      <c:pt idx="39">
                        <c:v>43918</c:v>
                      </c:pt>
                      <c:pt idx="40">
                        <c:v>43919</c:v>
                      </c:pt>
                      <c:pt idx="41">
                        <c:v>43920</c:v>
                      </c:pt>
                      <c:pt idx="42">
                        <c:v>43921</c:v>
                      </c:pt>
                      <c:pt idx="43">
                        <c:v>43922</c:v>
                      </c:pt>
                      <c:pt idx="44">
                        <c:v>43923</c:v>
                      </c:pt>
                      <c:pt idx="45">
                        <c:v>43924</c:v>
                      </c:pt>
                      <c:pt idx="46">
                        <c:v>43925</c:v>
                      </c:pt>
                      <c:pt idx="47">
                        <c:v>43926</c:v>
                      </c:pt>
                      <c:pt idx="48">
                        <c:v>43927</c:v>
                      </c:pt>
                      <c:pt idx="49">
                        <c:v>43928</c:v>
                      </c:pt>
                      <c:pt idx="50">
                        <c:v>43929</c:v>
                      </c:pt>
                      <c:pt idx="51">
                        <c:v>43930</c:v>
                      </c:pt>
                      <c:pt idx="52">
                        <c:v>43931</c:v>
                      </c:pt>
                      <c:pt idx="53">
                        <c:v>43932</c:v>
                      </c:pt>
                      <c:pt idx="54">
                        <c:v>43933</c:v>
                      </c:pt>
                      <c:pt idx="55">
                        <c:v>43934</c:v>
                      </c:pt>
                      <c:pt idx="56">
                        <c:v>43935</c:v>
                      </c:pt>
                      <c:pt idx="57">
                        <c:v>43936</c:v>
                      </c:pt>
                      <c:pt idx="58">
                        <c:v>43937</c:v>
                      </c:pt>
                      <c:pt idx="59">
                        <c:v>43938</c:v>
                      </c:pt>
                      <c:pt idx="60">
                        <c:v>43939</c:v>
                      </c:pt>
                      <c:pt idx="61">
                        <c:v>43940</c:v>
                      </c:pt>
                      <c:pt idx="62">
                        <c:v>43941</c:v>
                      </c:pt>
                      <c:pt idx="63">
                        <c:v>43942</c:v>
                      </c:pt>
                      <c:pt idx="64">
                        <c:v>43943</c:v>
                      </c:pt>
                      <c:pt idx="65">
                        <c:v>43944</c:v>
                      </c:pt>
                      <c:pt idx="66">
                        <c:v>43945</c:v>
                      </c:pt>
                      <c:pt idx="67">
                        <c:v>43946</c:v>
                      </c:pt>
                      <c:pt idx="68">
                        <c:v>43947</c:v>
                      </c:pt>
                      <c:pt idx="69">
                        <c:v>43948</c:v>
                      </c:pt>
                      <c:pt idx="70">
                        <c:v>43949</c:v>
                      </c:pt>
                      <c:pt idx="71">
                        <c:v>43950</c:v>
                      </c:pt>
                      <c:pt idx="72">
                        <c:v>43951</c:v>
                      </c:pt>
                      <c:pt idx="73">
                        <c:v>43952</c:v>
                      </c:pt>
                      <c:pt idx="74">
                        <c:v>43953</c:v>
                      </c:pt>
                      <c:pt idx="75">
                        <c:v>43954</c:v>
                      </c:pt>
                      <c:pt idx="76">
                        <c:v>43955</c:v>
                      </c:pt>
                      <c:pt idx="77">
                        <c:v>43956</c:v>
                      </c:pt>
                      <c:pt idx="78">
                        <c:v>43957</c:v>
                      </c:pt>
                      <c:pt idx="79">
                        <c:v>43958</c:v>
                      </c:pt>
                      <c:pt idx="80">
                        <c:v>43959</c:v>
                      </c:pt>
                      <c:pt idx="81">
                        <c:v>43960</c:v>
                      </c:pt>
                      <c:pt idx="82">
                        <c:v>43961</c:v>
                      </c:pt>
                      <c:pt idx="83">
                        <c:v>43962</c:v>
                      </c:pt>
                      <c:pt idx="84">
                        <c:v>43963</c:v>
                      </c:pt>
                      <c:pt idx="85">
                        <c:v>43964</c:v>
                      </c:pt>
                      <c:pt idx="86">
                        <c:v>43965</c:v>
                      </c:pt>
                      <c:pt idx="87">
                        <c:v>43966</c:v>
                      </c:pt>
                      <c:pt idx="88">
                        <c:v>43967</c:v>
                      </c:pt>
                      <c:pt idx="89">
                        <c:v>43968</c:v>
                      </c:pt>
                      <c:pt idx="90">
                        <c:v>43969</c:v>
                      </c:pt>
                      <c:pt idx="91">
                        <c:v>43970</c:v>
                      </c:pt>
                      <c:pt idx="92">
                        <c:v>43971</c:v>
                      </c:pt>
                      <c:pt idx="93">
                        <c:v>43972</c:v>
                      </c:pt>
                      <c:pt idx="94">
                        <c:v>43973</c:v>
                      </c:pt>
                      <c:pt idx="95">
                        <c:v>43974</c:v>
                      </c:pt>
                      <c:pt idx="96">
                        <c:v>43975</c:v>
                      </c:pt>
                      <c:pt idx="97">
                        <c:v>43976</c:v>
                      </c:pt>
                      <c:pt idx="98">
                        <c:v>43977</c:v>
                      </c:pt>
                      <c:pt idx="99">
                        <c:v>43978</c:v>
                      </c:pt>
                      <c:pt idx="100">
                        <c:v>43979</c:v>
                      </c:pt>
                      <c:pt idx="101">
                        <c:v>43980</c:v>
                      </c:pt>
                      <c:pt idx="102">
                        <c:v>43981</c:v>
                      </c:pt>
                      <c:pt idx="103">
                        <c:v>43982</c:v>
                      </c:pt>
                      <c:pt idx="104">
                        <c:v>43983</c:v>
                      </c:pt>
                      <c:pt idx="105">
                        <c:v>43984</c:v>
                      </c:pt>
                      <c:pt idx="106">
                        <c:v>43985</c:v>
                      </c:pt>
                      <c:pt idx="107">
                        <c:v>43986</c:v>
                      </c:pt>
                      <c:pt idx="108">
                        <c:v>43987</c:v>
                      </c:pt>
                      <c:pt idx="109">
                        <c:v>43988</c:v>
                      </c:pt>
                      <c:pt idx="110">
                        <c:v>43989</c:v>
                      </c:pt>
                      <c:pt idx="111">
                        <c:v>43990</c:v>
                      </c:pt>
                      <c:pt idx="112">
                        <c:v>43991</c:v>
                      </c:pt>
                      <c:pt idx="113">
                        <c:v>43992</c:v>
                      </c:pt>
                      <c:pt idx="114">
                        <c:v>43993</c:v>
                      </c:pt>
                      <c:pt idx="115">
                        <c:v>43994</c:v>
                      </c:pt>
                      <c:pt idx="116">
                        <c:v>43995</c:v>
                      </c:pt>
                      <c:pt idx="117">
                        <c:v>43996</c:v>
                      </c:pt>
                      <c:pt idx="118">
                        <c:v>43997</c:v>
                      </c:pt>
                      <c:pt idx="119">
                        <c:v>43998</c:v>
                      </c:pt>
                      <c:pt idx="120">
                        <c:v>43999</c:v>
                      </c:pt>
                      <c:pt idx="121">
                        <c:v>44000</c:v>
                      </c:pt>
                      <c:pt idx="122">
                        <c:v>44001</c:v>
                      </c:pt>
                      <c:pt idx="123">
                        <c:v>44002</c:v>
                      </c:pt>
                      <c:pt idx="124">
                        <c:v>44003</c:v>
                      </c:pt>
                      <c:pt idx="125">
                        <c:v>44004</c:v>
                      </c:pt>
                      <c:pt idx="126">
                        <c:v>44005</c:v>
                      </c:pt>
                      <c:pt idx="127">
                        <c:v>44006</c:v>
                      </c:pt>
                      <c:pt idx="128">
                        <c:v>44007</c:v>
                      </c:pt>
                      <c:pt idx="129">
                        <c:v>44008</c:v>
                      </c:pt>
                      <c:pt idx="130">
                        <c:v>44009</c:v>
                      </c:pt>
                      <c:pt idx="131">
                        <c:v>44010</c:v>
                      </c:pt>
                      <c:pt idx="132">
                        <c:v>44011</c:v>
                      </c:pt>
                      <c:pt idx="133">
                        <c:v>44012</c:v>
                      </c:pt>
                      <c:pt idx="134">
                        <c:v>44013</c:v>
                      </c:pt>
                      <c:pt idx="135">
                        <c:v>44014</c:v>
                      </c:pt>
                      <c:pt idx="136">
                        <c:v>44015</c:v>
                      </c:pt>
                      <c:pt idx="137">
                        <c:v>44016</c:v>
                      </c:pt>
                      <c:pt idx="138">
                        <c:v>44017</c:v>
                      </c:pt>
                      <c:pt idx="139">
                        <c:v>44018</c:v>
                      </c:pt>
                      <c:pt idx="140">
                        <c:v>44019</c:v>
                      </c:pt>
                      <c:pt idx="141">
                        <c:v>44020</c:v>
                      </c:pt>
                      <c:pt idx="142">
                        <c:v>44021</c:v>
                      </c:pt>
                      <c:pt idx="143">
                        <c:v>44022</c:v>
                      </c:pt>
                    </c:numCache>
                  </c:numRef>
                </c15:cat>
              </c15:filteredCategoryTitle>
            </c:ext>
            <c:ext xmlns:c16="http://schemas.microsoft.com/office/drawing/2014/chart" uri="{C3380CC4-5D6E-409C-BE32-E72D297353CC}">
              <c16:uniqueId val="{00000001-33EF-4317-BCE0-003B5482FD08}"/>
            </c:ext>
          </c:extLst>
        </c:ser>
        <c:dLbls>
          <c:showLegendKey val="0"/>
          <c:showVal val="0"/>
          <c:showCatName val="0"/>
          <c:showSerName val="0"/>
          <c:showPercent val="0"/>
          <c:showBubbleSize val="0"/>
        </c:dLbls>
        <c:gapWidth val="150"/>
        <c:axId val="472781080"/>
        <c:axId val="472772456"/>
      </c:barChart>
      <c:catAx>
        <c:axId val="472781080"/>
        <c:scaling>
          <c:orientation val="minMax"/>
          <c:min val="63"/>
        </c:scaling>
        <c:delete val="0"/>
        <c:axPos val="b"/>
        <c:majorGridlines>
          <c:spPr>
            <a:ln w="9525" cap="flat" cmpd="sng" algn="ctr">
              <a:solidFill>
                <a:schemeClr val="tx1">
                  <a:lumMod val="15000"/>
                  <a:lumOff val="85000"/>
                </a:schemeClr>
              </a:solidFill>
              <a:round/>
            </a:ln>
            <a:effectLst/>
          </c:spPr>
        </c:majorGridlines>
        <c:numFmt formatCode="d/m;@" sourceLinked="1"/>
        <c:majorTickMark val="none"/>
        <c:minorTickMark val="none"/>
        <c:tickLblPos val="nextTo"/>
        <c:spPr>
          <a:noFill/>
          <a:ln w="12700" cap="flat" cmpd="sng" algn="ctr">
            <a:noFill/>
            <a:round/>
          </a:ln>
          <a:effectLst/>
        </c:spPr>
        <c:txPr>
          <a:bodyPr rot="-27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772456"/>
        <c:crosses val="autoZero"/>
        <c:auto val="1"/>
        <c:lblAlgn val="ctr"/>
        <c:lblOffset val="100"/>
        <c:tickLblSkip val="7"/>
        <c:noMultiLvlLbl val="1"/>
      </c:catAx>
      <c:valAx>
        <c:axId val="472772456"/>
        <c:scaling>
          <c:orientation val="minMax"/>
          <c:max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2781080"/>
        <c:crosses val="autoZero"/>
        <c:crossBetween val="between"/>
      </c:valAx>
      <c:spPr>
        <a:noFill/>
        <a:ln>
          <a:noFill/>
        </a:ln>
        <a:effectLst/>
      </c:spPr>
    </c:plotArea>
    <c:legend>
      <c:legendPos val="r"/>
      <c:layout>
        <c:manualLayout>
          <c:xMode val="edge"/>
          <c:yMode val="edge"/>
          <c:x val="0.12149475065616798"/>
          <c:y val="2.8355934674832307E-2"/>
          <c:w val="0.86739413823272093"/>
          <c:h val="0.1782429279673374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9525" cap="rnd">
              <a:solidFill>
                <a:schemeClr val="accent2"/>
              </a:solidFill>
              <a:round/>
            </a:ln>
            <a:effectLst>
              <a:outerShdw blurRad="57150" dist="19050" dir="5400000" algn="ctr" rotWithShape="0">
                <a:srgbClr val="000000">
                  <a:alpha val="63000"/>
                </a:srgbClr>
              </a:outerShdw>
            </a:effectLst>
          </c:spPr>
          <c:marker>
            <c:symbol val="none"/>
          </c:marker>
          <c:trendline>
            <c:spPr>
              <a:ln w="19050" cap="rnd">
                <a:solidFill>
                  <a:schemeClr val="accent2"/>
                </a:solidFill>
              </a:ln>
              <a:effectLst/>
            </c:spPr>
            <c:trendlineType val="linear"/>
            <c:dispRSqr val="0"/>
            <c:dispEq val="0"/>
          </c:trendline>
          <c:xVal>
            <c:numRef>
              <c:f>Bayern!$J$5:$J$43</c:f>
              <c:numCache>
                <c:formatCode>d/m;@</c:formatCode>
                <c:ptCount val="39"/>
                <c:pt idx="0">
                  <c:v>43983</c:v>
                </c:pt>
                <c:pt idx="1">
                  <c:v>43984</c:v>
                </c:pt>
                <c:pt idx="2">
                  <c:v>43985</c:v>
                </c:pt>
                <c:pt idx="3">
                  <c:v>43986</c:v>
                </c:pt>
                <c:pt idx="4">
                  <c:v>43987</c:v>
                </c:pt>
                <c:pt idx="5">
                  <c:v>43988</c:v>
                </c:pt>
                <c:pt idx="6">
                  <c:v>43989</c:v>
                </c:pt>
                <c:pt idx="7">
                  <c:v>43990</c:v>
                </c:pt>
                <c:pt idx="8">
                  <c:v>43991</c:v>
                </c:pt>
                <c:pt idx="9">
                  <c:v>43992</c:v>
                </c:pt>
                <c:pt idx="10">
                  <c:v>43993</c:v>
                </c:pt>
                <c:pt idx="11">
                  <c:v>43994</c:v>
                </c:pt>
                <c:pt idx="12">
                  <c:v>43995</c:v>
                </c:pt>
                <c:pt idx="13">
                  <c:v>43996</c:v>
                </c:pt>
                <c:pt idx="14">
                  <c:v>43997</c:v>
                </c:pt>
                <c:pt idx="15">
                  <c:v>43998</c:v>
                </c:pt>
                <c:pt idx="16">
                  <c:v>43999</c:v>
                </c:pt>
                <c:pt idx="17">
                  <c:v>44000</c:v>
                </c:pt>
                <c:pt idx="18">
                  <c:v>44001</c:v>
                </c:pt>
                <c:pt idx="19">
                  <c:v>44002</c:v>
                </c:pt>
                <c:pt idx="20">
                  <c:v>44003</c:v>
                </c:pt>
                <c:pt idx="21">
                  <c:v>44004</c:v>
                </c:pt>
                <c:pt idx="22">
                  <c:v>44005</c:v>
                </c:pt>
                <c:pt idx="23">
                  <c:v>44006</c:v>
                </c:pt>
                <c:pt idx="24">
                  <c:v>44007</c:v>
                </c:pt>
                <c:pt idx="25">
                  <c:v>44008</c:v>
                </c:pt>
                <c:pt idx="26">
                  <c:v>44009</c:v>
                </c:pt>
                <c:pt idx="27">
                  <c:v>44010</c:v>
                </c:pt>
                <c:pt idx="28">
                  <c:v>44011</c:v>
                </c:pt>
                <c:pt idx="29">
                  <c:v>44012</c:v>
                </c:pt>
                <c:pt idx="30">
                  <c:v>44013</c:v>
                </c:pt>
                <c:pt idx="31">
                  <c:v>44014</c:v>
                </c:pt>
                <c:pt idx="32">
                  <c:v>44015</c:v>
                </c:pt>
                <c:pt idx="33">
                  <c:v>44016</c:v>
                </c:pt>
                <c:pt idx="34">
                  <c:v>44017</c:v>
                </c:pt>
                <c:pt idx="35">
                  <c:v>44018</c:v>
                </c:pt>
                <c:pt idx="36">
                  <c:v>44019</c:v>
                </c:pt>
                <c:pt idx="37">
                  <c:v>44020</c:v>
                </c:pt>
                <c:pt idx="38">
                  <c:v>44021</c:v>
                </c:pt>
              </c:numCache>
            </c:numRef>
          </c:xVal>
          <c:yVal>
            <c:numRef>
              <c:f>Bayern!$N$5:$N$43</c:f>
              <c:numCache>
                <c:formatCode>0.00%</c:formatCode>
                <c:ptCount val="39"/>
                <c:pt idx="0">
                  <c:v>8.9999999999999993E-3</c:v>
                </c:pt>
                <c:pt idx="1">
                  <c:v>7.1000000000000004E-3</c:v>
                </c:pt>
                <c:pt idx="2">
                  <c:v>7.1999999999999998E-3</c:v>
                </c:pt>
                <c:pt idx="3">
                  <c:v>1.06E-2</c:v>
                </c:pt>
                <c:pt idx="4">
                  <c:v>4.8999999999999998E-3</c:v>
                </c:pt>
                <c:pt idx="5">
                  <c:v>9.9000000000000008E-3</c:v>
                </c:pt>
                <c:pt idx="6">
                  <c:v>8.6E-3</c:v>
                </c:pt>
                <c:pt idx="7">
                  <c:v>6.6E-3</c:v>
                </c:pt>
                <c:pt idx="8">
                  <c:v>1.26E-2</c:v>
                </c:pt>
                <c:pt idx="9">
                  <c:v>8.9999999999999993E-3</c:v>
                </c:pt>
                <c:pt idx="10">
                  <c:v>8.8999999999999999E-3</c:v>
                </c:pt>
                <c:pt idx="11">
                  <c:v>6.8999999999999999E-3</c:v>
                </c:pt>
                <c:pt idx="12">
                  <c:v>8.3000000000000001E-3</c:v>
                </c:pt>
                <c:pt idx="13">
                  <c:v>1.0200000000000001E-2</c:v>
                </c:pt>
                <c:pt idx="14">
                  <c:v>4.1000000000000003E-3</c:v>
                </c:pt>
                <c:pt idx="15">
                  <c:v>4.1999999999999997E-3</c:v>
                </c:pt>
                <c:pt idx="16">
                  <c:v>4.0000000000000001E-3</c:v>
                </c:pt>
                <c:pt idx="17">
                  <c:v>5.0000000000000001E-3</c:v>
                </c:pt>
                <c:pt idx="18">
                  <c:v>4.7000000000000002E-3</c:v>
                </c:pt>
                <c:pt idx="19">
                  <c:v>8.8999999999999999E-3</c:v>
                </c:pt>
                <c:pt idx="20">
                  <c:v>1.06E-2</c:v>
                </c:pt>
                <c:pt idx="21">
                  <c:v>4.0000000000000001E-3</c:v>
                </c:pt>
                <c:pt idx="22">
                  <c:v>3.5000000000000001E-3</c:v>
                </c:pt>
                <c:pt idx="23">
                  <c:v>5.4999999999999997E-3</c:v>
                </c:pt>
                <c:pt idx="24">
                  <c:v>5.3E-3</c:v>
                </c:pt>
                <c:pt idx="25">
                  <c:v>6.1000000000000004E-3</c:v>
                </c:pt>
                <c:pt idx="26">
                  <c:v>8.0000000000000002E-3</c:v>
                </c:pt>
                <c:pt idx="27">
                  <c:v>7.6E-3</c:v>
                </c:pt>
                <c:pt idx="28">
                  <c:v>8.3999999999999995E-3</c:v>
                </c:pt>
                <c:pt idx="29">
                  <c:v>5.1000000000000004E-3</c:v>
                </c:pt>
                <c:pt idx="30">
                  <c:v>4.7999999999999996E-3</c:v>
                </c:pt>
                <c:pt idx="31">
                  <c:v>5.1999999999999998E-3</c:v>
                </c:pt>
                <c:pt idx="32">
                  <c:v>5.4999999999999997E-3</c:v>
                </c:pt>
                <c:pt idx="33">
                  <c:v>1.2500000000000001E-2</c:v>
                </c:pt>
                <c:pt idx="34">
                  <c:v>1.1000000000000001E-3</c:v>
                </c:pt>
                <c:pt idx="35">
                  <c:v>4.5999999999999999E-3</c:v>
                </c:pt>
                <c:pt idx="36">
                  <c:v>5.7000000000000002E-3</c:v>
                </c:pt>
                <c:pt idx="37">
                  <c:v>4.5999999999999999E-3</c:v>
                </c:pt>
                <c:pt idx="38">
                  <c:v>6.7999999999999996E-3</c:v>
                </c:pt>
              </c:numCache>
            </c:numRef>
          </c:yVal>
          <c:smooth val="1"/>
          <c:extLst>
            <c:ext xmlns:c16="http://schemas.microsoft.com/office/drawing/2014/chart" uri="{C3380CC4-5D6E-409C-BE32-E72D297353CC}">
              <c16:uniqueId val="{00000001-71D5-4597-9287-4D5D0D71373E}"/>
            </c:ext>
          </c:extLst>
        </c:ser>
        <c:dLbls>
          <c:showLegendKey val="0"/>
          <c:showVal val="0"/>
          <c:showCatName val="0"/>
          <c:showSerName val="0"/>
          <c:showPercent val="0"/>
          <c:showBubbleSize val="0"/>
        </c:dLbls>
        <c:axId val="472774024"/>
        <c:axId val="472777552"/>
      </c:scatterChart>
      <c:valAx>
        <c:axId val="472774024"/>
        <c:scaling>
          <c:orientation val="minMax"/>
          <c:max val="44022"/>
          <c:min val="43983"/>
        </c:scaling>
        <c:delete val="1"/>
        <c:axPos val="b"/>
        <c:majorGridlines>
          <c:spPr>
            <a:ln w="9525" cap="flat" cmpd="sng" algn="ctr">
              <a:solidFill>
                <a:schemeClr val="tx1">
                  <a:lumMod val="15000"/>
                  <a:lumOff val="85000"/>
                </a:schemeClr>
              </a:solidFill>
              <a:round/>
            </a:ln>
            <a:effectLst/>
          </c:spPr>
        </c:majorGridlines>
        <c:numFmt formatCode="d/m;@" sourceLinked="0"/>
        <c:majorTickMark val="none"/>
        <c:minorTickMark val="none"/>
        <c:tickLblPos val="nextTo"/>
        <c:crossAx val="472777552"/>
        <c:crosses val="autoZero"/>
        <c:crossBetween val="midCat"/>
        <c:majorUnit val="7"/>
      </c:valAx>
      <c:valAx>
        <c:axId val="472777552"/>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74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40103932937226"/>
          <c:y val="5.0925925925925923E-2"/>
          <c:w val="0.74852432581210693"/>
          <c:h val="0.86482283464566934"/>
        </c:manualLayout>
      </c:layout>
      <c:scatterChart>
        <c:scatterStyle val="smoothMarker"/>
        <c:varyColors val="0"/>
        <c:ser>
          <c:idx val="0"/>
          <c:order val="0"/>
          <c:spPr>
            <a:ln w="9525" cap="rnd">
              <a:solidFill>
                <a:schemeClr val="accent6"/>
              </a:solid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rnd">
                <a:solidFill>
                  <a:schemeClr val="accent6"/>
                </a:solidFill>
                <a:round/>
              </a:ln>
              <a:effectLst>
                <a:outerShdw blurRad="57150" dist="19050" dir="5400000" algn="ctr" rotWithShape="0">
                  <a:srgbClr val="000000">
                    <a:alpha val="63000"/>
                  </a:srgbClr>
                </a:outerShdw>
              </a:effectLst>
            </c:spPr>
          </c:marker>
          <c:xVal>
            <c:numRef>
              <c:f>Impfung!$A$2:$A$9</c:f>
              <c:numCache>
                <c:formatCode>d\-mmm</c:formatCode>
                <c:ptCount val="8"/>
                <c:pt idx="0">
                  <c:v>43935</c:v>
                </c:pt>
                <c:pt idx="1">
                  <c:v>43956</c:v>
                </c:pt>
                <c:pt idx="2">
                  <c:v>43963</c:v>
                </c:pt>
                <c:pt idx="3">
                  <c:v>43970</c:v>
                </c:pt>
                <c:pt idx="4">
                  <c:v>43977</c:v>
                </c:pt>
                <c:pt idx="5">
                  <c:v>43991</c:v>
                </c:pt>
                <c:pt idx="6">
                  <c:v>44005</c:v>
                </c:pt>
                <c:pt idx="7">
                  <c:v>44019</c:v>
                </c:pt>
              </c:numCache>
            </c:numRef>
          </c:xVal>
          <c:yVal>
            <c:numRef>
              <c:f>Impfung!$B$2:$B$9</c:f>
              <c:numCache>
                <c:formatCode>0%</c:formatCode>
                <c:ptCount val="8"/>
                <c:pt idx="0">
                  <c:v>0.79</c:v>
                </c:pt>
                <c:pt idx="1">
                  <c:v>0.66500000000000004</c:v>
                </c:pt>
                <c:pt idx="2">
                  <c:v>0.64100000000000001</c:v>
                </c:pt>
                <c:pt idx="3">
                  <c:v>0.63</c:v>
                </c:pt>
                <c:pt idx="4">
                  <c:v>0.60799999999999998</c:v>
                </c:pt>
                <c:pt idx="5">
                  <c:v>0.60899999999999999</c:v>
                </c:pt>
                <c:pt idx="6">
                  <c:v>0.61399999999999999</c:v>
                </c:pt>
                <c:pt idx="7">
                  <c:v>0.63100000000000001</c:v>
                </c:pt>
              </c:numCache>
            </c:numRef>
          </c:yVal>
          <c:smooth val="1"/>
          <c:extLst>
            <c:ext xmlns:c16="http://schemas.microsoft.com/office/drawing/2014/chart" uri="{C3380CC4-5D6E-409C-BE32-E72D297353CC}">
              <c16:uniqueId val="{00000000-099D-4041-944F-F8CB5437EDD2}"/>
            </c:ext>
          </c:extLst>
        </c:ser>
        <c:ser>
          <c:idx val="1"/>
          <c:order val="1"/>
          <c:spPr>
            <a:ln w="95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xVal>
            <c:numRef>
              <c:f>Impfung!$A$2:$A$9</c:f>
              <c:numCache>
                <c:formatCode>d\-mmm</c:formatCode>
                <c:ptCount val="8"/>
                <c:pt idx="0">
                  <c:v>43935</c:v>
                </c:pt>
                <c:pt idx="1">
                  <c:v>43956</c:v>
                </c:pt>
                <c:pt idx="2">
                  <c:v>43963</c:v>
                </c:pt>
                <c:pt idx="3">
                  <c:v>43970</c:v>
                </c:pt>
                <c:pt idx="4">
                  <c:v>43977</c:v>
                </c:pt>
                <c:pt idx="5">
                  <c:v>43991</c:v>
                </c:pt>
                <c:pt idx="6">
                  <c:v>44005</c:v>
                </c:pt>
                <c:pt idx="7">
                  <c:v>44019</c:v>
                </c:pt>
              </c:numCache>
            </c:numRef>
          </c:xVal>
          <c:yVal>
            <c:numRef>
              <c:f>Impfung!$C$2:$C$9</c:f>
              <c:numCache>
                <c:formatCode>0%</c:formatCode>
                <c:ptCount val="8"/>
                <c:pt idx="0">
                  <c:v>0.73199999999999998</c:v>
                </c:pt>
                <c:pt idx="1">
                  <c:v>0.54800000000000004</c:v>
                </c:pt>
                <c:pt idx="2">
                  <c:v>0.51900000000000002</c:v>
                </c:pt>
                <c:pt idx="6">
                  <c:v>0.48599999999999999</c:v>
                </c:pt>
                <c:pt idx="7">
                  <c:v>0.54800000000000004</c:v>
                </c:pt>
              </c:numCache>
            </c:numRef>
          </c:yVal>
          <c:smooth val="1"/>
          <c:extLst>
            <c:ext xmlns:c16="http://schemas.microsoft.com/office/drawing/2014/chart" uri="{C3380CC4-5D6E-409C-BE32-E72D297353CC}">
              <c16:uniqueId val="{00000001-099D-4041-944F-F8CB5437EDD2}"/>
            </c:ext>
          </c:extLst>
        </c:ser>
        <c:dLbls>
          <c:showLegendKey val="0"/>
          <c:showVal val="0"/>
          <c:showCatName val="0"/>
          <c:showSerName val="0"/>
          <c:showPercent val="0"/>
          <c:showBubbleSize val="0"/>
        </c:dLbls>
        <c:axId val="472773240"/>
        <c:axId val="472775592"/>
      </c:scatterChart>
      <c:valAx>
        <c:axId val="472773240"/>
        <c:scaling>
          <c:orientation val="minMax"/>
        </c:scaling>
        <c:delete val="0"/>
        <c:axPos val="b"/>
        <c:majorGridlines>
          <c:spPr>
            <a:ln w="9525" cap="flat" cmpd="sng" algn="ctr">
              <a:solidFill>
                <a:schemeClr val="tx1">
                  <a:lumMod val="15000"/>
                  <a:lumOff val="85000"/>
                </a:schemeClr>
              </a:solidFill>
              <a:round/>
            </a:ln>
            <a:effectLst/>
          </c:spPr>
        </c:majorGridlines>
        <c:numFmt formatCode="d/m;@"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75592"/>
        <c:crosses val="autoZero"/>
        <c:crossBetween val="midCat"/>
      </c:valAx>
      <c:valAx>
        <c:axId val="472775592"/>
        <c:scaling>
          <c:orientation val="minMax"/>
          <c:min val="0.45"/>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73240"/>
        <c:crosses val="autoZero"/>
        <c:crossBetween val="midCat"/>
      </c:valAx>
      <c:spPr>
        <a:noFill/>
        <a:ln>
          <a:noFill/>
        </a:ln>
        <a:effectLst/>
      </c:spPr>
    </c:plotArea>
    <c:legend>
      <c:legendPos val="b"/>
      <c:layout>
        <c:manualLayout>
          <c:xMode val="edge"/>
          <c:yMode val="edge"/>
          <c:x val="0.12674380860064502"/>
          <c:y val="5.4954604706474251E-2"/>
          <c:w val="0.78217612953023741"/>
          <c:h val="7.812554680664918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alpha val="50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spPr>
            <a:ln w="19050" cap="rnd">
              <a:solidFill>
                <a:schemeClr val="dk1">
                  <a:tint val="88500"/>
                </a:schemeClr>
              </a:solidFill>
              <a:round/>
            </a:ln>
            <a:effectLst/>
          </c:spPr>
          <c:marker>
            <c:symbol val="circle"/>
            <c:size val="5"/>
            <c:spPr>
              <a:solidFill>
                <a:schemeClr val="dk1">
                  <a:tint val="88500"/>
                </a:schemeClr>
              </a:solidFill>
              <a:ln w="9525">
                <a:solidFill>
                  <a:schemeClr val="dk1">
                    <a:tint val="88500"/>
                  </a:schemeClr>
                </a:solidFill>
              </a:ln>
              <a:effectLst/>
            </c:spPr>
          </c:marker>
          <c:xVal>
            <c:numRef>
              <c:f>USA!$D$3:$D$7</c:f>
              <c:numCache>
                <c:formatCode>#,##0_ ;\-#,##0\ </c:formatCode>
                <c:ptCount val="5"/>
                <c:pt idx="0">
                  <c:v>18171</c:v>
                </c:pt>
                <c:pt idx="1">
                  <c:v>25289</c:v>
                </c:pt>
                <c:pt idx="2">
                  <c:v>26495</c:v>
                </c:pt>
                <c:pt idx="3">
                  <c:v>42400</c:v>
                </c:pt>
                <c:pt idx="4">
                  <c:v>62498</c:v>
                </c:pt>
              </c:numCache>
            </c:numRef>
          </c:xVal>
          <c:yVal>
            <c:numRef>
              <c:f>USA!$F$3:$F$7</c:f>
              <c:numCache>
                <c:formatCode>0</c:formatCode>
                <c:ptCount val="5"/>
                <c:pt idx="0">
                  <c:v>259.42611365368583</c:v>
                </c:pt>
                <c:pt idx="1">
                  <c:v>205.41076443751825</c:v>
                </c:pt>
                <c:pt idx="2">
                  <c:v>229.08172309874138</c:v>
                </c:pt>
                <c:pt idx="3">
                  <c:v>159.62612510371977</c:v>
                </c:pt>
                <c:pt idx="4">
                  <c:v>146.45493100234728</c:v>
                </c:pt>
              </c:numCache>
            </c:numRef>
          </c:yVal>
          <c:smooth val="0"/>
          <c:extLst>
            <c:ext xmlns:c16="http://schemas.microsoft.com/office/drawing/2014/chart" uri="{C3380CC4-5D6E-409C-BE32-E72D297353CC}">
              <c16:uniqueId val="{00000000-608B-4025-B774-46CBB34C02BE}"/>
            </c:ext>
          </c:extLst>
        </c:ser>
        <c:dLbls>
          <c:showLegendKey val="0"/>
          <c:showVal val="0"/>
          <c:showCatName val="0"/>
          <c:showSerName val="0"/>
          <c:showPercent val="0"/>
          <c:showBubbleSize val="0"/>
        </c:dLbls>
        <c:axId val="472783432"/>
        <c:axId val="472777944"/>
      </c:scatterChart>
      <c:valAx>
        <c:axId val="472783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a:t>
                </a:r>
                <a:r>
                  <a:rPr lang="en-US" baseline="0"/>
                  <a:t> Kopf Einkommen [$]</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_ ;\-#,##0\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77944"/>
        <c:crosses val="autoZero"/>
        <c:crossBetween val="midCat"/>
      </c:valAx>
      <c:valAx>
        <c:axId val="472777944"/>
        <c:scaling>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Verstorbene</a:t>
                </a:r>
                <a:r>
                  <a:rPr lang="en-US" baseline="0"/>
                  <a:t> / 100k Einwohner</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783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70">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ph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70">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ph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70">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ph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70">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9525" cap="flat" cmpd="sng" algn="ctr">
        <a:solidFill>
          <a:schemeClr val="phClr">
            <a:alpha val="75000"/>
          </a:schemeClr>
        </a:solidFill>
      </a:ln>
      <a:effectLst>
        <a:innerShdw blurRad="114300">
          <a:schemeClr val="phClr">
            <a:alpha val="70000"/>
          </a:scheme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ph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0.74041</cdr:x>
      <cdr:y>0.0558</cdr:y>
    </cdr:from>
    <cdr:to>
      <cdr:x>0.74369</cdr:x>
      <cdr:y>0.8046</cdr:y>
    </cdr:to>
    <cdr:cxnSp macro="">
      <cdr:nvCxnSpPr>
        <cdr:cNvPr id="2" name="Gerader Verbinder 1">
          <a:extLst xmlns:a="http://schemas.openxmlformats.org/drawingml/2006/main">
            <a:ext uri="{FF2B5EF4-FFF2-40B4-BE49-F238E27FC236}">
              <a16:creationId xmlns:a16="http://schemas.microsoft.com/office/drawing/2014/main" id="{920A17B0-7DA7-4FC0-A6D2-A1A4865C3918}"/>
            </a:ext>
          </a:extLst>
        </cdr:cNvPr>
        <cdr:cNvCxnSpPr/>
      </cdr:nvCxnSpPr>
      <cdr:spPr>
        <a:xfrm xmlns:a="http://schemas.openxmlformats.org/drawingml/2006/main" flipH="1" flipV="1">
          <a:off x="3385150" y="153081"/>
          <a:ext cx="14998" cy="2054088"/>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0.58285</cdr:x>
      <cdr:y>0.04826</cdr:y>
    </cdr:from>
    <cdr:to>
      <cdr:x>0.58285</cdr:x>
      <cdr:y>0.7895</cdr:y>
    </cdr:to>
    <cdr:cxnSp macro="">
      <cdr:nvCxnSpPr>
        <cdr:cNvPr id="5" name="Gerader Verbinder 4">
          <a:extLst xmlns:a="http://schemas.openxmlformats.org/drawingml/2006/main">
            <a:ext uri="{FF2B5EF4-FFF2-40B4-BE49-F238E27FC236}">
              <a16:creationId xmlns:a16="http://schemas.microsoft.com/office/drawing/2014/main" id="{9810F181-62EC-410D-BB0D-CB9CC5208082}"/>
            </a:ext>
          </a:extLst>
        </cdr:cNvPr>
        <cdr:cNvCxnSpPr/>
      </cdr:nvCxnSpPr>
      <cdr:spPr>
        <a:xfrm xmlns:a="http://schemas.openxmlformats.org/drawingml/2006/main" flipV="1">
          <a:off x="2664791" y="132385"/>
          <a:ext cx="0" cy="2033370"/>
        </a:xfrm>
        <a:prstGeom xmlns:a="http://schemas.openxmlformats.org/drawingml/2006/main" prst="line">
          <a:avLst/>
        </a:prstGeom>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0.47621</cdr:x>
      <cdr:y>0.04564</cdr:y>
    </cdr:from>
    <cdr:to>
      <cdr:x>0.47621</cdr:x>
      <cdr:y>0.78688</cdr:y>
    </cdr:to>
    <cdr:cxnSp macro="">
      <cdr:nvCxnSpPr>
        <cdr:cNvPr id="7" name="Gerader Verbinder 6">
          <a:extLst xmlns:a="http://schemas.openxmlformats.org/drawingml/2006/main">
            <a:ext uri="{FF2B5EF4-FFF2-40B4-BE49-F238E27FC236}">
              <a16:creationId xmlns:a16="http://schemas.microsoft.com/office/drawing/2014/main" id="{3B28FCBD-614E-4D36-AA05-B9DB685EB7EE}"/>
            </a:ext>
          </a:extLst>
        </cdr:cNvPr>
        <cdr:cNvCxnSpPr/>
      </cdr:nvCxnSpPr>
      <cdr:spPr>
        <a:xfrm xmlns:a="http://schemas.openxmlformats.org/drawingml/2006/main" flipV="1">
          <a:off x="2177222" y="125206"/>
          <a:ext cx="0" cy="2033370"/>
        </a:xfrm>
        <a:prstGeom xmlns:a="http://schemas.openxmlformats.org/drawingml/2006/main" prst="line">
          <a:avLst/>
        </a:prstGeom>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0.3657</cdr:x>
      <cdr:y>0.04866</cdr:y>
    </cdr:from>
    <cdr:to>
      <cdr:x>0.3657</cdr:x>
      <cdr:y>0.7899</cdr:y>
    </cdr:to>
    <cdr:cxnSp macro="">
      <cdr:nvCxnSpPr>
        <cdr:cNvPr id="8" name="Gerader Verbinder 7">
          <a:extLst xmlns:a="http://schemas.openxmlformats.org/drawingml/2006/main">
            <a:ext uri="{FF2B5EF4-FFF2-40B4-BE49-F238E27FC236}">
              <a16:creationId xmlns:a16="http://schemas.microsoft.com/office/drawing/2014/main" id="{957319CF-21D5-42C0-A304-C300FB4B7EBB}"/>
            </a:ext>
          </a:extLst>
        </cdr:cNvPr>
        <cdr:cNvCxnSpPr/>
      </cdr:nvCxnSpPr>
      <cdr:spPr>
        <a:xfrm xmlns:a="http://schemas.openxmlformats.org/drawingml/2006/main" flipV="1">
          <a:off x="1671983" y="133490"/>
          <a:ext cx="0" cy="2033370"/>
        </a:xfrm>
        <a:prstGeom xmlns:a="http://schemas.openxmlformats.org/drawingml/2006/main" prst="line">
          <a:avLst/>
        </a:prstGeom>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0.257</cdr:x>
      <cdr:y>0.05168</cdr:y>
    </cdr:from>
    <cdr:to>
      <cdr:x>0.257</cdr:x>
      <cdr:y>0.79292</cdr:y>
    </cdr:to>
    <cdr:cxnSp macro="">
      <cdr:nvCxnSpPr>
        <cdr:cNvPr id="9" name="Gerader Verbinder 8">
          <a:extLst xmlns:a="http://schemas.openxmlformats.org/drawingml/2006/main">
            <a:ext uri="{FF2B5EF4-FFF2-40B4-BE49-F238E27FC236}">
              <a16:creationId xmlns:a16="http://schemas.microsoft.com/office/drawing/2014/main" id="{FD09565E-EE7B-4944-A9C8-59DD549D5BF1}"/>
            </a:ext>
          </a:extLst>
        </cdr:cNvPr>
        <cdr:cNvCxnSpPr/>
      </cdr:nvCxnSpPr>
      <cdr:spPr>
        <a:xfrm xmlns:a="http://schemas.openxmlformats.org/drawingml/2006/main" flipV="1">
          <a:off x="1175026" y="141772"/>
          <a:ext cx="0" cy="2033370"/>
        </a:xfrm>
        <a:prstGeom xmlns:a="http://schemas.openxmlformats.org/drawingml/2006/main" prst="line">
          <a:avLst/>
        </a:prstGeom>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0.15737</cdr:x>
      <cdr:y>0.04866</cdr:y>
    </cdr:from>
    <cdr:to>
      <cdr:x>0.15737</cdr:x>
      <cdr:y>0.7899</cdr:y>
    </cdr:to>
    <cdr:cxnSp macro="">
      <cdr:nvCxnSpPr>
        <cdr:cNvPr id="10" name="Gerader Verbinder 9">
          <a:extLst xmlns:a="http://schemas.openxmlformats.org/drawingml/2006/main">
            <a:ext uri="{FF2B5EF4-FFF2-40B4-BE49-F238E27FC236}">
              <a16:creationId xmlns:a16="http://schemas.microsoft.com/office/drawing/2014/main" id="{292F9817-3885-42FA-9615-805F60FB8B69}"/>
            </a:ext>
          </a:extLst>
        </cdr:cNvPr>
        <cdr:cNvCxnSpPr/>
      </cdr:nvCxnSpPr>
      <cdr:spPr>
        <a:xfrm xmlns:a="http://schemas.openxmlformats.org/drawingml/2006/main" flipV="1">
          <a:off x="719483" y="133489"/>
          <a:ext cx="0" cy="2033370"/>
        </a:xfrm>
        <a:prstGeom xmlns:a="http://schemas.openxmlformats.org/drawingml/2006/main" prst="line">
          <a:avLst/>
        </a:prstGeom>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0.48418</cdr:x>
      <cdr:y>0.04569</cdr:y>
    </cdr:from>
    <cdr:to>
      <cdr:x>0.57038</cdr:x>
      <cdr:y>0.13825</cdr:y>
    </cdr:to>
    <cdr:sp macro="" textlink="">
      <cdr:nvSpPr>
        <cdr:cNvPr id="11" name="Textfeld 1"/>
        <cdr:cNvSpPr txBox="1"/>
      </cdr:nvSpPr>
      <cdr:spPr>
        <a:xfrm xmlns:a="http://schemas.openxmlformats.org/drawingml/2006/main">
          <a:off x="2213656" y="125344"/>
          <a:ext cx="394138" cy="25389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i="0">
              <a:solidFill>
                <a:schemeClr val="accent2"/>
              </a:solidFill>
            </a:rPr>
            <a:t>34%</a:t>
          </a:r>
        </a:p>
      </cdr:txBody>
    </cdr:sp>
  </cdr:relSizeAnchor>
  <cdr:relSizeAnchor xmlns:cdr="http://schemas.openxmlformats.org/drawingml/2006/chartDrawing">
    <cdr:from>
      <cdr:x>0.36787</cdr:x>
      <cdr:y>0.04569</cdr:y>
    </cdr:from>
    <cdr:to>
      <cdr:x>0.45408</cdr:x>
      <cdr:y>0.13825</cdr:y>
    </cdr:to>
    <cdr:sp macro="" textlink="">
      <cdr:nvSpPr>
        <cdr:cNvPr id="12" name="Textfeld 1"/>
        <cdr:cNvSpPr txBox="1"/>
      </cdr:nvSpPr>
      <cdr:spPr>
        <a:xfrm xmlns:a="http://schemas.openxmlformats.org/drawingml/2006/main">
          <a:off x="1681902" y="125344"/>
          <a:ext cx="394138" cy="25389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i="0">
              <a:solidFill>
                <a:schemeClr val="accent2"/>
              </a:solidFill>
            </a:rPr>
            <a:t>13,6%</a:t>
          </a:r>
        </a:p>
      </cdr:txBody>
    </cdr:sp>
  </cdr:relSizeAnchor>
  <cdr:relSizeAnchor xmlns:cdr="http://schemas.openxmlformats.org/drawingml/2006/chartDrawing">
    <cdr:from>
      <cdr:x>0.2513</cdr:x>
      <cdr:y>0.04871</cdr:y>
    </cdr:from>
    <cdr:to>
      <cdr:x>0.33751</cdr:x>
      <cdr:y>0.14126</cdr:y>
    </cdr:to>
    <cdr:sp macro="" textlink="">
      <cdr:nvSpPr>
        <cdr:cNvPr id="13" name="Textfeld 1"/>
        <cdr:cNvSpPr txBox="1"/>
      </cdr:nvSpPr>
      <cdr:spPr>
        <a:xfrm xmlns:a="http://schemas.openxmlformats.org/drawingml/2006/main">
          <a:off x="1148960" y="133627"/>
          <a:ext cx="394138" cy="25389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i="0">
              <a:solidFill>
                <a:schemeClr val="accent2"/>
              </a:solidFill>
            </a:rPr>
            <a:t>2,14%</a:t>
          </a:r>
        </a:p>
      </cdr:txBody>
    </cdr:sp>
  </cdr:relSizeAnchor>
  <cdr:relSizeAnchor xmlns:cdr="http://schemas.openxmlformats.org/drawingml/2006/chartDrawing">
    <cdr:from>
      <cdr:x>0.15435</cdr:x>
      <cdr:y>0.05173</cdr:y>
    </cdr:from>
    <cdr:to>
      <cdr:x>0.24056</cdr:x>
      <cdr:y>0.14428</cdr:y>
    </cdr:to>
    <cdr:sp macro="" textlink="">
      <cdr:nvSpPr>
        <cdr:cNvPr id="14" name="Textfeld 1"/>
        <cdr:cNvSpPr txBox="1"/>
      </cdr:nvSpPr>
      <cdr:spPr>
        <a:xfrm xmlns:a="http://schemas.openxmlformats.org/drawingml/2006/main">
          <a:off x="705697" y="141909"/>
          <a:ext cx="394138" cy="25389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i="0">
              <a:solidFill>
                <a:schemeClr val="accent2"/>
              </a:solidFill>
            </a:rPr>
            <a:t>0,13%</a:t>
          </a:r>
        </a:p>
      </cdr:txBody>
    </cdr:sp>
  </cdr:relSizeAnchor>
  <cdr:relSizeAnchor xmlns:cdr="http://schemas.openxmlformats.org/drawingml/2006/chartDrawing">
    <cdr:from>
      <cdr:x>0.04915</cdr:x>
      <cdr:y>0.04889</cdr:y>
    </cdr:from>
    <cdr:to>
      <cdr:x>0.13536</cdr:x>
      <cdr:y>0.14144</cdr:y>
    </cdr:to>
    <cdr:sp macro="" textlink="">
      <cdr:nvSpPr>
        <cdr:cNvPr id="15" name="Textfeld 1"/>
        <cdr:cNvSpPr txBox="1"/>
      </cdr:nvSpPr>
      <cdr:spPr>
        <a:xfrm xmlns:a="http://schemas.openxmlformats.org/drawingml/2006/main">
          <a:off x="224735" y="134103"/>
          <a:ext cx="394138" cy="25389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i="0">
              <a:solidFill>
                <a:schemeClr val="accent2"/>
              </a:solidFill>
            </a:rPr>
            <a:t>0,003%</a:t>
          </a:r>
        </a:p>
      </cdr:txBody>
    </cdr:sp>
  </cdr:relSizeAnchor>
  <cdr:relSizeAnchor xmlns:cdr="http://schemas.openxmlformats.org/drawingml/2006/chartDrawing">
    <cdr:from>
      <cdr:x>0.57183</cdr:x>
      <cdr:y>0.04675</cdr:y>
    </cdr:from>
    <cdr:to>
      <cdr:x>0.57374</cdr:x>
      <cdr:y>0.79594</cdr:y>
    </cdr:to>
    <cdr:cxnSp macro="">
      <cdr:nvCxnSpPr>
        <cdr:cNvPr id="16" name="Gerader Verbinder 15">
          <a:extLst xmlns:a="http://schemas.openxmlformats.org/drawingml/2006/main">
            <a:ext uri="{FF2B5EF4-FFF2-40B4-BE49-F238E27FC236}">
              <a16:creationId xmlns:a16="http://schemas.microsoft.com/office/drawing/2014/main" id="{E0D88189-71E9-4CD3-91D9-811D0BB7E45C}"/>
            </a:ext>
          </a:extLst>
        </cdr:cNvPr>
        <cdr:cNvCxnSpPr/>
      </cdr:nvCxnSpPr>
      <cdr:spPr>
        <a:xfrm xmlns:a="http://schemas.openxmlformats.org/drawingml/2006/main" flipV="1">
          <a:off x="2614405" y="128233"/>
          <a:ext cx="8745" cy="2055193"/>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0.61618</cdr:x>
      <cdr:y>0.04267</cdr:y>
    </cdr:from>
    <cdr:to>
      <cdr:x>0.70239</cdr:x>
      <cdr:y>0.13523</cdr:y>
    </cdr:to>
    <cdr:sp macro="" textlink="">
      <cdr:nvSpPr>
        <cdr:cNvPr id="19" name="Textfeld 1"/>
        <cdr:cNvSpPr txBox="1"/>
      </cdr:nvSpPr>
      <cdr:spPr>
        <a:xfrm xmlns:a="http://schemas.openxmlformats.org/drawingml/2006/main">
          <a:off x="2817192" y="117061"/>
          <a:ext cx="394138" cy="25389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i="0">
              <a:solidFill>
                <a:schemeClr val="accent1"/>
              </a:solidFill>
            </a:rPr>
            <a:t>68%</a:t>
          </a:r>
        </a:p>
      </cdr:txBody>
    </cdr:sp>
  </cdr:relSizeAnchor>
</c:userShapes>
</file>

<file path=ppt/drawings/drawing2.xml><?xml version="1.0" encoding="utf-8"?>
<c:userShapes xmlns:c="http://schemas.openxmlformats.org/drawingml/2006/chart">
  <cdr:relSizeAnchor xmlns:cdr="http://schemas.openxmlformats.org/drawingml/2006/chartDrawing">
    <cdr:from>
      <cdr:x>0.19604</cdr:x>
      <cdr:y>0.09444</cdr:y>
    </cdr:from>
    <cdr:to>
      <cdr:x>0.31456</cdr:x>
      <cdr:y>0.18703</cdr:y>
    </cdr:to>
    <cdr:sp macro="" textlink="">
      <cdr:nvSpPr>
        <cdr:cNvPr id="2" name="Textfeld 1"/>
        <cdr:cNvSpPr txBox="1"/>
      </cdr:nvSpPr>
      <cdr:spPr>
        <a:xfrm xmlns:a="http://schemas.openxmlformats.org/drawingml/2006/main">
          <a:off x="860425" y="269875"/>
          <a:ext cx="520207" cy="264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t>Bronx</a:t>
          </a:r>
        </a:p>
      </cdr:txBody>
    </cdr:sp>
  </cdr:relSizeAnchor>
  <cdr:relSizeAnchor xmlns:cdr="http://schemas.openxmlformats.org/drawingml/2006/chartDrawing">
    <cdr:from>
      <cdr:x>0.30671</cdr:x>
      <cdr:y>0.29111</cdr:y>
    </cdr:from>
    <cdr:to>
      <cdr:x>0.41745</cdr:x>
      <cdr:y>0.3837</cdr:y>
    </cdr:to>
    <cdr:sp macro="" textlink="">
      <cdr:nvSpPr>
        <cdr:cNvPr id="3" name="Textfeld 3"/>
        <cdr:cNvSpPr txBox="1"/>
      </cdr:nvSpPr>
      <cdr:spPr>
        <a:xfrm xmlns:a="http://schemas.openxmlformats.org/drawingml/2006/main">
          <a:off x="1346200" y="831850"/>
          <a:ext cx="486030" cy="264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Kings</a:t>
          </a:r>
        </a:p>
      </cdr:txBody>
    </cdr:sp>
  </cdr:relSizeAnchor>
  <cdr:relSizeAnchor xmlns:cdr="http://schemas.openxmlformats.org/drawingml/2006/chartDrawing">
    <cdr:from>
      <cdr:x>0.39569</cdr:x>
      <cdr:y>0.12444</cdr:y>
    </cdr:from>
    <cdr:to>
      <cdr:x>0.53772</cdr:x>
      <cdr:y>0.21703</cdr:y>
    </cdr:to>
    <cdr:sp macro="" textlink="">
      <cdr:nvSpPr>
        <cdr:cNvPr id="4" name="Textfeld 5"/>
        <cdr:cNvSpPr txBox="1"/>
      </cdr:nvSpPr>
      <cdr:spPr>
        <a:xfrm xmlns:a="http://schemas.openxmlformats.org/drawingml/2006/main">
          <a:off x="1736725" y="355600"/>
          <a:ext cx="623376" cy="264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t>Queens</a:t>
          </a:r>
        </a:p>
      </cdr:txBody>
    </cdr:sp>
  </cdr:relSizeAnchor>
  <cdr:relSizeAnchor xmlns:cdr="http://schemas.openxmlformats.org/drawingml/2006/chartDrawing">
    <cdr:from>
      <cdr:x>0.51038</cdr:x>
      <cdr:y>0.55979</cdr:y>
    </cdr:from>
    <cdr:to>
      <cdr:x>0.64601</cdr:x>
      <cdr:y>0.65237</cdr:y>
    </cdr:to>
    <cdr:sp macro="" textlink="">
      <cdr:nvSpPr>
        <cdr:cNvPr id="5" name="Textfeld 6"/>
        <cdr:cNvSpPr txBox="1"/>
      </cdr:nvSpPr>
      <cdr:spPr>
        <a:xfrm xmlns:a="http://schemas.openxmlformats.org/drawingml/2006/main">
          <a:off x="2240098" y="1501900"/>
          <a:ext cx="595296" cy="248392"/>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Nassau</a:t>
          </a:r>
        </a:p>
      </cdr:txBody>
    </cdr:sp>
  </cdr:relSizeAnchor>
  <cdr:relSizeAnchor xmlns:cdr="http://schemas.openxmlformats.org/drawingml/2006/chartDrawing">
    <cdr:from>
      <cdr:x>0.7071</cdr:x>
      <cdr:y>0.45371</cdr:y>
    </cdr:from>
    <cdr:to>
      <cdr:x>0.97501</cdr:x>
      <cdr:y>0.54629</cdr:y>
    </cdr:to>
    <cdr:sp macro="" textlink="">
      <cdr:nvSpPr>
        <cdr:cNvPr id="6" name="Textfeld 7"/>
        <cdr:cNvSpPr txBox="1"/>
      </cdr:nvSpPr>
      <cdr:spPr>
        <a:xfrm xmlns:a="http://schemas.openxmlformats.org/drawingml/2006/main">
          <a:off x="3103548" y="1217300"/>
          <a:ext cx="1175889" cy="248392"/>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New</a:t>
          </a:r>
          <a:r>
            <a:rPr lang="en-US" sz="1100" baseline="0" dirty="0"/>
            <a:t> York County</a:t>
          </a:r>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0.48095</cdr:x>
      <cdr:y>0.57106</cdr:y>
    </cdr:from>
    <cdr:to>
      <cdr:x>0.62945</cdr:x>
      <cdr:y>0.67383</cdr:y>
    </cdr:to>
    <cdr:sp macro="" textlink="">
      <cdr:nvSpPr>
        <cdr:cNvPr id="2" name="Textfeld 1">
          <a:extLst xmlns:a="http://schemas.openxmlformats.org/drawingml/2006/main">
            <a:ext uri="{FF2B5EF4-FFF2-40B4-BE49-F238E27FC236}">
              <a16:creationId xmlns:a16="http://schemas.microsoft.com/office/drawing/2014/main" id="{DD741458-A450-42FC-B958-06641F51EFF4}"/>
            </a:ext>
          </a:extLst>
        </cdr:cNvPr>
        <cdr:cNvSpPr txBox="1"/>
      </cdr:nvSpPr>
      <cdr:spPr>
        <a:xfrm xmlns:a="http://schemas.openxmlformats.org/drawingml/2006/main">
          <a:off x="3004288" y="2250473"/>
          <a:ext cx="927621" cy="40500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Bayern</a:t>
          </a:r>
        </a:p>
      </cdr:txBody>
    </cdr:sp>
  </cdr:relSizeAnchor>
  <cdr:relSizeAnchor xmlns:cdr="http://schemas.openxmlformats.org/drawingml/2006/chartDrawing">
    <cdr:from>
      <cdr:x>0.52992</cdr:x>
      <cdr:y>0.68396</cdr:y>
    </cdr:from>
    <cdr:to>
      <cdr:x>0.67825</cdr:x>
      <cdr:y>0.78674</cdr:y>
    </cdr:to>
    <cdr:sp macro="" textlink="">
      <cdr:nvSpPr>
        <cdr:cNvPr id="3" name="Textfeld 1">
          <a:extLst xmlns:a="http://schemas.openxmlformats.org/drawingml/2006/main">
            <a:ext uri="{FF2B5EF4-FFF2-40B4-BE49-F238E27FC236}">
              <a16:creationId xmlns:a16="http://schemas.microsoft.com/office/drawing/2014/main" id="{CE62F332-3204-4395-BE18-3E9535334ED1}"/>
            </a:ext>
          </a:extLst>
        </cdr:cNvPr>
        <cdr:cNvSpPr txBox="1"/>
      </cdr:nvSpPr>
      <cdr:spPr>
        <a:xfrm xmlns:a="http://schemas.openxmlformats.org/drawingml/2006/main">
          <a:off x="3310189" y="2695391"/>
          <a:ext cx="926559" cy="40504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DK</a:t>
          </a:r>
        </a:p>
      </cdr:txBody>
    </cdr:sp>
  </cdr:relSizeAnchor>
  <cdr:relSizeAnchor xmlns:cdr="http://schemas.openxmlformats.org/drawingml/2006/chartDrawing">
    <cdr:from>
      <cdr:x>0.63889</cdr:x>
      <cdr:y>0.55335</cdr:y>
    </cdr:from>
    <cdr:to>
      <cdr:x>0.78722</cdr:x>
      <cdr:y>0.65613</cdr:y>
    </cdr:to>
    <cdr:sp macro="" textlink="">
      <cdr:nvSpPr>
        <cdr:cNvPr id="4" name="Textfeld 1">
          <a:extLst xmlns:a="http://schemas.openxmlformats.org/drawingml/2006/main">
            <a:ext uri="{FF2B5EF4-FFF2-40B4-BE49-F238E27FC236}">
              <a16:creationId xmlns:a16="http://schemas.microsoft.com/office/drawing/2014/main" id="{51B6B20F-B222-42DC-B7B5-C1B238BF563D}"/>
            </a:ext>
          </a:extLst>
        </cdr:cNvPr>
        <cdr:cNvSpPr txBox="1"/>
      </cdr:nvSpPr>
      <cdr:spPr>
        <a:xfrm xmlns:a="http://schemas.openxmlformats.org/drawingml/2006/main">
          <a:off x="3990924" y="2180660"/>
          <a:ext cx="926559" cy="40504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NY</a:t>
          </a:r>
        </a:p>
      </cdr:txBody>
    </cdr:sp>
  </cdr:relSizeAnchor>
  <cdr:relSizeAnchor xmlns:cdr="http://schemas.openxmlformats.org/drawingml/2006/chartDrawing">
    <cdr:from>
      <cdr:x>0.85167</cdr:x>
      <cdr:y>0.52301</cdr:y>
    </cdr:from>
    <cdr:to>
      <cdr:x>1</cdr:x>
      <cdr:y>0.62579</cdr:y>
    </cdr:to>
    <cdr:sp macro="" textlink="">
      <cdr:nvSpPr>
        <cdr:cNvPr id="5" name="Textfeld 1">
          <a:extLst xmlns:a="http://schemas.openxmlformats.org/drawingml/2006/main">
            <a:ext uri="{FF2B5EF4-FFF2-40B4-BE49-F238E27FC236}">
              <a16:creationId xmlns:a16="http://schemas.microsoft.com/office/drawing/2014/main" id="{C7B3E1F3-38D1-4FC8-86B4-9C7D5887FE9C}"/>
            </a:ext>
          </a:extLst>
        </cdr:cNvPr>
        <cdr:cNvSpPr txBox="1"/>
      </cdr:nvSpPr>
      <cdr:spPr>
        <a:xfrm xmlns:a="http://schemas.openxmlformats.org/drawingml/2006/main">
          <a:off x="5320047" y="2061123"/>
          <a:ext cx="926559" cy="40504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Madrid</a:t>
          </a:r>
        </a:p>
      </cdr:txBody>
    </cdr:sp>
  </cdr:relSizeAnchor>
  <cdr:relSizeAnchor xmlns:cdr="http://schemas.openxmlformats.org/drawingml/2006/chartDrawing">
    <cdr:from>
      <cdr:x>0.805</cdr:x>
      <cdr:y>0.39722</cdr:y>
    </cdr:from>
    <cdr:to>
      <cdr:x>1</cdr:x>
      <cdr:y>0.5</cdr:y>
    </cdr:to>
    <cdr:sp macro="" textlink="">
      <cdr:nvSpPr>
        <cdr:cNvPr id="6" name="Textfeld 1">
          <a:extLst xmlns:a="http://schemas.openxmlformats.org/drawingml/2006/main">
            <a:ext uri="{FF2B5EF4-FFF2-40B4-BE49-F238E27FC236}">
              <a16:creationId xmlns:a16="http://schemas.microsoft.com/office/drawing/2014/main" id="{600AC188-1C6A-47F1-803E-5286951D9296}"/>
            </a:ext>
          </a:extLst>
        </cdr:cNvPr>
        <cdr:cNvSpPr txBox="1"/>
      </cdr:nvSpPr>
      <cdr:spPr>
        <a:xfrm xmlns:a="http://schemas.openxmlformats.org/drawingml/2006/main">
          <a:off x="5028518" y="1565388"/>
          <a:ext cx="1218088" cy="40504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sz="1100" dirty="0"/>
            <a:t>Lombardei</a:t>
          </a:r>
        </a:p>
      </cdr:txBody>
    </cdr:sp>
  </cdr:relSizeAnchor>
  <cdr:relSizeAnchor xmlns:cdr="http://schemas.openxmlformats.org/drawingml/2006/chartDrawing">
    <cdr:from>
      <cdr:x>0.2465</cdr:x>
      <cdr:y>0.5</cdr:y>
    </cdr:from>
    <cdr:to>
      <cdr:x>0.39483</cdr:x>
      <cdr:y>0.60278</cdr:y>
    </cdr:to>
    <cdr:sp macro="" textlink="">
      <cdr:nvSpPr>
        <cdr:cNvPr id="7" name="Textfeld 1">
          <a:extLst xmlns:a="http://schemas.openxmlformats.org/drawingml/2006/main">
            <a:ext uri="{FF2B5EF4-FFF2-40B4-BE49-F238E27FC236}">
              <a16:creationId xmlns:a16="http://schemas.microsoft.com/office/drawing/2014/main" id="{D83FD317-CC4D-4692-AFEB-B824E2D9BC83}"/>
            </a:ext>
          </a:extLst>
        </cdr:cNvPr>
        <cdr:cNvSpPr txBox="1"/>
      </cdr:nvSpPr>
      <cdr:spPr>
        <a:xfrm xmlns:a="http://schemas.openxmlformats.org/drawingml/2006/main">
          <a:off x="1539760" y="1970430"/>
          <a:ext cx="926559" cy="40504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SWE</a:t>
          </a:r>
        </a:p>
      </cdr:txBody>
    </cdr:sp>
  </cdr:relSizeAnchor>
  <cdr:relSizeAnchor xmlns:cdr="http://schemas.openxmlformats.org/drawingml/2006/chartDrawing">
    <cdr:from>
      <cdr:x>0.87804</cdr:x>
      <cdr:y>0.26675</cdr:y>
    </cdr:from>
    <cdr:to>
      <cdr:x>0.9742</cdr:x>
      <cdr:y>0.36952</cdr:y>
    </cdr:to>
    <cdr:sp macro="" textlink="">
      <cdr:nvSpPr>
        <cdr:cNvPr id="8" name="Textfeld 1">
          <a:extLst xmlns:a="http://schemas.openxmlformats.org/drawingml/2006/main">
            <a:ext uri="{FF2B5EF4-FFF2-40B4-BE49-F238E27FC236}">
              <a16:creationId xmlns:a16="http://schemas.microsoft.com/office/drawing/2014/main" id="{A7012973-F090-4AE8-9418-0948E1122CCF}"/>
            </a:ext>
          </a:extLst>
        </cdr:cNvPr>
        <cdr:cNvSpPr txBox="1"/>
      </cdr:nvSpPr>
      <cdr:spPr>
        <a:xfrm xmlns:a="http://schemas.openxmlformats.org/drawingml/2006/main">
          <a:off x="5484796" y="1051242"/>
          <a:ext cx="600673" cy="40500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F</a:t>
          </a:r>
        </a:p>
      </cdr:txBody>
    </cdr:sp>
  </cdr:relSizeAnchor>
  <cdr:relSizeAnchor xmlns:cdr="http://schemas.openxmlformats.org/drawingml/2006/chartDrawing">
    <cdr:from>
      <cdr:x>0.72954</cdr:x>
      <cdr:y>0.32182</cdr:y>
    </cdr:from>
    <cdr:to>
      <cdr:x>0.82954</cdr:x>
      <cdr:y>0.4246</cdr:y>
    </cdr:to>
    <cdr:sp macro="" textlink="">
      <cdr:nvSpPr>
        <cdr:cNvPr id="9" name="Textfeld 1">
          <a:extLst xmlns:a="http://schemas.openxmlformats.org/drawingml/2006/main">
            <a:ext uri="{FF2B5EF4-FFF2-40B4-BE49-F238E27FC236}">
              <a16:creationId xmlns:a16="http://schemas.microsoft.com/office/drawing/2014/main" id="{8B0E923D-0524-4D4E-A241-856EFB1B605C}"/>
            </a:ext>
          </a:extLst>
        </cdr:cNvPr>
        <cdr:cNvSpPr txBox="1"/>
      </cdr:nvSpPr>
      <cdr:spPr>
        <a:xfrm xmlns:a="http://schemas.openxmlformats.org/drawingml/2006/main">
          <a:off x="4557121" y="1268257"/>
          <a:ext cx="624661" cy="40504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UK</a:t>
          </a:r>
        </a:p>
      </cdr:txBody>
    </cdr:sp>
  </cdr:relSizeAnchor>
  <cdr:relSizeAnchor xmlns:cdr="http://schemas.openxmlformats.org/drawingml/2006/chartDrawing">
    <cdr:from>
      <cdr:x>0.79953</cdr:x>
      <cdr:y>0.55663</cdr:y>
    </cdr:from>
    <cdr:to>
      <cdr:x>0.94803</cdr:x>
      <cdr:y>0.65941</cdr:y>
    </cdr:to>
    <cdr:sp macro="" textlink="">
      <cdr:nvSpPr>
        <cdr:cNvPr id="10" name="Textfeld 1">
          <a:extLst xmlns:a="http://schemas.openxmlformats.org/drawingml/2006/main">
            <a:ext uri="{FF2B5EF4-FFF2-40B4-BE49-F238E27FC236}">
              <a16:creationId xmlns:a16="http://schemas.microsoft.com/office/drawing/2014/main" id="{756510A7-D71D-4231-B927-D0B7348900CE}"/>
            </a:ext>
          </a:extLst>
        </cdr:cNvPr>
        <cdr:cNvSpPr txBox="1"/>
      </cdr:nvSpPr>
      <cdr:spPr>
        <a:xfrm xmlns:a="http://schemas.openxmlformats.org/drawingml/2006/main">
          <a:off x="4994374" y="2193588"/>
          <a:ext cx="927621" cy="40504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B</a:t>
          </a:r>
        </a:p>
      </cdr:txBody>
    </cdr:sp>
  </cdr:relSizeAnchor>
  <cdr:relSizeAnchor xmlns:cdr="http://schemas.openxmlformats.org/drawingml/2006/chartDrawing">
    <cdr:from>
      <cdr:x>0.12212</cdr:x>
      <cdr:y>0.45889</cdr:y>
    </cdr:from>
    <cdr:to>
      <cdr:x>0.19272</cdr:x>
      <cdr:y>0.55533</cdr:y>
    </cdr:to>
    <cdr:sp macro="" textlink="">
      <cdr:nvSpPr>
        <cdr:cNvPr id="11" name="Textfeld 30">
          <a:extLst xmlns:a="http://schemas.openxmlformats.org/drawingml/2006/main">
            <a:ext uri="{FF2B5EF4-FFF2-40B4-BE49-F238E27FC236}">
              <a16:creationId xmlns:a16="http://schemas.microsoft.com/office/drawing/2014/main" id="{BA9CF71E-0C30-4F10-858C-2769FBF5521C}"/>
            </a:ext>
          </a:extLst>
        </cdr:cNvPr>
        <cdr:cNvSpPr txBox="1"/>
      </cdr:nvSpPr>
      <cdr:spPr>
        <a:xfrm xmlns:a="http://schemas.openxmlformats.org/drawingml/2006/main">
          <a:off x="558350" y="1244231"/>
          <a:ext cx="322783" cy="26148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t>SK</a:t>
          </a:r>
        </a:p>
      </cdr:txBody>
    </cdr:sp>
  </cdr:relSizeAnchor>
  <cdr:relSizeAnchor xmlns:cdr="http://schemas.openxmlformats.org/drawingml/2006/chartDrawing">
    <cdr:from>
      <cdr:x>0.56192</cdr:x>
      <cdr:y>0.31185</cdr:y>
    </cdr:from>
    <cdr:to>
      <cdr:x>0.73868</cdr:x>
      <cdr:y>0.41463</cdr:y>
    </cdr:to>
    <cdr:sp macro="" textlink="">
      <cdr:nvSpPr>
        <cdr:cNvPr id="12" name="Textfeld 1">
          <a:extLst xmlns:a="http://schemas.openxmlformats.org/drawingml/2006/main">
            <a:ext uri="{FF2B5EF4-FFF2-40B4-BE49-F238E27FC236}">
              <a16:creationId xmlns:a16="http://schemas.microsoft.com/office/drawing/2014/main" id="{2B283008-85E7-467C-AEDC-0A7EE05D46DF}"/>
            </a:ext>
          </a:extLst>
        </cdr:cNvPr>
        <cdr:cNvSpPr txBox="1"/>
      </cdr:nvSpPr>
      <cdr:spPr>
        <a:xfrm xmlns:a="http://schemas.openxmlformats.org/drawingml/2006/main">
          <a:off x="3510106" y="1228956"/>
          <a:ext cx="1104150" cy="40504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Island</a:t>
          </a:r>
        </a:p>
      </cdr:txBody>
    </cdr:sp>
  </cdr:relSizeAnchor>
</c:userShapes>
</file>

<file path=ppt/drawings/drawing4.xml><?xml version="1.0" encoding="utf-8"?>
<c:userShapes xmlns:c="http://schemas.openxmlformats.org/drawingml/2006/chart">
  <cdr:relSizeAnchor xmlns:cdr="http://schemas.openxmlformats.org/drawingml/2006/chartDrawing">
    <cdr:from>
      <cdr:x>0.63749</cdr:x>
      <cdr:y>0.55678</cdr:y>
    </cdr:from>
    <cdr:to>
      <cdr:x>0.78583</cdr:x>
      <cdr:y>0.65956</cdr:y>
    </cdr:to>
    <cdr:sp macro="" textlink="">
      <cdr:nvSpPr>
        <cdr:cNvPr id="2" name="Textfeld 1">
          <a:extLst xmlns:a="http://schemas.openxmlformats.org/drawingml/2006/main">
            <a:ext uri="{FF2B5EF4-FFF2-40B4-BE49-F238E27FC236}">
              <a16:creationId xmlns:a16="http://schemas.microsoft.com/office/drawing/2014/main" id="{C4592F88-30B6-4151-9B07-5A8436F4D4ED}"/>
            </a:ext>
          </a:extLst>
        </cdr:cNvPr>
        <cdr:cNvSpPr txBox="1"/>
      </cdr:nvSpPr>
      <cdr:spPr>
        <a:xfrm xmlns:a="http://schemas.openxmlformats.org/drawingml/2006/main">
          <a:off x="4072332" y="1509639"/>
          <a:ext cx="947611" cy="2786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t>Bayern</a:t>
          </a:r>
        </a:p>
      </cdr:txBody>
    </cdr:sp>
  </cdr:relSizeAnchor>
  <cdr:relSizeAnchor xmlns:cdr="http://schemas.openxmlformats.org/drawingml/2006/chartDrawing">
    <cdr:from>
      <cdr:x>0.47022</cdr:x>
      <cdr:y>0.55363</cdr:y>
    </cdr:from>
    <cdr:to>
      <cdr:x>0.61855</cdr:x>
      <cdr:y>0.6564</cdr:y>
    </cdr:to>
    <cdr:sp macro="" textlink="">
      <cdr:nvSpPr>
        <cdr:cNvPr id="3" name="Textfeld 1">
          <a:extLst xmlns:a="http://schemas.openxmlformats.org/drawingml/2006/main">
            <a:ext uri="{FF2B5EF4-FFF2-40B4-BE49-F238E27FC236}">
              <a16:creationId xmlns:a16="http://schemas.microsoft.com/office/drawing/2014/main" id="{DC988668-545C-422D-AB49-38417A4368EA}"/>
            </a:ext>
          </a:extLst>
        </cdr:cNvPr>
        <cdr:cNvSpPr txBox="1"/>
      </cdr:nvSpPr>
      <cdr:spPr>
        <a:xfrm xmlns:a="http://schemas.openxmlformats.org/drawingml/2006/main">
          <a:off x="3003835" y="1501114"/>
          <a:ext cx="947547" cy="27865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DK</a:t>
          </a:r>
        </a:p>
      </cdr:txBody>
    </cdr:sp>
  </cdr:relSizeAnchor>
  <cdr:relSizeAnchor xmlns:cdr="http://schemas.openxmlformats.org/drawingml/2006/chartDrawing">
    <cdr:from>
      <cdr:x>0.65771</cdr:x>
      <cdr:y>0.3002</cdr:y>
    </cdr:from>
    <cdr:to>
      <cdr:x>0.80604</cdr:x>
      <cdr:y>0.40298</cdr:y>
    </cdr:to>
    <cdr:sp macro="" textlink="">
      <cdr:nvSpPr>
        <cdr:cNvPr id="4" name="Textfeld 1">
          <a:extLst xmlns:a="http://schemas.openxmlformats.org/drawingml/2006/main">
            <a:ext uri="{FF2B5EF4-FFF2-40B4-BE49-F238E27FC236}">
              <a16:creationId xmlns:a16="http://schemas.microsoft.com/office/drawing/2014/main" id="{0F914F22-CFA4-42E3-A6D4-45BAF0DDC8EB}"/>
            </a:ext>
          </a:extLst>
        </cdr:cNvPr>
        <cdr:cNvSpPr txBox="1"/>
      </cdr:nvSpPr>
      <cdr:spPr>
        <a:xfrm xmlns:a="http://schemas.openxmlformats.org/drawingml/2006/main">
          <a:off x="4201538" y="537127"/>
          <a:ext cx="947548" cy="18389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SWE</a:t>
          </a:r>
        </a:p>
      </cdr:txBody>
    </cdr:sp>
  </cdr:relSizeAnchor>
  <cdr:relSizeAnchor xmlns:cdr="http://schemas.openxmlformats.org/drawingml/2006/chartDrawing">
    <cdr:from>
      <cdr:x>0.24696</cdr:x>
      <cdr:y>0.8255</cdr:y>
    </cdr:from>
    <cdr:to>
      <cdr:x>0.3953</cdr:x>
      <cdr:y>0.92828</cdr:y>
    </cdr:to>
    <cdr:sp macro="" textlink="">
      <cdr:nvSpPr>
        <cdr:cNvPr id="5" name="Textfeld 1">
          <a:extLst xmlns:a="http://schemas.openxmlformats.org/drawingml/2006/main">
            <a:ext uri="{FF2B5EF4-FFF2-40B4-BE49-F238E27FC236}">
              <a16:creationId xmlns:a16="http://schemas.microsoft.com/office/drawing/2014/main" id="{AF6AB5F9-D333-4D99-8C6C-38F362B5377D}"/>
            </a:ext>
          </a:extLst>
        </cdr:cNvPr>
        <cdr:cNvSpPr txBox="1"/>
      </cdr:nvSpPr>
      <cdr:spPr>
        <a:xfrm xmlns:a="http://schemas.openxmlformats.org/drawingml/2006/main">
          <a:off x="1577584" y="1575180"/>
          <a:ext cx="947611" cy="19611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Madrid</a:t>
          </a:r>
        </a:p>
      </cdr:txBody>
    </cdr:sp>
  </cdr:relSizeAnchor>
  <cdr:relSizeAnchor xmlns:cdr="http://schemas.openxmlformats.org/drawingml/2006/chartDrawing">
    <cdr:from>
      <cdr:x>0.29574</cdr:x>
      <cdr:y>0.5967</cdr:y>
    </cdr:from>
    <cdr:to>
      <cdr:x>0.44408</cdr:x>
      <cdr:y>0.68929</cdr:y>
    </cdr:to>
    <cdr:sp macro="" textlink="">
      <cdr:nvSpPr>
        <cdr:cNvPr id="6" name="Textfeld 1">
          <a:extLst xmlns:a="http://schemas.openxmlformats.org/drawingml/2006/main">
            <a:ext uri="{FF2B5EF4-FFF2-40B4-BE49-F238E27FC236}">
              <a16:creationId xmlns:a16="http://schemas.microsoft.com/office/drawing/2014/main" id="{AF6AB5F9-D333-4D99-8C6C-38F362B5377D}"/>
            </a:ext>
          </a:extLst>
        </cdr:cNvPr>
        <cdr:cNvSpPr txBox="1"/>
      </cdr:nvSpPr>
      <cdr:spPr>
        <a:xfrm xmlns:a="http://schemas.openxmlformats.org/drawingml/2006/main">
          <a:off x="1889192" y="1617892"/>
          <a:ext cx="947611" cy="25104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NY</a:t>
          </a:r>
        </a:p>
      </cdr:txBody>
    </cdr:sp>
  </cdr:relSizeAnchor>
  <cdr:relSizeAnchor xmlns:cdr="http://schemas.openxmlformats.org/drawingml/2006/chartDrawing">
    <cdr:from>
      <cdr:x>0.20749</cdr:x>
      <cdr:y>0.74754</cdr:y>
    </cdr:from>
    <cdr:to>
      <cdr:x>0.31971</cdr:x>
      <cdr:y>0.85032</cdr:y>
    </cdr:to>
    <cdr:sp macro="" textlink="">
      <cdr:nvSpPr>
        <cdr:cNvPr id="7" name="Textfeld 1">
          <a:extLst xmlns:a="http://schemas.openxmlformats.org/drawingml/2006/main">
            <a:ext uri="{FF2B5EF4-FFF2-40B4-BE49-F238E27FC236}">
              <a16:creationId xmlns:a16="http://schemas.microsoft.com/office/drawing/2014/main" id="{1EA17A16-7189-4EF7-A991-809CE8AF60D7}"/>
            </a:ext>
          </a:extLst>
        </cdr:cNvPr>
        <cdr:cNvSpPr txBox="1"/>
      </cdr:nvSpPr>
      <cdr:spPr>
        <a:xfrm xmlns:a="http://schemas.openxmlformats.org/drawingml/2006/main">
          <a:off x="1325459" y="2026864"/>
          <a:ext cx="716872" cy="27867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BEL</a:t>
          </a:r>
        </a:p>
      </cdr:txBody>
    </cdr:sp>
  </cdr:relSizeAnchor>
  <cdr:relSizeAnchor xmlns:cdr="http://schemas.openxmlformats.org/drawingml/2006/chartDrawing">
    <cdr:from>
      <cdr:x>0.81593</cdr:x>
      <cdr:y>0.25012</cdr:y>
    </cdr:from>
    <cdr:to>
      <cdr:x>0.88653</cdr:x>
      <cdr:y>0.34657</cdr:y>
    </cdr:to>
    <cdr:sp macro="" textlink="">
      <cdr:nvSpPr>
        <cdr:cNvPr id="8" name="Textfeld 30">
          <a:extLst xmlns:a="http://schemas.openxmlformats.org/drawingml/2006/main">
            <a:ext uri="{FF2B5EF4-FFF2-40B4-BE49-F238E27FC236}">
              <a16:creationId xmlns:a16="http://schemas.microsoft.com/office/drawing/2014/main" id="{BA9CF71E-0C30-4F10-858C-2769FBF5521C}"/>
            </a:ext>
          </a:extLst>
        </cdr:cNvPr>
        <cdr:cNvSpPr txBox="1"/>
      </cdr:nvSpPr>
      <cdr:spPr>
        <a:xfrm xmlns:a="http://schemas.openxmlformats.org/drawingml/2006/main">
          <a:off x="5212261" y="447520"/>
          <a:ext cx="450999" cy="17257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SK</a:t>
          </a:r>
        </a:p>
      </cdr:txBody>
    </cdr:sp>
  </cdr:relSizeAnchor>
  <cdr:relSizeAnchor xmlns:cdr="http://schemas.openxmlformats.org/drawingml/2006/chartDrawing">
    <cdr:from>
      <cdr:x>0.39363</cdr:x>
      <cdr:y>0.46168</cdr:y>
    </cdr:from>
    <cdr:to>
      <cdr:x>0.54196</cdr:x>
      <cdr:y>0.56445</cdr:y>
    </cdr:to>
    <cdr:sp macro="" textlink="">
      <cdr:nvSpPr>
        <cdr:cNvPr id="9" name="Textfeld 1">
          <a:extLst xmlns:a="http://schemas.openxmlformats.org/drawingml/2006/main">
            <a:ext uri="{FF2B5EF4-FFF2-40B4-BE49-F238E27FC236}">
              <a16:creationId xmlns:a16="http://schemas.microsoft.com/office/drawing/2014/main" id="{DC988668-545C-422D-AB49-38417A4368EA}"/>
            </a:ext>
          </a:extLst>
        </cdr:cNvPr>
        <cdr:cNvSpPr txBox="1"/>
      </cdr:nvSpPr>
      <cdr:spPr>
        <a:xfrm xmlns:a="http://schemas.openxmlformats.org/drawingml/2006/main">
          <a:off x="2313239" y="1251791"/>
          <a:ext cx="871687" cy="27865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a:t>Japan</a:t>
          </a:r>
        </a:p>
      </cdr:txBody>
    </cdr:sp>
  </cdr:relSizeAnchor>
</c:userShapes>
</file>

<file path=ppt/drawings/drawing5.xml><?xml version="1.0" encoding="utf-8"?>
<c:userShapes xmlns:c="http://schemas.openxmlformats.org/drawingml/2006/chart">
  <cdr:relSizeAnchor xmlns:cdr="http://schemas.openxmlformats.org/drawingml/2006/chartDrawing">
    <cdr:from>
      <cdr:x>0.88913</cdr:x>
      <cdr:y>0.69149</cdr:y>
    </cdr:from>
    <cdr:to>
      <cdr:x>0.98913</cdr:x>
      <cdr:y>0.79427</cdr:y>
    </cdr:to>
    <cdr:sp macro="" textlink="">
      <cdr:nvSpPr>
        <cdr:cNvPr id="2" name="Textfeld 1">
          <a:extLst xmlns:a="http://schemas.openxmlformats.org/drawingml/2006/main">
            <a:ext uri="{FF2B5EF4-FFF2-40B4-BE49-F238E27FC236}">
              <a16:creationId xmlns:a16="http://schemas.microsoft.com/office/drawing/2014/main" id="{0F914F22-CFA4-42E3-A6D4-45BAF0DDC8EB}"/>
            </a:ext>
          </a:extLst>
        </cdr:cNvPr>
        <cdr:cNvSpPr txBox="1"/>
      </cdr:nvSpPr>
      <cdr:spPr>
        <a:xfrm xmlns:a="http://schemas.openxmlformats.org/drawingml/2006/main">
          <a:off x="5679842" y="1329113"/>
          <a:ext cx="638810" cy="19755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UK</a:t>
          </a:r>
        </a:p>
      </cdr:txBody>
    </cdr:sp>
  </cdr:relSizeAnchor>
  <cdr:relSizeAnchor xmlns:cdr="http://schemas.openxmlformats.org/drawingml/2006/chartDrawing">
    <cdr:from>
      <cdr:x>0.76344</cdr:x>
      <cdr:y>0.30632</cdr:y>
    </cdr:from>
    <cdr:to>
      <cdr:x>0.91177</cdr:x>
      <cdr:y>0.4091</cdr:y>
    </cdr:to>
    <cdr:sp macro="" textlink="">
      <cdr:nvSpPr>
        <cdr:cNvPr id="3" name="Textfeld 1">
          <a:extLst xmlns:a="http://schemas.openxmlformats.org/drawingml/2006/main">
            <a:ext uri="{FF2B5EF4-FFF2-40B4-BE49-F238E27FC236}">
              <a16:creationId xmlns:a16="http://schemas.microsoft.com/office/drawing/2014/main" id="{31A5B4C4-EF8B-4FAF-95F3-BD6D4B9A457D}"/>
            </a:ext>
          </a:extLst>
        </cdr:cNvPr>
        <cdr:cNvSpPr txBox="1"/>
      </cdr:nvSpPr>
      <cdr:spPr>
        <a:xfrm xmlns:a="http://schemas.openxmlformats.org/drawingml/2006/main">
          <a:off x="4876909" y="588767"/>
          <a:ext cx="947548" cy="19755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SWE</a:t>
          </a:r>
        </a:p>
      </cdr:txBody>
    </cdr:sp>
  </cdr:relSizeAnchor>
  <cdr:relSizeAnchor xmlns:cdr="http://schemas.openxmlformats.org/drawingml/2006/chartDrawing">
    <cdr:from>
      <cdr:x>0.54177</cdr:x>
      <cdr:y>0.5</cdr:y>
    </cdr:from>
    <cdr:to>
      <cdr:x>0.69011</cdr:x>
      <cdr:y>0.60278</cdr:y>
    </cdr:to>
    <cdr:sp macro="" textlink="">
      <cdr:nvSpPr>
        <cdr:cNvPr id="4" name="Textfeld 1">
          <a:extLst xmlns:a="http://schemas.openxmlformats.org/drawingml/2006/main">
            <a:ext uri="{FF2B5EF4-FFF2-40B4-BE49-F238E27FC236}">
              <a16:creationId xmlns:a16="http://schemas.microsoft.com/office/drawing/2014/main" id="{8BDC3560-B915-499D-8221-9020202A94E5}"/>
            </a:ext>
          </a:extLst>
        </cdr:cNvPr>
        <cdr:cNvSpPr txBox="1"/>
      </cdr:nvSpPr>
      <cdr:spPr>
        <a:xfrm xmlns:a="http://schemas.openxmlformats.org/drawingml/2006/main">
          <a:off x="3411358" y="1354703"/>
          <a:ext cx="934047" cy="27847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DK</a:t>
          </a:r>
        </a:p>
      </cdr:txBody>
    </cdr:sp>
  </cdr:relSizeAnchor>
  <cdr:relSizeAnchor xmlns:cdr="http://schemas.openxmlformats.org/drawingml/2006/chartDrawing">
    <cdr:from>
      <cdr:x>0.19227</cdr:x>
      <cdr:y>0.58282</cdr:y>
    </cdr:from>
    <cdr:to>
      <cdr:x>0.34061</cdr:x>
      <cdr:y>0.68559</cdr:y>
    </cdr:to>
    <cdr:sp macro="" textlink="">
      <cdr:nvSpPr>
        <cdr:cNvPr id="5" name="Textfeld 1">
          <a:extLst xmlns:a="http://schemas.openxmlformats.org/drawingml/2006/main">
            <a:ext uri="{FF2B5EF4-FFF2-40B4-BE49-F238E27FC236}">
              <a16:creationId xmlns:a16="http://schemas.microsoft.com/office/drawing/2014/main" id="{ADC97807-E9E0-4E1D-B478-2B59D5FD2D37}"/>
            </a:ext>
          </a:extLst>
        </cdr:cNvPr>
        <cdr:cNvSpPr txBox="1"/>
      </cdr:nvSpPr>
      <cdr:spPr>
        <a:xfrm xmlns:a="http://schemas.openxmlformats.org/drawingml/2006/main">
          <a:off x="855091" y="1579090"/>
          <a:ext cx="659731" cy="27844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a:t>NY</a:t>
          </a:r>
        </a:p>
      </cdr:txBody>
    </cdr:sp>
  </cdr:relSizeAnchor>
  <cdr:relSizeAnchor xmlns:cdr="http://schemas.openxmlformats.org/drawingml/2006/chartDrawing">
    <cdr:from>
      <cdr:x>0.37462</cdr:x>
      <cdr:y>0.72977</cdr:y>
    </cdr:from>
    <cdr:to>
      <cdr:x>0.52295</cdr:x>
      <cdr:y>0.83255</cdr:y>
    </cdr:to>
    <cdr:sp macro="" textlink="">
      <cdr:nvSpPr>
        <cdr:cNvPr id="6" name="Textfeld 1">
          <a:extLst xmlns:a="http://schemas.openxmlformats.org/drawingml/2006/main">
            <a:ext uri="{FF2B5EF4-FFF2-40B4-BE49-F238E27FC236}">
              <a16:creationId xmlns:a16="http://schemas.microsoft.com/office/drawing/2014/main" id="{ADC97807-E9E0-4E1D-B478-2B59D5FD2D37}"/>
            </a:ext>
          </a:extLst>
        </cdr:cNvPr>
        <cdr:cNvSpPr txBox="1"/>
      </cdr:nvSpPr>
      <cdr:spPr>
        <a:xfrm xmlns:a="http://schemas.openxmlformats.org/drawingml/2006/main">
          <a:off x="2393097" y="1613993"/>
          <a:ext cx="947547" cy="22731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F</a:t>
          </a:r>
        </a:p>
      </cdr:txBody>
    </cdr:sp>
  </cdr:relSizeAnchor>
  <cdr:relSizeAnchor xmlns:cdr="http://schemas.openxmlformats.org/drawingml/2006/chartDrawing">
    <cdr:from>
      <cdr:x>0.18608</cdr:x>
      <cdr:y>0.75478</cdr:y>
    </cdr:from>
    <cdr:to>
      <cdr:x>0.33441</cdr:x>
      <cdr:y>0.85756</cdr:y>
    </cdr:to>
    <cdr:sp macro="" textlink="">
      <cdr:nvSpPr>
        <cdr:cNvPr id="7" name="Textfeld 1">
          <a:extLst xmlns:a="http://schemas.openxmlformats.org/drawingml/2006/main">
            <a:ext uri="{FF2B5EF4-FFF2-40B4-BE49-F238E27FC236}">
              <a16:creationId xmlns:a16="http://schemas.microsoft.com/office/drawing/2014/main" id="{BD248012-7425-4272-8169-6C7341153EF9}"/>
            </a:ext>
          </a:extLst>
        </cdr:cNvPr>
        <cdr:cNvSpPr txBox="1"/>
      </cdr:nvSpPr>
      <cdr:spPr>
        <a:xfrm xmlns:a="http://schemas.openxmlformats.org/drawingml/2006/main">
          <a:off x="1188689" y="1669310"/>
          <a:ext cx="947547" cy="22731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Madrid</a:t>
          </a:r>
        </a:p>
      </cdr:txBody>
    </cdr:sp>
  </cdr:relSizeAnchor>
  <cdr:relSizeAnchor xmlns:cdr="http://schemas.openxmlformats.org/drawingml/2006/chartDrawing">
    <cdr:from>
      <cdr:x>0.24343</cdr:x>
      <cdr:y>0.70769</cdr:y>
    </cdr:from>
    <cdr:to>
      <cdr:x>0.43843</cdr:x>
      <cdr:y>0.81047</cdr:y>
    </cdr:to>
    <cdr:sp macro="" textlink="">
      <cdr:nvSpPr>
        <cdr:cNvPr id="8" name="Textfeld 1">
          <a:extLst xmlns:a="http://schemas.openxmlformats.org/drawingml/2006/main">
            <a:ext uri="{FF2B5EF4-FFF2-40B4-BE49-F238E27FC236}">
              <a16:creationId xmlns:a16="http://schemas.microsoft.com/office/drawing/2014/main" id="{15050FBA-1500-46F2-BF6B-93DB3F70751F}"/>
            </a:ext>
          </a:extLst>
        </cdr:cNvPr>
        <cdr:cNvSpPr txBox="1"/>
      </cdr:nvSpPr>
      <cdr:spPr>
        <a:xfrm xmlns:a="http://schemas.openxmlformats.org/drawingml/2006/main">
          <a:off x="1082630" y="1917412"/>
          <a:ext cx="867249" cy="27847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a:t>Lombardei</a:t>
          </a:r>
        </a:p>
      </cdr:txBody>
    </cdr:sp>
  </cdr:relSizeAnchor>
  <cdr:relSizeAnchor xmlns:cdr="http://schemas.openxmlformats.org/drawingml/2006/chartDrawing">
    <cdr:from>
      <cdr:x>0.55782</cdr:x>
      <cdr:y>0.58284</cdr:y>
    </cdr:from>
    <cdr:to>
      <cdr:x>0.70632</cdr:x>
      <cdr:y>0.68562</cdr:y>
    </cdr:to>
    <cdr:sp macro="" textlink="">
      <cdr:nvSpPr>
        <cdr:cNvPr id="9" name="Textfeld 1">
          <a:extLst xmlns:a="http://schemas.openxmlformats.org/drawingml/2006/main">
            <a:ext uri="{FF2B5EF4-FFF2-40B4-BE49-F238E27FC236}">
              <a16:creationId xmlns:a16="http://schemas.microsoft.com/office/drawing/2014/main" id="{FA06670B-65F5-44A8-9E87-4151A6B71B74}"/>
            </a:ext>
          </a:extLst>
        </cdr:cNvPr>
        <cdr:cNvSpPr txBox="1"/>
      </cdr:nvSpPr>
      <cdr:spPr>
        <a:xfrm xmlns:a="http://schemas.openxmlformats.org/drawingml/2006/main">
          <a:off x="3512374" y="1579154"/>
          <a:ext cx="935054" cy="27847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Bayern</a:t>
          </a:r>
        </a:p>
      </cdr:txBody>
    </cdr:sp>
  </cdr:relSizeAnchor>
  <cdr:relSizeAnchor xmlns:cdr="http://schemas.openxmlformats.org/drawingml/2006/chartDrawing">
    <cdr:from>
      <cdr:x>0.13099</cdr:x>
      <cdr:y>0.6746</cdr:y>
    </cdr:from>
    <cdr:to>
      <cdr:x>0.20154</cdr:x>
      <cdr:y>0.77738</cdr:y>
    </cdr:to>
    <cdr:sp macro="" textlink="">
      <cdr:nvSpPr>
        <cdr:cNvPr id="10" name="Textfeld 1">
          <a:extLst xmlns:a="http://schemas.openxmlformats.org/drawingml/2006/main">
            <a:ext uri="{FF2B5EF4-FFF2-40B4-BE49-F238E27FC236}">
              <a16:creationId xmlns:a16="http://schemas.microsoft.com/office/drawing/2014/main" id="{1EA17A16-7189-4EF7-A991-809CE8AF60D7}"/>
            </a:ext>
          </a:extLst>
        </cdr:cNvPr>
        <cdr:cNvSpPr txBox="1"/>
      </cdr:nvSpPr>
      <cdr:spPr>
        <a:xfrm xmlns:a="http://schemas.openxmlformats.org/drawingml/2006/main">
          <a:off x="836767" y="1491970"/>
          <a:ext cx="450681" cy="22731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BEL</a:t>
          </a:r>
        </a:p>
      </cdr:txBody>
    </cdr:sp>
  </cdr:relSizeAnchor>
  <cdr:relSizeAnchor xmlns:cdr="http://schemas.openxmlformats.org/drawingml/2006/chartDrawing">
    <cdr:from>
      <cdr:x>0.37175</cdr:x>
      <cdr:y>0.22617</cdr:y>
    </cdr:from>
    <cdr:to>
      <cdr:x>0.44235</cdr:x>
      <cdr:y>0.32261</cdr:y>
    </cdr:to>
    <cdr:sp macro="" textlink="">
      <cdr:nvSpPr>
        <cdr:cNvPr id="11" name="Textfeld 30">
          <a:extLst xmlns:a="http://schemas.openxmlformats.org/drawingml/2006/main">
            <a:ext uri="{FF2B5EF4-FFF2-40B4-BE49-F238E27FC236}">
              <a16:creationId xmlns:a16="http://schemas.microsoft.com/office/drawing/2014/main" id="{BA9CF71E-0C30-4F10-858C-2769FBF5521C}"/>
            </a:ext>
          </a:extLst>
        </cdr:cNvPr>
        <cdr:cNvSpPr txBox="1"/>
      </cdr:nvSpPr>
      <cdr:spPr>
        <a:xfrm xmlns:a="http://schemas.openxmlformats.org/drawingml/2006/main">
          <a:off x="2374750" y="434719"/>
          <a:ext cx="451000" cy="18536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SK</a:t>
          </a:r>
        </a:p>
      </cdr:txBody>
    </cdr:sp>
  </cdr:relSizeAnchor>
  <cdr:relSizeAnchor xmlns:cdr="http://schemas.openxmlformats.org/drawingml/2006/chartDrawing">
    <cdr:from>
      <cdr:x>0.12496</cdr:x>
      <cdr:y>0.44419</cdr:y>
    </cdr:from>
    <cdr:to>
      <cdr:x>0.27346</cdr:x>
      <cdr:y>0.54697</cdr:y>
    </cdr:to>
    <cdr:sp macro="" textlink="">
      <cdr:nvSpPr>
        <cdr:cNvPr id="12" name="Textfeld 1">
          <a:extLst xmlns:a="http://schemas.openxmlformats.org/drawingml/2006/main">
            <a:ext uri="{FF2B5EF4-FFF2-40B4-BE49-F238E27FC236}">
              <a16:creationId xmlns:a16="http://schemas.microsoft.com/office/drawing/2014/main" id="{FA06670B-65F5-44A8-9E87-4151A6B71B74}"/>
            </a:ext>
          </a:extLst>
        </cdr:cNvPr>
        <cdr:cNvSpPr txBox="1"/>
      </cdr:nvSpPr>
      <cdr:spPr>
        <a:xfrm xmlns:a="http://schemas.openxmlformats.org/drawingml/2006/main">
          <a:off x="798256" y="982394"/>
          <a:ext cx="948633" cy="22731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Japan</a:t>
          </a:r>
        </a:p>
      </cdr:txBody>
    </cdr:sp>
  </cdr:relSizeAnchor>
</c:userShapes>
</file>

<file path=ppt/drawings/drawing6.xml><?xml version="1.0" encoding="utf-8"?>
<c:userShapes xmlns:c="http://schemas.openxmlformats.org/drawingml/2006/chart">
  <cdr:relSizeAnchor xmlns:cdr="http://schemas.openxmlformats.org/drawingml/2006/chartDrawing">
    <cdr:from>
      <cdr:x>0.12317</cdr:x>
      <cdr:y>0.81995</cdr:y>
    </cdr:from>
    <cdr:to>
      <cdr:x>0.27167</cdr:x>
      <cdr:y>0.92273</cdr:y>
    </cdr:to>
    <cdr:sp macro="" textlink="">
      <cdr:nvSpPr>
        <cdr:cNvPr id="2" name="Textfeld 1">
          <a:extLst xmlns:a="http://schemas.openxmlformats.org/drawingml/2006/main">
            <a:ext uri="{FF2B5EF4-FFF2-40B4-BE49-F238E27FC236}">
              <a16:creationId xmlns:a16="http://schemas.microsoft.com/office/drawing/2014/main" id="{DD741458-A450-42FC-B958-06641F51EFF4}"/>
            </a:ext>
          </a:extLst>
        </cdr:cNvPr>
        <cdr:cNvSpPr txBox="1"/>
      </cdr:nvSpPr>
      <cdr:spPr>
        <a:xfrm xmlns:a="http://schemas.openxmlformats.org/drawingml/2006/main">
          <a:off x="770007" y="2949670"/>
          <a:ext cx="928386" cy="36973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Bayern</a:t>
          </a:r>
        </a:p>
      </cdr:txBody>
    </cdr:sp>
  </cdr:relSizeAnchor>
  <cdr:relSizeAnchor xmlns:cdr="http://schemas.openxmlformats.org/drawingml/2006/chartDrawing">
    <cdr:from>
      <cdr:x>0.08045</cdr:x>
      <cdr:y>0.71717</cdr:y>
    </cdr:from>
    <cdr:to>
      <cdr:x>0.22878</cdr:x>
      <cdr:y>0.81995</cdr:y>
    </cdr:to>
    <cdr:sp macro="" textlink="">
      <cdr:nvSpPr>
        <cdr:cNvPr id="3" name="Textfeld 1">
          <a:extLst xmlns:a="http://schemas.openxmlformats.org/drawingml/2006/main">
            <a:ext uri="{FF2B5EF4-FFF2-40B4-BE49-F238E27FC236}">
              <a16:creationId xmlns:a16="http://schemas.microsoft.com/office/drawing/2014/main" id="{CE62F332-3204-4395-BE18-3E9535334ED1}"/>
            </a:ext>
          </a:extLst>
        </cdr:cNvPr>
        <cdr:cNvSpPr txBox="1"/>
      </cdr:nvSpPr>
      <cdr:spPr>
        <a:xfrm xmlns:a="http://schemas.openxmlformats.org/drawingml/2006/main">
          <a:off x="502954" y="2579933"/>
          <a:ext cx="927324" cy="36973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DK</a:t>
          </a:r>
        </a:p>
      </cdr:txBody>
    </cdr:sp>
  </cdr:relSizeAnchor>
  <cdr:relSizeAnchor xmlns:cdr="http://schemas.openxmlformats.org/drawingml/2006/chartDrawing">
    <cdr:from>
      <cdr:x>0.84294</cdr:x>
      <cdr:y>0.24587</cdr:y>
    </cdr:from>
    <cdr:to>
      <cdr:x>0.99127</cdr:x>
      <cdr:y>0.34865</cdr:y>
    </cdr:to>
    <cdr:sp macro="" textlink="">
      <cdr:nvSpPr>
        <cdr:cNvPr id="4" name="Textfeld 1">
          <a:extLst xmlns:a="http://schemas.openxmlformats.org/drawingml/2006/main">
            <a:ext uri="{FF2B5EF4-FFF2-40B4-BE49-F238E27FC236}">
              <a16:creationId xmlns:a16="http://schemas.microsoft.com/office/drawing/2014/main" id="{51B6B20F-B222-42DC-B7B5-C1B238BF563D}"/>
            </a:ext>
          </a:extLst>
        </cdr:cNvPr>
        <cdr:cNvSpPr txBox="1"/>
      </cdr:nvSpPr>
      <cdr:spPr>
        <a:xfrm xmlns:a="http://schemas.openxmlformats.org/drawingml/2006/main">
          <a:off x="5269848" y="884490"/>
          <a:ext cx="927324" cy="369738"/>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NY</a:t>
          </a:r>
        </a:p>
      </cdr:txBody>
    </cdr:sp>
  </cdr:relSizeAnchor>
  <cdr:relSizeAnchor xmlns:cdr="http://schemas.openxmlformats.org/drawingml/2006/chartDrawing">
    <cdr:from>
      <cdr:x>0.77967</cdr:x>
      <cdr:y>0.66942</cdr:y>
    </cdr:from>
    <cdr:to>
      <cdr:x>0.928</cdr:x>
      <cdr:y>0.7722</cdr:y>
    </cdr:to>
    <cdr:sp macro="" textlink="">
      <cdr:nvSpPr>
        <cdr:cNvPr id="5" name="Textfeld 1">
          <a:extLst xmlns:a="http://schemas.openxmlformats.org/drawingml/2006/main">
            <a:ext uri="{FF2B5EF4-FFF2-40B4-BE49-F238E27FC236}">
              <a16:creationId xmlns:a16="http://schemas.microsoft.com/office/drawing/2014/main" id="{C7B3E1F3-38D1-4FC8-86B4-9C7D5887FE9C}"/>
            </a:ext>
          </a:extLst>
        </cdr:cNvPr>
        <cdr:cNvSpPr txBox="1"/>
      </cdr:nvSpPr>
      <cdr:spPr>
        <a:xfrm xmlns:a="http://schemas.openxmlformats.org/drawingml/2006/main">
          <a:off x="3462190" y="1815068"/>
          <a:ext cx="658668" cy="2786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a:t>Madrid</a:t>
          </a:r>
        </a:p>
      </cdr:txBody>
    </cdr:sp>
  </cdr:relSizeAnchor>
  <cdr:relSizeAnchor xmlns:cdr="http://schemas.openxmlformats.org/drawingml/2006/chartDrawing">
    <cdr:from>
      <cdr:x>0.72266</cdr:x>
      <cdr:y>0.37916</cdr:y>
    </cdr:from>
    <cdr:to>
      <cdr:x>0.91766</cdr:x>
      <cdr:y>0.48194</cdr:y>
    </cdr:to>
    <cdr:sp macro="" textlink="">
      <cdr:nvSpPr>
        <cdr:cNvPr id="6" name="Textfeld 1">
          <a:extLst xmlns:a="http://schemas.openxmlformats.org/drawingml/2006/main">
            <a:ext uri="{FF2B5EF4-FFF2-40B4-BE49-F238E27FC236}">
              <a16:creationId xmlns:a16="http://schemas.microsoft.com/office/drawing/2014/main" id="{600AC188-1C6A-47F1-803E-5286951D9296}"/>
            </a:ext>
          </a:extLst>
        </cdr:cNvPr>
        <cdr:cNvSpPr txBox="1"/>
      </cdr:nvSpPr>
      <cdr:spPr>
        <a:xfrm xmlns:a="http://schemas.openxmlformats.org/drawingml/2006/main">
          <a:off x="4517870" y="1363991"/>
          <a:ext cx="1219093" cy="36973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err="1"/>
            <a:t>Lombardei</a:t>
          </a:r>
          <a:endParaRPr lang="en-US" sz="1100" dirty="0"/>
        </a:p>
      </cdr:txBody>
    </cdr:sp>
  </cdr:relSizeAnchor>
  <cdr:relSizeAnchor xmlns:cdr="http://schemas.openxmlformats.org/drawingml/2006/chartDrawing">
    <cdr:from>
      <cdr:x>0.20918</cdr:x>
      <cdr:y>0.71276</cdr:y>
    </cdr:from>
    <cdr:to>
      <cdr:x>0.35751</cdr:x>
      <cdr:y>0.81554</cdr:y>
    </cdr:to>
    <cdr:sp macro="" textlink="">
      <cdr:nvSpPr>
        <cdr:cNvPr id="7" name="Textfeld 1">
          <a:extLst xmlns:a="http://schemas.openxmlformats.org/drawingml/2006/main">
            <a:ext uri="{FF2B5EF4-FFF2-40B4-BE49-F238E27FC236}">
              <a16:creationId xmlns:a16="http://schemas.microsoft.com/office/drawing/2014/main" id="{D83FD317-CC4D-4692-AFEB-B824E2D9BC83}"/>
            </a:ext>
          </a:extLst>
        </cdr:cNvPr>
        <cdr:cNvSpPr txBox="1"/>
      </cdr:nvSpPr>
      <cdr:spPr>
        <a:xfrm xmlns:a="http://schemas.openxmlformats.org/drawingml/2006/main">
          <a:off x="1307766" y="2564059"/>
          <a:ext cx="927323" cy="36973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SWE</a:t>
          </a:r>
        </a:p>
      </cdr:txBody>
    </cdr:sp>
  </cdr:relSizeAnchor>
  <cdr:relSizeAnchor xmlns:cdr="http://schemas.openxmlformats.org/drawingml/2006/chartDrawing">
    <cdr:from>
      <cdr:x>0.23188</cdr:x>
      <cdr:y>0.5</cdr:y>
    </cdr:from>
    <cdr:to>
      <cdr:x>0.38021</cdr:x>
      <cdr:y>0.60277</cdr:y>
    </cdr:to>
    <cdr:sp macro="" textlink="">
      <cdr:nvSpPr>
        <cdr:cNvPr id="8" name="Textfeld 1">
          <a:extLst xmlns:a="http://schemas.openxmlformats.org/drawingml/2006/main">
            <a:ext uri="{FF2B5EF4-FFF2-40B4-BE49-F238E27FC236}">
              <a16:creationId xmlns:a16="http://schemas.microsoft.com/office/drawing/2014/main" id="{A7012973-F090-4AE8-9418-0948E1122CCF}"/>
            </a:ext>
          </a:extLst>
        </cdr:cNvPr>
        <cdr:cNvSpPr txBox="1"/>
      </cdr:nvSpPr>
      <cdr:spPr>
        <a:xfrm xmlns:a="http://schemas.openxmlformats.org/drawingml/2006/main">
          <a:off x="1449658" y="1798684"/>
          <a:ext cx="927324" cy="36970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F</a:t>
          </a:r>
        </a:p>
      </cdr:txBody>
    </cdr:sp>
  </cdr:relSizeAnchor>
  <cdr:relSizeAnchor xmlns:cdr="http://schemas.openxmlformats.org/drawingml/2006/chartDrawing">
    <cdr:from>
      <cdr:x>0.26207</cdr:x>
      <cdr:y>0.20867</cdr:y>
    </cdr:from>
    <cdr:to>
      <cdr:x>0.36207</cdr:x>
      <cdr:y>0.31145</cdr:y>
    </cdr:to>
    <cdr:sp macro="" textlink="">
      <cdr:nvSpPr>
        <cdr:cNvPr id="9" name="Textfeld 1">
          <a:extLst xmlns:a="http://schemas.openxmlformats.org/drawingml/2006/main">
            <a:ext uri="{FF2B5EF4-FFF2-40B4-BE49-F238E27FC236}">
              <a16:creationId xmlns:a16="http://schemas.microsoft.com/office/drawing/2014/main" id="{8B0E923D-0524-4D4E-A241-856EFB1B605C}"/>
            </a:ext>
          </a:extLst>
        </cdr:cNvPr>
        <cdr:cNvSpPr txBox="1"/>
      </cdr:nvSpPr>
      <cdr:spPr>
        <a:xfrm xmlns:a="http://schemas.openxmlformats.org/drawingml/2006/main">
          <a:off x="1638368" y="750664"/>
          <a:ext cx="625176" cy="36973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UK</a:t>
          </a:r>
        </a:p>
      </cdr:txBody>
    </cdr:sp>
  </cdr:relSizeAnchor>
  <cdr:relSizeAnchor xmlns:cdr="http://schemas.openxmlformats.org/drawingml/2006/chartDrawing">
    <cdr:from>
      <cdr:x>0.5</cdr:x>
      <cdr:y>0.62362</cdr:y>
    </cdr:from>
    <cdr:to>
      <cdr:x>0.6485</cdr:x>
      <cdr:y>0.7264</cdr:y>
    </cdr:to>
    <cdr:sp macro="" textlink="">
      <cdr:nvSpPr>
        <cdr:cNvPr id="10" name="Textfeld 1">
          <a:extLst xmlns:a="http://schemas.openxmlformats.org/drawingml/2006/main">
            <a:ext uri="{FF2B5EF4-FFF2-40B4-BE49-F238E27FC236}">
              <a16:creationId xmlns:a16="http://schemas.microsoft.com/office/drawing/2014/main" id="{756510A7-D71D-4231-B927-D0B7348900CE}"/>
            </a:ext>
          </a:extLst>
        </cdr:cNvPr>
        <cdr:cNvSpPr txBox="1"/>
      </cdr:nvSpPr>
      <cdr:spPr>
        <a:xfrm xmlns:a="http://schemas.openxmlformats.org/drawingml/2006/main">
          <a:off x="3125880" y="2243384"/>
          <a:ext cx="928387" cy="36973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B</a:t>
          </a:r>
        </a:p>
      </cdr:txBody>
    </cdr:sp>
  </cdr:relSizeAnchor>
  <cdr:relSizeAnchor xmlns:cdr="http://schemas.openxmlformats.org/drawingml/2006/chartDrawing">
    <cdr:from>
      <cdr:x>0.04925</cdr:x>
      <cdr:y>0.81285</cdr:y>
    </cdr:from>
    <cdr:to>
      <cdr:x>0.11985</cdr:x>
      <cdr:y>0.90929</cdr:y>
    </cdr:to>
    <cdr:sp macro="" textlink="">
      <cdr:nvSpPr>
        <cdr:cNvPr id="11" name="Textfeld 30">
          <a:extLst xmlns:a="http://schemas.openxmlformats.org/drawingml/2006/main">
            <a:ext uri="{FF2B5EF4-FFF2-40B4-BE49-F238E27FC236}">
              <a16:creationId xmlns:a16="http://schemas.microsoft.com/office/drawing/2014/main" id="{BA9CF71E-0C30-4F10-858C-2769FBF5521C}"/>
            </a:ext>
          </a:extLst>
        </cdr:cNvPr>
        <cdr:cNvSpPr txBox="1"/>
      </cdr:nvSpPr>
      <cdr:spPr>
        <a:xfrm xmlns:a="http://schemas.openxmlformats.org/drawingml/2006/main">
          <a:off x="307899" y="2924121"/>
          <a:ext cx="441375" cy="34693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SK</a:t>
          </a:r>
        </a:p>
      </cdr:txBody>
    </cdr:sp>
  </cdr:relSizeAnchor>
  <cdr:relSizeAnchor xmlns:cdr="http://schemas.openxmlformats.org/drawingml/2006/chartDrawing">
    <cdr:from>
      <cdr:x>0.0901</cdr:x>
      <cdr:y>0.62794</cdr:y>
    </cdr:from>
    <cdr:to>
      <cdr:x>0.26677</cdr:x>
      <cdr:y>0.73072</cdr:y>
    </cdr:to>
    <cdr:sp macro="" textlink="">
      <cdr:nvSpPr>
        <cdr:cNvPr id="12" name="Textfeld 1">
          <a:extLst xmlns:a="http://schemas.openxmlformats.org/drawingml/2006/main">
            <a:ext uri="{FF2B5EF4-FFF2-40B4-BE49-F238E27FC236}">
              <a16:creationId xmlns:a16="http://schemas.microsoft.com/office/drawing/2014/main" id="{5A4AE67D-ADFF-4F09-BAEC-CE7BB049B991}"/>
            </a:ext>
          </a:extLst>
        </cdr:cNvPr>
        <cdr:cNvSpPr txBox="1"/>
      </cdr:nvSpPr>
      <cdr:spPr>
        <a:xfrm xmlns:a="http://schemas.openxmlformats.org/drawingml/2006/main">
          <a:off x="563261" y="2258925"/>
          <a:ext cx="1104499" cy="36973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Island</a:t>
          </a:r>
        </a:p>
      </cdr:txBody>
    </cdr:sp>
  </cdr:relSizeAnchor>
  <cdr:relSizeAnchor xmlns:cdr="http://schemas.openxmlformats.org/drawingml/2006/chartDrawing">
    <cdr:from>
      <cdr:x>0.04976</cdr:x>
      <cdr:y>0.56749</cdr:y>
    </cdr:from>
    <cdr:to>
      <cdr:x>0.1316</cdr:x>
      <cdr:y>0.64021</cdr:y>
    </cdr:to>
    <cdr:sp macro="" textlink="">
      <cdr:nvSpPr>
        <cdr:cNvPr id="13" name="Textfeld 30">
          <a:extLst xmlns:a="http://schemas.openxmlformats.org/drawingml/2006/main">
            <a:ext uri="{FF2B5EF4-FFF2-40B4-BE49-F238E27FC236}">
              <a16:creationId xmlns:a16="http://schemas.microsoft.com/office/drawing/2014/main" id="{BA9CF71E-0C30-4F10-858C-2769FBF5521C}"/>
            </a:ext>
          </a:extLst>
        </cdr:cNvPr>
        <cdr:cNvSpPr txBox="1"/>
      </cdr:nvSpPr>
      <cdr:spPr>
        <a:xfrm xmlns:a="http://schemas.openxmlformats.org/drawingml/2006/main">
          <a:off x="311074" y="2041471"/>
          <a:ext cx="511679" cy="2616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dirty="0"/>
            <a:t>Japan</a:t>
          </a:r>
        </a:p>
      </cdr:txBody>
    </cdr:sp>
  </cdr:relSizeAnchor>
</c:userShapes>
</file>

<file path=ppt/drawings/drawing7.xml><?xml version="1.0" encoding="utf-8"?>
<c:userShapes xmlns:c="http://schemas.openxmlformats.org/drawingml/2006/chart">
  <cdr:relSizeAnchor xmlns:cdr="http://schemas.openxmlformats.org/drawingml/2006/chartDrawing">
    <cdr:from>
      <cdr:x>0.90468</cdr:x>
      <cdr:y>0.18582</cdr:y>
    </cdr:from>
    <cdr:to>
      <cdr:x>0.97581</cdr:x>
      <cdr:y>0.29725</cdr:y>
    </cdr:to>
    <cdr:sp macro="" textlink="">
      <cdr:nvSpPr>
        <cdr:cNvPr id="2" name="Textfeld 1"/>
        <cdr:cNvSpPr txBox="1"/>
      </cdr:nvSpPr>
      <cdr:spPr>
        <a:xfrm xmlns:a="http://schemas.openxmlformats.org/drawingml/2006/main">
          <a:off x="5753332" y="615950"/>
          <a:ext cx="452368"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t>UK</a:t>
          </a:r>
          <a:endParaRPr lang="en-US" dirty="0"/>
        </a:p>
      </cdr:txBody>
    </cdr:sp>
  </cdr:relSizeAnchor>
  <cdr:relSizeAnchor xmlns:cdr="http://schemas.openxmlformats.org/drawingml/2006/chartDrawing">
    <cdr:from>
      <cdr:x>0.90067</cdr:x>
      <cdr:y>0.43326</cdr:y>
    </cdr:from>
    <cdr:to>
      <cdr:x>0.97382</cdr:x>
      <cdr:y>0.54468</cdr:y>
    </cdr:to>
    <cdr:sp macro="" textlink="">
      <cdr:nvSpPr>
        <cdr:cNvPr id="3" name="Textfeld 1"/>
        <cdr:cNvSpPr txBox="1"/>
      </cdr:nvSpPr>
      <cdr:spPr>
        <a:xfrm xmlns:a="http://schemas.openxmlformats.org/drawingml/2006/main">
          <a:off x="5727856" y="1436132"/>
          <a:ext cx="465192"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t>IRL</a:t>
          </a:r>
          <a:endParaRPr lang="en-US" dirty="0"/>
        </a:p>
      </cdr:txBody>
    </cdr:sp>
  </cdr:relSizeAnchor>
  <cdr:relSizeAnchor xmlns:cdr="http://schemas.openxmlformats.org/drawingml/2006/chartDrawing">
    <cdr:from>
      <cdr:x>0.2025</cdr:x>
      <cdr:y>0.6472</cdr:y>
    </cdr:from>
    <cdr:to>
      <cdr:x>0.33902</cdr:x>
      <cdr:y>0.75862</cdr:y>
    </cdr:to>
    <cdr:sp macro="" textlink="">
      <cdr:nvSpPr>
        <cdr:cNvPr id="4" name="Textfeld 1"/>
        <cdr:cNvSpPr txBox="1"/>
      </cdr:nvSpPr>
      <cdr:spPr>
        <a:xfrm xmlns:a="http://schemas.openxmlformats.org/drawingml/2006/main">
          <a:off x="1287805" y="2145268"/>
          <a:ext cx="868186"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t>Estland</a:t>
          </a:r>
          <a:endParaRPr lang="en-US" dirty="0"/>
        </a:p>
      </cdr:txBody>
    </cdr:sp>
  </cdr:relSizeAnchor>
  <cdr:relSizeAnchor xmlns:cdr="http://schemas.openxmlformats.org/drawingml/2006/chartDrawing">
    <cdr:from>
      <cdr:x>0.43863</cdr:x>
      <cdr:y>0.64368</cdr:y>
    </cdr:from>
    <cdr:to>
      <cdr:x>0.50321</cdr:x>
      <cdr:y>0.7551</cdr:y>
    </cdr:to>
    <cdr:sp macro="" textlink="">
      <cdr:nvSpPr>
        <cdr:cNvPr id="5" name="Textfeld 1"/>
        <cdr:cNvSpPr txBox="1"/>
      </cdr:nvSpPr>
      <cdr:spPr>
        <a:xfrm xmlns:a="http://schemas.openxmlformats.org/drawingml/2006/main">
          <a:off x="2789463" y="2133600"/>
          <a:ext cx="410690"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t>SK</a:t>
          </a:r>
          <a:endParaRPr lang="en-US" dirty="0"/>
        </a:p>
      </cdr:txBody>
    </cdr:sp>
  </cdr:relSizeAnchor>
  <cdr:relSizeAnchor xmlns:cdr="http://schemas.openxmlformats.org/drawingml/2006/chartDrawing">
    <cdr:from>
      <cdr:x>0.35661</cdr:x>
      <cdr:y>0.5</cdr:y>
    </cdr:from>
    <cdr:to>
      <cdr:x>0.57016</cdr:x>
      <cdr:y>0.61142</cdr:y>
    </cdr:to>
    <cdr:sp macro="" textlink="">
      <cdr:nvSpPr>
        <cdr:cNvPr id="6" name="Textfeld 1"/>
        <cdr:cNvSpPr txBox="1"/>
      </cdr:nvSpPr>
      <cdr:spPr>
        <a:xfrm xmlns:a="http://schemas.openxmlformats.org/drawingml/2006/main">
          <a:off x="2267902" y="1657350"/>
          <a:ext cx="1358064"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solidFill>
                <a:srgbClr val="C00000"/>
              </a:solidFill>
            </a:rPr>
            <a:t>Deutschland</a:t>
          </a:r>
          <a:endParaRPr lang="en-US" dirty="0">
            <a:solidFill>
              <a:srgbClr val="C00000"/>
            </a:solidFill>
          </a:endParaRPr>
        </a:p>
      </cdr:txBody>
    </cdr:sp>
  </cdr:relSizeAnchor>
  <cdr:relSizeAnchor xmlns:cdr="http://schemas.openxmlformats.org/drawingml/2006/chartDrawing">
    <cdr:from>
      <cdr:x>0.57961</cdr:x>
      <cdr:y>0.55556</cdr:y>
    </cdr:from>
    <cdr:to>
      <cdr:x>0.8444</cdr:x>
      <cdr:y>0.72031</cdr:y>
    </cdr:to>
    <cdr:cxnSp macro="">
      <cdr:nvCxnSpPr>
        <cdr:cNvPr id="8" name="Gerade Verbindung mit Pfeil 7">
          <a:extLst xmlns:a="http://schemas.openxmlformats.org/drawingml/2006/main">
            <a:ext uri="{FF2B5EF4-FFF2-40B4-BE49-F238E27FC236}">
              <a16:creationId xmlns:a16="http://schemas.microsoft.com/office/drawing/2014/main" id="{FFFEBE40-CB33-417B-9F5A-662772399F44}"/>
            </a:ext>
          </a:extLst>
        </cdr:cNvPr>
        <cdr:cNvCxnSpPr/>
      </cdr:nvCxnSpPr>
      <cdr:spPr>
        <a:xfrm xmlns:a="http://schemas.openxmlformats.org/drawingml/2006/main">
          <a:off x="3686065" y="1841500"/>
          <a:ext cx="1683929" cy="546100"/>
        </a:xfrm>
        <a:prstGeom xmlns:a="http://schemas.openxmlformats.org/drawingml/2006/main" prst="straightConnector1">
          <a:avLst/>
        </a:prstGeom>
        <a:ln xmlns:a="http://schemas.openxmlformats.org/drawingml/2006/main">
          <a:solidFill>
            <a:srgbClr val="C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0.86742</cdr:x>
      <cdr:y>0.33908</cdr:y>
    </cdr:from>
    <cdr:to>
      <cdr:x>0.94126</cdr:x>
      <cdr:y>0.4505</cdr:y>
    </cdr:to>
    <cdr:sp macro="" textlink="">
      <cdr:nvSpPr>
        <cdr:cNvPr id="9" name="Textfeld 1"/>
        <cdr:cNvSpPr txBox="1"/>
      </cdr:nvSpPr>
      <cdr:spPr>
        <a:xfrm xmlns:a="http://schemas.openxmlformats.org/drawingml/2006/main">
          <a:off x="5516356" y="1123950"/>
          <a:ext cx="469616"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t>ITA</a:t>
          </a:r>
          <a:endParaRPr lang="en-US" dirty="0"/>
        </a:p>
      </cdr:txBody>
    </cdr:sp>
  </cdr:relSizeAnchor>
  <cdr:relSizeAnchor xmlns:cdr="http://schemas.openxmlformats.org/drawingml/2006/chartDrawing">
    <cdr:from>
      <cdr:x>0.33643</cdr:x>
      <cdr:y>0.70175</cdr:y>
    </cdr:from>
    <cdr:to>
      <cdr:x>0.49654</cdr:x>
      <cdr:y>0.81317</cdr:y>
    </cdr:to>
    <cdr:sp macro="" textlink="">
      <cdr:nvSpPr>
        <cdr:cNvPr id="10" name="Textfeld 1"/>
        <cdr:cNvSpPr txBox="1"/>
      </cdr:nvSpPr>
      <cdr:spPr>
        <a:xfrm xmlns:a="http://schemas.openxmlformats.org/drawingml/2006/main">
          <a:off x="2139536" y="2326094"/>
          <a:ext cx="1018227"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t>Russland</a:t>
          </a:r>
          <a:endParaRPr lang="en-US" dirty="0"/>
        </a:p>
      </cdr:txBody>
    </cdr:sp>
  </cdr:relSizeAnchor>
  <cdr:relSizeAnchor xmlns:cdr="http://schemas.openxmlformats.org/drawingml/2006/chartDrawing">
    <cdr:from>
      <cdr:x>0.76278</cdr:x>
      <cdr:y>0.28337</cdr:y>
    </cdr:from>
    <cdr:to>
      <cdr:x>0.8444</cdr:x>
      <cdr:y>0.39479</cdr:y>
    </cdr:to>
    <cdr:sp macro="" textlink="">
      <cdr:nvSpPr>
        <cdr:cNvPr id="11" name="Textfeld 1"/>
        <cdr:cNvSpPr txBox="1"/>
      </cdr:nvSpPr>
      <cdr:spPr>
        <a:xfrm xmlns:a="http://schemas.openxmlformats.org/drawingml/2006/main">
          <a:off x="4850941" y="939284"/>
          <a:ext cx="519053"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t>ESP</a:t>
          </a:r>
          <a:endParaRPr lang="en-US" dirty="0"/>
        </a:p>
      </cdr:txBody>
    </cdr:sp>
  </cdr:relSizeAnchor>
  <cdr:relSizeAnchor xmlns:cdr="http://schemas.openxmlformats.org/drawingml/2006/chartDrawing">
    <cdr:from>
      <cdr:x>0.75064</cdr:x>
      <cdr:y>0.39479</cdr:y>
    </cdr:from>
    <cdr:to>
      <cdr:x>0.79632</cdr:x>
      <cdr:y>0.50621</cdr:y>
    </cdr:to>
    <cdr:sp macro="" textlink="">
      <cdr:nvSpPr>
        <cdr:cNvPr id="12" name="Textfeld 1"/>
        <cdr:cNvSpPr txBox="1"/>
      </cdr:nvSpPr>
      <cdr:spPr>
        <a:xfrm xmlns:a="http://schemas.openxmlformats.org/drawingml/2006/main">
          <a:off x="4773729" y="1308616"/>
          <a:ext cx="290464"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t>F</a:t>
          </a:r>
          <a:endParaRPr lang="en-US" dirty="0"/>
        </a:p>
      </cdr:txBody>
    </cdr:sp>
  </cdr:relSizeAnchor>
  <cdr:relSizeAnchor xmlns:cdr="http://schemas.openxmlformats.org/drawingml/2006/chartDrawing">
    <cdr:from>
      <cdr:x>0.64646</cdr:x>
      <cdr:y>0.63475</cdr:y>
    </cdr:from>
    <cdr:to>
      <cdr:x>0.71683</cdr:x>
      <cdr:y>0.74617</cdr:y>
    </cdr:to>
    <cdr:sp macro="" textlink="">
      <cdr:nvSpPr>
        <cdr:cNvPr id="15" name="Textfeld 1"/>
        <cdr:cNvSpPr txBox="1"/>
      </cdr:nvSpPr>
      <cdr:spPr>
        <a:xfrm xmlns:a="http://schemas.openxmlformats.org/drawingml/2006/main">
          <a:off x="4111157" y="2103991"/>
          <a:ext cx="447558"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de-DE" dirty="0"/>
            <a:t>DK</a:t>
          </a:r>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txBox="1">
            <a:spLocks noGrp="1"/>
          </p:cNvSpPr>
          <p:nvPr>
            <p:ph type="hdr" sz="quarter"/>
          </p:nvPr>
        </p:nvSpPr>
        <p:spPr>
          <a:xfrm>
            <a:off x="254000" y="509588"/>
            <a:ext cx="3060700" cy="482600"/>
          </a:xfrm>
          <a:prstGeom prst="rect">
            <a:avLst/>
          </a:prstGeom>
          <a:noFill/>
          <a:ln>
            <a:noFill/>
          </a:ln>
        </p:spPr>
        <p:txBody>
          <a:bodyPr vert="horz" wrap="none" lIns="90000" tIns="45000" rIns="90000" bIns="45000" anchorCtr="0" compatLnSpc="0">
            <a:noAutofit/>
          </a:bodyPr>
          <a:lstStyle>
            <a:lvl1pPr fontAlgn="auto" hangingPunct="0">
              <a:spcBef>
                <a:spcPts val="0"/>
              </a:spcBef>
              <a:spcAft>
                <a:spcPts val="0"/>
              </a:spcAft>
              <a:defRPr sz="1400">
                <a:latin typeface="Arial" pitchFamily="18"/>
                <a:ea typeface="Microsoft YaHei" pitchFamily="2"/>
                <a:cs typeface="Mangal" pitchFamily="2"/>
              </a:defRPr>
            </a:lvl1pPr>
          </a:lstStyle>
          <a:p>
            <a:pPr>
              <a:defRPr sz="1400"/>
            </a:pPr>
            <a:endParaRPr lang="de-DE"/>
          </a:p>
        </p:txBody>
      </p:sp>
      <p:sp>
        <p:nvSpPr>
          <p:cNvPr id="3" name="Datumsplatzhalter 2"/>
          <p:cNvSpPr txBox="1">
            <a:spLocks noGrp="1"/>
          </p:cNvSpPr>
          <p:nvPr>
            <p:ph type="dt" sz="quarter" idx="1"/>
          </p:nvPr>
        </p:nvSpPr>
        <p:spPr>
          <a:xfrm>
            <a:off x="4244975" y="509588"/>
            <a:ext cx="3059113" cy="482600"/>
          </a:xfrm>
          <a:prstGeom prst="rect">
            <a:avLst/>
          </a:prstGeom>
          <a:noFill/>
          <a:ln>
            <a:noFill/>
          </a:ln>
        </p:spPr>
        <p:txBody>
          <a:bodyPr vert="horz" wrap="none" lIns="90000" tIns="45000" rIns="90000" bIns="45000" anchorCtr="0" compatLnSpc="0">
            <a:noAutofit/>
          </a:bodyPr>
          <a:lstStyle>
            <a:lvl1pPr algn="r" fontAlgn="auto" hangingPunct="0">
              <a:spcBef>
                <a:spcPts val="0"/>
              </a:spcBef>
              <a:spcAft>
                <a:spcPts val="0"/>
              </a:spcAft>
              <a:defRPr sz="1400">
                <a:latin typeface="Arial" pitchFamily="18"/>
                <a:ea typeface="Microsoft YaHei" pitchFamily="2"/>
                <a:cs typeface="Mangal" pitchFamily="2"/>
              </a:defRPr>
            </a:lvl1pPr>
          </a:lstStyle>
          <a:p>
            <a:pPr>
              <a:defRPr sz="1400"/>
            </a:pPr>
            <a:endParaRPr lang="de-DE"/>
          </a:p>
        </p:txBody>
      </p:sp>
      <p:sp>
        <p:nvSpPr>
          <p:cNvPr id="4" name="Fußzeilenplatzhalter 3"/>
          <p:cNvSpPr txBox="1">
            <a:spLocks noGrp="1"/>
          </p:cNvSpPr>
          <p:nvPr>
            <p:ph type="ftr" sz="quarter" idx="2"/>
          </p:nvPr>
        </p:nvSpPr>
        <p:spPr>
          <a:xfrm>
            <a:off x="254000" y="9699625"/>
            <a:ext cx="3060700" cy="482600"/>
          </a:xfrm>
          <a:prstGeom prst="rect">
            <a:avLst/>
          </a:prstGeom>
          <a:noFill/>
          <a:ln>
            <a:noFill/>
          </a:ln>
        </p:spPr>
        <p:txBody>
          <a:bodyPr vert="horz" wrap="none" lIns="90000" tIns="45000" rIns="90000" bIns="45000" anchor="b" anchorCtr="0" compatLnSpc="0">
            <a:noAutofit/>
          </a:bodyPr>
          <a:lstStyle>
            <a:lvl1pPr fontAlgn="auto" hangingPunct="0">
              <a:spcBef>
                <a:spcPts val="0"/>
              </a:spcBef>
              <a:spcAft>
                <a:spcPts val="0"/>
              </a:spcAft>
              <a:defRPr sz="1400">
                <a:latin typeface="Arial" pitchFamily="18"/>
                <a:ea typeface="Microsoft YaHei" pitchFamily="2"/>
                <a:cs typeface="Mangal" pitchFamily="2"/>
              </a:defRPr>
            </a:lvl1pPr>
          </a:lstStyle>
          <a:p>
            <a:pPr>
              <a:defRPr sz="1400"/>
            </a:pPr>
            <a:endParaRPr lang="de-DE"/>
          </a:p>
        </p:txBody>
      </p:sp>
      <p:sp>
        <p:nvSpPr>
          <p:cNvPr id="5" name="Foliennummernplatzhalter 4"/>
          <p:cNvSpPr txBox="1">
            <a:spLocks noGrp="1"/>
          </p:cNvSpPr>
          <p:nvPr>
            <p:ph type="sldNum" sz="quarter" idx="3"/>
          </p:nvPr>
        </p:nvSpPr>
        <p:spPr>
          <a:xfrm>
            <a:off x="4244975" y="9699625"/>
            <a:ext cx="3059113" cy="482600"/>
          </a:xfrm>
          <a:prstGeom prst="rect">
            <a:avLst/>
          </a:prstGeom>
          <a:noFill/>
          <a:ln>
            <a:noFill/>
          </a:ln>
        </p:spPr>
        <p:txBody>
          <a:bodyPr vert="horz" wrap="none" lIns="90000" tIns="45000" rIns="90000" bIns="45000" numCol="1" anchor="b" anchorCtr="0" compatLnSpc="1">
            <a:prstTxWarp prst="textNoShape">
              <a:avLst/>
            </a:prstTxWarp>
            <a:noAutofit/>
          </a:bodyPr>
          <a:lstStyle>
            <a:lvl1pPr algn="r" hangingPunct="0">
              <a:defRPr sz="1400">
                <a:latin typeface="Calibri" panose="020F0502020204030204" pitchFamily="34" charset="0"/>
              </a:defRPr>
            </a:lvl1pPr>
          </a:lstStyle>
          <a:p>
            <a:fld id="{E0B19DAB-5330-430F-BAB9-4C97200A82EE}" type="slidenum">
              <a:rPr lang="en-US" altLang="en-US"/>
              <a:pPr/>
              <a:t>‹Nr.›</a:t>
            </a:fld>
            <a:endParaRPr lang="de-DE" altLang="en-US">
              <a:latin typeface="Arial" panose="020B0604020202020204" pitchFamily="34" charset="0"/>
              <a:ea typeface="Microsoft YaHei" panose="020B0503020204020204" pitchFamily="34" charset="-122"/>
              <a:cs typeface="Mangal"/>
            </a:endParaRPr>
          </a:p>
        </p:txBody>
      </p:sp>
    </p:spTree>
    <p:extLst>
      <p:ext uri="{BB962C8B-B14F-4D97-AF65-F5344CB8AC3E}">
        <p14:creationId xmlns:p14="http://schemas.microsoft.com/office/powerpoint/2010/main" val="4215770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Folienbildplatzhalter 1"/>
          <p:cNvSpPr>
            <a:spLocks noGrp="1" noRot="1" noChangeAspect="1"/>
          </p:cNvSpPr>
          <p:nvPr>
            <p:ph type="sldImg" idx="2"/>
          </p:nvPr>
        </p:nvSpPr>
        <p:spPr bwMode="auto">
          <a:xfrm>
            <a:off x="2189163" y="812800"/>
            <a:ext cx="3179762" cy="400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 name="Notizenplatzhalter 2"/>
          <p:cNvSpPr txBox="1">
            <a:spLocks noGrp="1"/>
          </p:cNvSpPr>
          <p:nvPr>
            <p:ph type="body" sz="quarter" idx="3"/>
          </p:nvPr>
        </p:nvSpPr>
        <p:spPr>
          <a:xfrm>
            <a:off x="755650" y="5078413"/>
            <a:ext cx="6048375" cy="4811712"/>
          </a:xfrm>
          <a:prstGeom prst="rect">
            <a:avLst/>
          </a:prstGeom>
          <a:noFill/>
          <a:ln>
            <a:noFill/>
          </a:ln>
        </p:spPr>
        <p:txBody>
          <a:bodyPr lIns="0" tIns="0" rIns="0" bIns="0"/>
          <a:lstStyle/>
          <a:p>
            <a:pPr lvl="0"/>
            <a:endParaRPr lang="de-DE" noProof="0"/>
          </a:p>
        </p:txBody>
      </p:sp>
      <p:sp>
        <p:nvSpPr>
          <p:cNvPr id="4" name="Kopfzeilenplatzhalter 3"/>
          <p:cNvSpPr txBox="1">
            <a:spLocks noGrp="1"/>
          </p:cNvSpPr>
          <p:nvPr>
            <p:ph type="hdr" sz="quarter"/>
          </p:nvPr>
        </p:nvSpPr>
        <p:spPr>
          <a:xfrm>
            <a:off x="0" y="0"/>
            <a:ext cx="3281363" cy="534988"/>
          </a:xfrm>
          <a:prstGeom prst="rect">
            <a:avLst/>
          </a:prstGeom>
          <a:noFill/>
          <a:ln>
            <a:noFill/>
          </a:ln>
        </p:spPr>
        <p:txBody>
          <a:bodyPr lIns="0" tIns="0" rIns="0" bIns="0" anchorCtr="0">
            <a:noAutofit/>
          </a:bodyPr>
          <a:lstStyle>
            <a:lvl1pPr lvl="0" rtl="0" fontAlgn="auto" hangingPunct="0">
              <a:spcBef>
                <a:spcPts val="0"/>
              </a:spcBef>
              <a:spcAft>
                <a:spcPts val="0"/>
              </a:spcAft>
              <a:buNone/>
              <a:tabLst/>
              <a:defRPr lang="de-DE" sz="1400" kern="1200">
                <a:latin typeface="Times New Roman" pitchFamily="18"/>
                <a:ea typeface="Lucida Sans Unicode" pitchFamily="2"/>
                <a:cs typeface="Tahoma" pitchFamily="2"/>
              </a:defRPr>
            </a:lvl1pPr>
          </a:lstStyle>
          <a:p>
            <a:pPr>
              <a:defRPr/>
            </a:pPr>
            <a:endParaRPr/>
          </a:p>
        </p:txBody>
      </p:sp>
      <p:sp>
        <p:nvSpPr>
          <p:cNvPr id="5" name="Datumsplatzhalter 4"/>
          <p:cNvSpPr txBox="1">
            <a:spLocks noGrp="1"/>
          </p:cNvSpPr>
          <p:nvPr>
            <p:ph type="dt" idx="1"/>
          </p:nvPr>
        </p:nvSpPr>
        <p:spPr>
          <a:xfrm>
            <a:off x="4278313" y="0"/>
            <a:ext cx="3281362" cy="534988"/>
          </a:xfrm>
          <a:prstGeom prst="rect">
            <a:avLst/>
          </a:prstGeom>
          <a:noFill/>
          <a:ln>
            <a:noFill/>
          </a:ln>
        </p:spPr>
        <p:txBody>
          <a:bodyPr lIns="0" tIns="0" rIns="0" bIns="0" anchorCtr="0">
            <a:noAutofit/>
          </a:bodyPr>
          <a:lstStyle>
            <a:lvl1pPr lvl="0" algn="r" rtl="0" fontAlgn="auto" hangingPunct="0">
              <a:spcBef>
                <a:spcPts val="0"/>
              </a:spcBef>
              <a:spcAft>
                <a:spcPts val="0"/>
              </a:spcAft>
              <a:buNone/>
              <a:tabLst/>
              <a:defRPr lang="de-DE" sz="1400" kern="1200">
                <a:latin typeface="Times New Roman" pitchFamily="18"/>
                <a:ea typeface="Lucida Sans Unicode" pitchFamily="2"/>
                <a:cs typeface="Tahoma" pitchFamily="2"/>
              </a:defRPr>
            </a:lvl1pPr>
          </a:lstStyle>
          <a:p>
            <a:pPr>
              <a:defRPr/>
            </a:pPr>
            <a:endParaRPr/>
          </a:p>
        </p:txBody>
      </p:sp>
      <p:sp>
        <p:nvSpPr>
          <p:cNvPr id="6" name="Fußzeilenplatzhalter 5"/>
          <p:cNvSpPr txBox="1">
            <a:spLocks noGrp="1"/>
          </p:cNvSpPr>
          <p:nvPr>
            <p:ph type="ftr" sz="quarter" idx="4"/>
          </p:nvPr>
        </p:nvSpPr>
        <p:spPr>
          <a:xfrm>
            <a:off x="0" y="10156825"/>
            <a:ext cx="3281363" cy="534988"/>
          </a:xfrm>
          <a:prstGeom prst="rect">
            <a:avLst/>
          </a:prstGeom>
          <a:noFill/>
          <a:ln>
            <a:noFill/>
          </a:ln>
        </p:spPr>
        <p:txBody>
          <a:bodyPr lIns="0" tIns="0" rIns="0" bIns="0" anchor="b" anchorCtr="0">
            <a:noAutofit/>
          </a:bodyPr>
          <a:lstStyle>
            <a:lvl1pPr lvl="0" rtl="0" fontAlgn="auto" hangingPunct="0">
              <a:spcBef>
                <a:spcPts val="0"/>
              </a:spcBef>
              <a:spcAft>
                <a:spcPts val="0"/>
              </a:spcAft>
              <a:buNone/>
              <a:tabLst/>
              <a:defRPr lang="de-DE" sz="1400" kern="1200">
                <a:latin typeface="Times New Roman" pitchFamily="18"/>
                <a:ea typeface="Lucida Sans Unicode" pitchFamily="2"/>
                <a:cs typeface="Tahoma" pitchFamily="2"/>
              </a:defRPr>
            </a:lvl1pPr>
          </a:lstStyle>
          <a:p>
            <a:pPr>
              <a:defRPr/>
            </a:pPr>
            <a:endParaRPr/>
          </a:p>
        </p:txBody>
      </p:sp>
      <p:sp>
        <p:nvSpPr>
          <p:cNvPr id="7" name="Foliennummernplatzhalter 6"/>
          <p:cNvSpPr txBox="1">
            <a:spLocks noGrp="1"/>
          </p:cNvSpPr>
          <p:nvPr>
            <p:ph type="sldNum" sz="quarter" idx="5"/>
          </p:nvPr>
        </p:nvSpPr>
        <p:spPr>
          <a:xfrm>
            <a:off x="4278313" y="10156825"/>
            <a:ext cx="3281362" cy="534988"/>
          </a:xfrm>
          <a:prstGeom prst="rect">
            <a:avLst/>
          </a:prstGeom>
          <a:noFill/>
          <a:ln>
            <a:noFill/>
          </a:ln>
        </p:spPr>
        <p:txBody>
          <a:bodyPr vert="horz" wrap="square" lIns="0" tIns="0" rIns="0" bIns="0" numCol="1" anchor="b" anchorCtr="0" compatLnSpc="1">
            <a:prstTxWarp prst="textNoShape">
              <a:avLst/>
            </a:prstTxWarp>
            <a:noAutofit/>
          </a:bodyPr>
          <a:lstStyle>
            <a:lvl1pPr algn="r" hangingPunct="0">
              <a:defRPr sz="1400">
                <a:latin typeface="Times New Roman" panose="02020603050405020304" pitchFamily="18" charset="0"/>
                <a:ea typeface="Lucida Sans Unicode" panose="020B0602030504020204" pitchFamily="34" charset="0"/>
                <a:cs typeface="Tahoma" panose="020B0604030504040204" pitchFamily="34" charset="0"/>
              </a:defRPr>
            </a:lvl1pPr>
          </a:lstStyle>
          <a:p>
            <a:fld id="{93A0CB27-C9B3-4209-826C-71261FF626D7}" type="slidenum">
              <a:rPr lang="de-DE" altLang="en-US"/>
              <a:pPr/>
              <a:t>‹Nr.›</a:t>
            </a:fld>
            <a:endParaRPr lang="de-DE" altLang="en-US"/>
          </a:p>
        </p:txBody>
      </p:sp>
    </p:spTree>
    <p:extLst>
      <p:ext uri="{BB962C8B-B14F-4D97-AF65-F5344CB8AC3E}">
        <p14:creationId xmlns:p14="http://schemas.microsoft.com/office/powerpoint/2010/main" val="2136612984"/>
      </p:ext>
    </p:extLst>
  </p:cSld>
  <p:clrMap bg1="lt1" tx1="dk1" bg2="lt2" tx2="dk2" accent1="accent1" accent2="accent2" accent3="accent3" accent4="accent4" accent5="accent5" accent6="accent6" hlink="hlink" folHlink="folHlink"/>
  <p:notesStyle>
    <a:lvl1pPr marL="284876" indent="-284876" algn="l" rtl="0" eaLnBrk="0" fontAlgn="base" hangingPunct="0">
      <a:spcBef>
        <a:spcPct val="30000"/>
      </a:spcBef>
      <a:spcAft>
        <a:spcPct val="0"/>
      </a:spcAft>
      <a:defRPr lang="de-DE" sz="2549" kern="1200">
        <a:solidFill>
          <a:schemeClr val="tx1"/>
        </a:solidFill>
        <a:latin typeface="Arial" pitchFamily="18"/>
        <a:ea typeface="Microsoft YaHei" pitchFamily="2"/>
        <a:cs typeface="Mangal" pitchFamily="2"/>
      </a:defRPr>
    </a:lvl1pPr>
    <a:lvl2pPr marL="757512" indent="-291351" algn="l" defTabSz="1209106" rtl="0" fontAlgn="base">
      <a:spcBef>
        <a:spcPct val="30000"/>
      </a:spcBef>
      <a:spcAft>
        <a:spcPct val="0"/>
      </a:spcAft>
      <a:defRPr sz="1529" kern="1200">
        <a:solidFill>
          <a:schemeClr val="tx1"/>
        </a:solidFill>
        <a:latin typeface="+mn-lt"/>
        <a:ea typeface="Microsoft YaHei" panose="020B0503020204020204" pitchFamily="34" charset="-122"/>
        <a:cs typeface="+mn-cs"/>
      </a:defRPr>
    </a:lvl2pPr>
    <a:lvl3pPr marL="1165403" indent="-233081" algn="l" defTabSz="1209106" rtl="0" fontAlgn="base">
      <a:spcBef>
        <a:spcPct val="30000"/>
      </a:spcBef>
      <a:spcAft>
        <a:spcPct val="0"/>
      </a:spcAft>
      <a:defRPr sz="1529" kern="1200">
        <a:solidFill>
          <a:schemeClr val="tx1"/>
        </a:solidFill>
        <a:latin typeface="+mn-lt"/>
        <a:ea typeface="Microsoft YaHei" panose="020B0503020204020204" pitchFamily="34" charset="-122"/>
        <a:cs typeface="+mn-cs"/>
      </a:defRPr>
    </a:lvl3pPr>
    <a:lvl4pPr marL="1631564" indent="-233081" algn="l" defTabSz="1209106" rtl="0" fontAlgn="base">
      <a:spcBef>
        <a:spcPct val="30000"/>
      </a:spcBef>
      <a:spcAft>
        <a:spcPct val="0"/>
      </a:spcAft>
      <a:defRPr sz="1529" kern="1200">
        <a:solidFill>
          <a:schemeClr val="tx1"/>
        </a:solidFill>
        <a:latin typeface="+mn-lt"/>
        <a:ea typeface="Microsoft YaHei" panose="020B0503020204020204" pitchFamily="34" charset="-122"/>
        <a:cs typeface="+mn-cs"/>
      </a:defRPr>
    </a:lvl4pPr>
    <a:lvl5pPr marL="2097725" indent="-233081" algn="l" defTabSz="1209106" rtl="0" fontAlgn="base">
      <a:spcBef>
        <a:spcPct val="30000"/>
      </a:spcBef>
      <a:spcAft>
        <a:spcPct val="0"/>
      </a:spcAft>
      <a:defRPr sz="1529" kern="1200">
        <a:solidFill>
          <a:schemeClr val="tx1"/>
        </a:solidFill>
        <a:latin typeface="+mn-lt"/>
        <a:ea typeface="Microsoft YaHei" panose="020B0503020204020204" pitchFamily="34" charset="-122"/>
        <a:cs typeface="+mn-cs"/>
      </a:defRPr>
    </a:lvl5pPr>
    <a:lvl6pPr marL="3023702" algn="l" defTabSz="1209482" rtl="0" eaLnBrk="1" latinLnBrk="0" hangingPunct="1">
      <a:defRPr sz="1588" kern="1200">
        <a:solidFill>
          <a:schemeClr val="tx1"/>
        </a:solidFill>
        <a:latin typeface="+mn-lt"/>
        <a:ea typeface="+mn-ea"/>
        <a:cs typeface="+mn-cs"/>
      </a:defRPr>
    </a:lvl6pPr>
    <a:lvl7pPr marL="3628444" algn="l" defTabSz="1209482" rtl="0" eaLnBrk="1" latinLnBrk="0" hangingPunct="1">
      <a:defRPr sz="1588" kern="1200">
        <a:solidFill>
          <a:schemeClr val="tx1"/>
        </a:solidFill>
        <a:latin typeface="+mn-lt"/>
        <a:ea typeface="+mn-ea"/>
        <a:cs typeface="+mn-cs"/>
      </a:defRPr>
    </a:lvl7pPr>
    <a:lvl8pPr marL="4233185" algn="l" defTabSz="1209482" rtl="0" eaLnBrk="1" latinLnBrk="0" hangingPunct="1">
      <a:defRPr sz="1588" kern="1200">
        <a:solidFill>
          <a:schemeClr val="tx1"/>
        </a:solidFill>
        <a:latin typeface="+mn-lt"/>
        <a:ea typeface="+mn-ea"/>
        <a:cs typeface="+mn-cs"/>
      </a:defRPr>
    </a:lvl8pPr>
    <a:lvl9pPr marL="4837926" algn="l" defTabSz="1209482" rtl="0" eaLnBrk="1" latinLnBrk="0" hangingPunct="1">
      <a:defRPr sz="15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82472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11</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49825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12</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8565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13</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7060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14</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77970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15</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574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16</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577157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17</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68555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18</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3072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19</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3093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20</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3462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07616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21</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3359853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3A0CB27-C9B3-4209-826C-71261FF626D7}" type="slidenum">
              <a:rPr lang="de-DE" altLang="en-US" smtClean="0"/>
              <a:pPr/>
              <a:t>22</a:t>
            </a:fld>
            <a:endParaRPr lang="de-DE" altLang="en-US"/>
          </a:p>
        </p:txBody>
      </p:sp>
    </p:spTree>
    <p:extLst>
      <p:ext uri="{BB962C8B-B14F-4D97-AF65-F5344CB8AC3E}">
        <p14:creationId xmlns:p14="http://schemas.microsoft.com/office/powerpoint/2010/main" val="502643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23</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4700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24</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82227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25</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34585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26</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62076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27</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35426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28</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de-DE" dirty="0"/>
          </a:p>
        </p:txBody>
      </p:sp>
    </p:spTree>
    <p:extLst>
      <p:ext uri="{BB962C8B-B14F-4D97-AF65-F5344CB8AC3E}">
        <p14:creationId xmlns:p14="http://schemas.microsoft.com/office/powerpoint/2010/main" val="2601098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3A0CB27-C9B3-4209-826C-71261FF626D7}" type="slidenum">
              <a:rPr lang="de-DE" altLang="en-US" smtClean="0"/>
              <a:pPr/>
              <a:t>29</a:t>
            </a:fld>
            <a:endParaRPr lang="de-DE" altLang="en-US"/>
          </a:p>
        </p:txBody>
      </p:sp>
    </p:spTree>
    <p:extLst>
      <p:ext uri="{BB962C8B-B14F-4D97-AF65-F5344CB8AC3E}">
        <p14:creationId xmlns:p14="http://schemas.microsoft.com/office/powerpoint/2010/main" val="23113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30</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44112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4</a:t>
            </a:fld>
            <a:endParaRPr lang="de-DE" altLang="en-US"/>
          </a:p>
        </p:txBody>
      </p:sp>
    </p:spTree>
    <p:extLst>
      <p:ext uri="{BB962C8B-B14F-4D97-AF65-F5344CB8AC3E}">
        <p14:creationId xmlns:p14="http://schemas.microsoft.com/office/powerpoint/2010/main" val="4288550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31</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7639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32</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142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33</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99738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34</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9512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35</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90708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36</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33481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37</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50523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38</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32628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39</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31442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3A0CB27-C9B3-4209-826C-71261FF626D7}" type="slidenum">
              <a:rPr lang="de-DE" altLang="en-US" smtClean="0"/>
              <a:pPr/>
              <a:t>40</a:t>
            </a:fld>
            <a:endParaRPr lang="de-DE" altLang="en-US"/>
          </a:p>
        </p:txBody>
      </p:sp>
    </p:spTree>
    <p:extLst>
      <p:ext uri="{BB962C8B-B14F-4D97-AF65-F5344CB8AC3E}">
        <p14:creationId xmlns:p14="http://schemas.microsoft.com/office/powerpoint/2010/main" val="21668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4876" marR="0" lvl="0" indent="-284876" algn="l" defTabSz="914400" rtl="0" eaLnBrk="0" fontAlgn="base" latinLnBrk="0" hangingPunct="0">
              <a:lnSpc>
                <a:spcPct val="100000"/>
              </a:lnSpc>
              <a:spcBef>
                <a:spcPct val="30000"/>
              </a:spcBef>
              <a:spcAft>
                <a:spcPct val="0"/>
              </a:spcAft>
              <a:buClrTx/>
              <a:buSzTx/>
              <a:buFontTx/>
              <a:buNone/>
              <a:tabLst/>
              <a:defRPr/>
            </a:pPr>
            <a:endParaRPr lang="en-US" b="1" dirty="0"/>
          </a:p>
        </p:txBody>
      </p:sp>
      <p:sp>
        <p:nvSpPr>
          <p:cNvPr id="4" name="Foliennummernplatzhalter 3"/>
          <p:cNvSpPr>
            <a:spLocks noGrp="1"/>
          </p:cNvSpPr>
          <p:nvPr>
            <p:ph type="sldNum" sz="quarter" idx="5"/>
          </p:nvPr>
        </p:nvSpPr>
        <p:spPr/>
        <p:txBody>
          <a:bodyPr/>
          <a:lstStyle/>
          <a:p>
            <a:fld id="{93A0CB27-C9B3-4209-826C-71261FF626D7}" type="slidenum">
              <a:rPr lang="de-DE" altLang="en-US" smtClean="0"/>
              <a:pPr/>
              <a:t>5</a:t>
            </a:fld>
            <a:endParaRPr lang="de-DE" altLang="en-US"/>
          </a:p>
        </p:txBody>
      </p:sp>
    </p:spTree>
    <p:extLst>
      <p:ext uri="{BB962C8B-B14F-4D97-AF65-F5344CB8AC3E}">
        <p14:creationId xmlns:p14="http://schemas.microsoft.com/office/powerpoint/2010/main" val="2800765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41</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275105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42</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18823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43</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de-DE" dirty="0"/>
          </a:p>
        </p:txBody>
      </p:sp>
    </p:spTree>
    <p:extLst>
      <p:ext uri="{BB962C8B-B14F-4D97-AF65-F5344CB8AC3E}">
        <p14:creationId xmlns:p14="http://schemas.microsoft.com/office/powerpoint/2010/main" val="3058111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44</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107667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45</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782536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46</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2635184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47</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59293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48</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27534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49</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26766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3A0CB27-C9B3-4209-826C-71261FF626D7}" type="slidenum">
              <a:rPr lang="de-DE" altLang="en-US" smtClean="0"/>
              <a:pPr/>
              <a:t>50</a:t>
            </a:fld>
            <a:endParaRPr lang="de-DE" altLang="en-US"/>
          </a:p>
        </p:txBody>
      </p:sp>
    </p:spTree>
    <p:extLst>
      <p:ext uri="{BB962C8B-B14F-4D97-AF65-F5344CB8AC3E}">
        <p14:creationId xmlns:p14="http://schemas.microsoft.com/office/powerpoint/2010/main" val="3560007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93A0CB27-C9B3-4209-826C-71261FF626D7}" type="slidenum">
              <a:rPr lang="de-DE" altLang="en-US" smtClean="0"/>
              <a:pPr/>
              <a:t>6</a:t>
            </a:fld>
            <a:endParaRPr lang="de-DE" altLang="en-US"/>
          </a:p>
        </p:txBody>
      </p:sp>
    </p:spTree>
    <p:extLst>
      <p:ext uri="{BB962C8B-B14F-4D97-AF65-F5344CB8AC3E}">
        <p14:creationId xmlns:p14="http://schemas.microsoft.com/office/powerpoint/2010/main" val="3087164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51</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338326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52</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de-DE" dirty="0"/>
          </a:p>
        </p:txBody>
      </p:sp>
    </p:spTree>
    <p:extLst>
      <p:ext uri="{BB962C8B-B14F-4D97-AF65-F5344CB8AC3E}">
        <p14:creationId xmlns:p14="http://schemas.microsoft.com/office/powerpoint/2010/main" val="3210061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53</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879699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54</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de-DE" dirty="0"/>
          </a:p>
        </p:txBody>
      </p:sp>
    </p:spTree>
    <p:extLst>
      <p:ext uri="{BB962C8B-B14F-4D97-AF65-F5344CB8AC3E}">
        <p14:creationId xmlns:p14="http://schemas.microsoft.com/office/powerpoint/2010/main" val="13377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7</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69772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8</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991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9</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10744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Foliennummernplatzhalt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451588-E117-4755-9EE3-C70C07A58B1A}" type="slidenum">
              <a:rPr lang="de-DE" altLang="en-US">
                <a:latin typeface="Times New Roman" panose="02020603050405020304" pitchFamily="18" charset="0"/>
                <a:cs typeface="Tahoma" panose="020B0604030504040204" pitchFamily="34" charset="0"/>
              </a:rPr>
              <a:pPr/>
              <a:t>10</a:t>
            </a:fld>
            <a:endParaRPr lang="de-DE" altLang="en-US">
              <a:latin typeface="Times New Roman" panose="02020603050405020304" pitchFamily="18" charset="0"/>
              <a:cs typeface="Tahoma" panose="020B0604030504040204" pitchFamily="34" charset="0"/>
            </a:endParaRPr>
          </a:p>
        </p:txBody>
      </p:sp>
      <p:sp>
        <p:nvSpPr>
          <p:cNvPr id="2" name="Folienbildplatzhalter 1"/>
          <p:cNvSpPr>
            <a:spLocks noGrp="1" noRot="1" noChangeAspect="1" noResize="1"/>
          </p:cNvSpPr>
          <p:nvPr>
            <p:ph type="sldImg"/>
          </p:nvPr>
        </p:nvSpPr>
        <p:spPr>
          <a:xfrm>
            <a:off x="2189163" y="812800"/>
            <a:ext cx="3179762" cy="4008438"/>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p>
            <a:pPr marL="280211" marR="0" lvl="0" indent="-280211" algn="l" defTabSz="914400" rtl="0" eaLnBrk="1" fontAlgn="auto" latinLnBrk="0" hangingPunct="0">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1282949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56736" y="1531818"/>
            <a:ext cx="6309678" cy="3258632"/>
          </a:xfrm>
        </p:spPr>
        <p:txBody>
          <a:bodyPr anchor="b"/>
          <a:lstStyle>
            <a:lvl1pPr algn="ctr">
              <a:defRPr sz="4871"/>
            </a:lvl1pPr>
          </a:lstStyle>
          <a:p>
            <a:r>
              <a:rPr lang="de-DE"/>
              <a:t>Mastertitelformat bearbeiten</a:t>
            </a:r>
            <a:endParaRPr lang="en-US" dirty="0"/>
          </a:p>
        </p:txBody>
      </p:sp>
      <p:sp>
        <p:nvSpPr>
          <p:cNvPr id="3" name="Subtitle 2"/>
          <p:cNvSpPr>
            <a:spLocks noGrp="1"/>
          </p:cNvSpPr>
          <p:nvPr>
            <p:ph type="subTitle" idx="1"/>
          </p:nvPr>
        </p:nvSpPr>
        <p:spPr>
          <a:xfrm>
            <a:off x="927894" y="4916115"/>
            <a:ext cx="5567363" cy="2259809"/>
          </a:xfrm>
        </p:spPr>
        <p:txBody>
          <a:bodyPr/>
          <a:lstStyle>
            <a:lvl1pPr marL="0" indent="0" algn="ctr">
              <a:buNone/>
              <a:defRPr sz="1948"/>
            </a:lvl1pPr>
            <a:lvl2pPr marL="371155" indent="0" algn="ctr">
              <a:buNone/>
              <a:defRPr sz="1624"/>
            </a:lvl2pPr>
            <a:lvl3pPr marL="742310" indent="0" algn="ctr">
              <a:buNone/>
              <a:defRPr sz="1461"/>
            </a:lvl3pPr>
            <a:lvl4pPr marL="1113465" indent="0" algn="ctr">
              <a:buNone/>
              <a:defRPr sz="1299"/>
            </a:lvl4pPr>
            <a:lvl5pPr marL="1484620" indent="0" algn="ctr">
              <a:buNone/>
              <a:defRPr sz="1299"/>
            </a:lvl5pPr>
            <a:lvl6pPr marL="1855775" indent="0" algn="ctr">
              <a:buNone/>
              <a:defRPr sz="1299"/>
            </a:lvl6pPr>
            <a:lvl7pPr marL="2226930" indent="0" algn="ctr">
              <a:buNone/>
              <a:defRPr sz="1299"/>
            </a:lvl7pPr>
            <a:lvl8pPr marL="2598085" indent="0" algn="ctr">
              <a:buNone/>
              <a:defRPr sz="1299"/>
            </a:lvl8pPr>
            <a:lvl9pPr marL="2969240" indent="0" algn="ctr">
              <a:buNone/>
              <a:defRPr sz="1299"/>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pPr>
              <a:defRPr/>
            </a:pPr>
            <a:fld id="{22FDCA1A-D20A-4AA9-A222-7D127AB6134E}"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12250AD-7653-4D44-95C8-935514EFF956}" type="slidenum">
              <a:rPr lang="en-US" altLang="en-US" smtClean="0"/>
              <a:pPr/>
              <a:t>‹Nr.›</a:t>
            </a:fld>
            <a:endParaRPr lang="en-US" altLang="en-US"/>
          </a:p>
        </p:txBody>
      </p:sp>
    </p:spTree>
    <p:extLst>
      <p:ext uri="{BB962C8B-B14F-4D97-AF65-F5344CB8AC3E}">
        <p14:creationId xmlns:p14="http://schemas.microsoft.com/office/powerpoint/2010/main" val="79220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defRPr/>
            </a:pPr>
            <a:fld id="{9A66CC12-2464-4220-ADE5-9ADAA575B4E3}"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136EF5D9-FF37-4CF2-9E9E-C5747B0FCFC5}" type="slidenum">
              <a:rPr lang="en-US" altLang="en-US" smtClean="0"/>
              <a:pPr/>
              <a:t>‹Nr.›</a:t>
            </a:fld>
            <a:endParaRPr lang="en-US" altLang="en-US"/>
          </a:p>
        </p:txBody>
      </p:sp>
    </p:spTree>
    <p:extLst>
      <p:ext uri="{BB962C8B-B14F-4D97-AF65-F5344CB8AC3E}">
        <p14:creationId xmlns:p14="http://schemas.microsoft.com/office/powerpoint/2010/main" val="173332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12192" y="498328"/>
            <a:ext cx="1600617" cy="7932083"/>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510342" y="498328"/>
            <a:ext cx="4709061" cy="7932083"/>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defRPr/>
            </a:pPr>
            <a:fld id="{FE4A5438-E3AA-4926-B01E-7F7CAA406D23}"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5FE8D1B-590E-4FB7-B718-F9AD11FAAF42}" type="slidenum">
              <a:rPr lang="en-US" altLang="en-US" smtClean="0"/>
              <a:pPr/>
              <a:t>‹Nr.›</a:t>
            </a:fld>
            <a:endParaRPr lang="en-US" altLang="en-US"/>
          </a:p>
        </p:txBody>
      </p:sp>
    </p:spTree>
    <p:extLst>
      <p:ext uri="{BB962C8B-B14F-4D97-AF65-F5344CB8AC3E}">
        <p14:creationId xmlns:p14="http://schemas.microsoft.com/office/powerpoint/2010/main" val="3968257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eer">
    <p:spTree>
      <p:nvGrpSpPr>
        <p:cNvPr id="1" name=""/>
        <p:cNvGrpSpPr/>
        <p:nvPr/>
      </p:nvGrpSpPr>
      <p:grpSpPr>
        <a:xfrm>
          <a:off x="0" y="0"/>
          <a:ext cx="0" cy="0"/>
          <a:chOff x="0" y="0"/>
          <a:chExt cx="0" cy="0"/>
        </a:xfrm>
      </p:grpSpPr>
      <p:sp>
        <p:nvSpPr>
          <p:cNvPr id="2" name="Textfeld 1"/>
          <p:cNvSpPr txBox="1"/>
          <p:nvPr userDrawn="1"/>
        </p:nvSpPr>
        <p:spPr>
          <a:xfrm rot="18354431">
            <a:off x="-19622" y="3234634"/>
            <a:ext cx="7713971" cy="1862048"/>
          </a:xfrm>
          <a:prstGeom prst="rect">
            <a:avLst/>
          </a:prstGeom>
          <a:noFill/>
        </p:spPr>
        <p:txBody>
          <a:bodyPr wrap="none" rtlCol="0">
            <a:spAutoFit/>
          </a:bodyPr>
          <a:lstStyle/>
          <a:p>
            <a:r>
              <a:rPr lang="de-DE" sz="11500" dirty="0">
                <a:solidFill>
                  <a:schemeClr val="bg1">
                    <a:lumMod val="75000"/>
                  </a:schemeClr>
                </a:solidFill>
              </a:rPr>
              <a:t>Arbeitskopie</a:t>
            </a:r>
            <a:endParaRPr lang="en-US" sz="11500" dirty="0">
              <a:solidFill>
                <a:schemeClr val="bg1">
                  <a:lumMod val="75000"/>
                </a:schemeClr>
              </a:solidFill>
            </a:endParaRPr>
          </a:p>
        </p:txBody>
      </p:sp>
    </p:spTree>
    <p:extLst>
      <p:ext uri="{BB962C8B-B14F-4D97-AF65-F5344CB8AC3E}">
        <p14:creationId xmlns:p14="http://schemas.microsoft.com/office/powerpoint/2010/main" val="662940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pPr>
              <a:defRPr/>
            </a:pPr>
            <a:fld id="{E3BC9BED-AE36-478C-A4C8-5283D71208CF}"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59AD7A4-6E79-47F9-83F6-3F3747BF17A9}" type="slidenum">
              <a:rPr lang="en-US" altLang="en-US" smtClean="0"/>
              <a:pPr/>
              <a:t>‹Nr.›</a:t>
            </a:fld>
            <a:endParaRPr lang="en-US" altLang="en-US"/>
          </a:p>
        </p:txBody>
      </p:sp>
    </p:spTree>
    <p:extLst>
      <p:ext uri="{BB962C8B-B14F-4D97-AF65-F5344CB8AC3E}">
        <p14:creationId xmlns:p14="http://schemas.microsoft.com/office/powerpoint/2010/main" val="128794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06476" y="2333478"/>
            <a:ext cx="6402467" cy="3893458"/>
          </a:xfrm>
        </p:spPr>
        <p:txBody>
          <a:bodyPr anchor="b"/>
          <a:lstStyle>
            <a:lvl1pPr>
              <a:defRPr sz="4871"/>
            </a:lvl1pPr>
          </a:lstStyle>
          <a:p>
            <a:r>
              <a:rPr lang="de-DE"/>
              <a:t>Mastertitelformat bearbeiten</a:t>
            </a:r>
            <a:endParaRPr lang="en-US" dirty="0"/>
          </a:p>
        </p:txBody>
      </p:sp>
      <p:sp>
        <p:nvSpPr>
          <p:cNvPr id="3" name="Text Placeholder 2"/>
          <p:cNvSpPr>
            <a:spLocks noGrp="1"/>
          </p:cNvSpPr>
          <p:nvPr>
            <p:ph type="body" idx="1"/>
          </p:nvPr>
        </p:nvSpPr>
        <p:spPr>
          <a:xfrm>
            <a:off x="506476" y="6263769"/>
            <a:ext cx="6402467" cy="2047477"/>
          </a:xfrm>
        </p:spPr>
        <p:txBody>
          <a:bodyPr/>
          <a:lstStyle>
            <a:lvl1pPr marL="0" indent="0">
              <a:buNone/>
              <a:defRPr sz="1948">
                <a:solidFill>
                  <a:schemeClr val="tx1"/>
                </a:solidFill>
              </a:defRPr>
            </a:lvl1pPr>
            <a:lvl2pPr marL="371155" indent="0">
              <a:buNone/>
              <a:defRPr sz="1624">
                <a:solidFill>
                  <a:schemeClr val="tx1">
                    <a:tint val="75000"/>
                  </a:schemeClr>
                </a:solidFill>
              </a:defRPr>
            </a:lvl2pPr>
            <a:lvl3pPr marL="742310" indent="0">
              <a:buNone/>
              <a:defRPr sz="1461">
                <a:solidFill>
                  <a:schemeClr val="tx1">
                    <a:tint val="75000"/>
                  </a:schemeClr>
                </a:solidFill>
              </a:defRPr>
            </a:lvl3pPr>
            <a:lvl4pPr marL="1113465" indent="0">
              <a:buNone/>
              <a:defRPr sz="1299">
                <a:solidFill>
                  <a:schemeClr val="tx1">
                    <a:tint val="75000"/>
                  </a:schemeClr>
                </a:solidFill>
              </a:defRPr>
            </a:lvl4pPr>
            <a:lvl5pPr marL="1484620" indent="0">
              <a:buNone/>
              <a:defRPr sz="1299">
                <a:solidFill>
                  <a:schemeClr val="tx1">
                    <a:tint val="75000"/>
                  </a:schemeClr>
                </a:solidFill>
              </a:defRPr>
            </a:lvl5pPr>
            <a:lvl6pPr marL="1855775" indent="0">
              <a:buNone/>
              <a:defRPr sz="1299">
                <a:solidFill>
                  <a:schemeClr val="tx1">
                    <a:tint val="75000"/>
                  </a:schemeClr>
                </a:solidFill>
              </a:defRPr>
            </a:lvl6pPr>
            <a:lvl7pPr marL="2226930" indent="0">
              <a:buNone/>
              <a:defRPr sz="1299">
                <a:solidFill>
                  <a:schemeClr val="tx1">
                    <a:tint val="75000"/>
                  </a:schemeClr>
                </a:solidFill>
              </a:defRPr>
            </a:lvl7pPr>
            <a:lvl8pPr marL="2598085" indent="0">
              <a:buNone/>
              <a:defRPr sz="1299">
                <a:solidFill>
                  <a:schemeClr val="tx1">
                    <a:tint val="75000"/>
                  </a:schemeClr>
                </a:solidFill>
              </a:defRPr>
            </a:lvl8pPr>
            <a:lvl9pPr marL="2969240" indent="0">
              <a:buNone/>
              <a:defRPr sz="1299">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pPr>
              <a:defRPr/>
            </a:pPr>
            <a:fld id="{87ECCF2E-CDC3-4592-A3BC-C53CD51A9883}" type="datetime1">
              <a:rPr lang="de-DE" smtClean="0"/>
              <a:t>31.07.2020</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9A52F2B-33D2-445B-BFD0-9917D45FAAD5}" type="slidenum">
              <a:rPr lang="en-US" altLang="en-US" smtClean="0"/>
              <a:pPr/>
              <a:t>‹Nr.›</a:t>
            </a:fld>
            <a:endParaRPr lang="en-US" altLang="en-US"/>
          </a:p>
        </p:txBody>
      </p:sp>
    </p:spTree>
    <p:extLst>
      <p:ext uri="{BB962C8B-B14F-4D97-AF65-F5344CB8AC3E}">
        <p14:creationId xmlns:p14="http://schemas.microsoft.com/office/powerpoint/2010/main" val="1871133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510341" y="2491640"/>
            <a:ext cx="3154839" cy="593877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757970" y="2491640"/>
            <a:ext cx="3154839" cy="593877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pPr>
              <a:defRPr/>
            </a:pPr>
            <a:fld id="{2A0E76A1-BCAB-4C8B-AB72-5829F52E8E9F}" type="datetime1">
              <a:rPr lang="de-DE" smtClean="0"/>
              <a:t>31.07.2020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EAD27024-714F-48CE-9C17-CCB915C48375}" type="slidenum">
              <a:rPr lang="en-US" altLang="en-US" smtClean="0"/>
              <a:pPr/>
              <a:t>‹Nr.›</a:t>
            </a:fld>
            <a:endParaRPr lang="en-US" altLang="en-US"/>
          </a:p>
        </p:txBody>
      </p:sp>
    </p:spTree>
    <p:extLst>
      <p:ext uri="{BB962C8B-B14F-4D97-AF65-F5344CB8AC3E}">
        <p14:creationId xmlns:p14="http://schemas.microsoft.com/office/powerpoint/2010/main" val="552836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511308" y="498330"/>
            <a:ext cx="6402467" cy="1809148"/>
          </a:xfrm>
        </p:spPr>
        <p:txBody>
          <a:bodyPr/>
          <a:lstStyle/>
          <a:p>
            <a:r>
              <a:rPr lang="de-DE"/>
              <a:t>Mastertitelformat bearbeiten</a:t>
            </a:r>
            <a:endParaRPr lang="en-US" dirty="0"/>
          </a:p>
        </p:txBody>
      </p:sp>
      <p:sp>
        <p:nvSpPr>
          <p:cNvPr id="3" name="Text Placeholder 2"/>
          <p:cNvSpPr>
            <a:spLocks noGrp="1"/>
          </p:cNvSpPr>
          <p:nvPr>
            <p:ph type="body" idx="1"/>
          </p:nvPr>
        </p:nvSpPr>
        <p:spPr>
          <a:xfrm>
            <a:off x="511309" y="2294476"/>
            <a:ext cx="3140340" cy="1124487"/>
          </a:xfrm>
        </p:spPr>
        <p:txBody>
          <a:bodyPr anchor="b"/>
          <a:lstStyle>
            <a:lvl1pPr marL="0" indent="0">
              <a:buNone/>
              <a:defRPr sz="1948" b="1"/>
            </a:lvl1pPr>
            <a:lvl2pPr marL="371155" indent="0">
              <a:buNone/>
              <a:defRPr sz="1624" b="1"/>
            </a:lvl2pPr>
            <a:lvl3pPr marL="742310" indent="0">
              <a:buNone/>
              <a:defRPr sz="1461" b="1"/>
            </a:lvl3pPr>
            <a:lvl4pPr marL="1113465" indent="0">
              <a:buNone/>
              <a:defRPr sz="1299" b="1"/>
            </a:lvl4pPr>
            <a:lvl5pPr marL="1484620" indent="0">
              <a:buNone/>
              <a:defRPr sz="1299" b="1"/>
            </a:lvl5pPr>
            <a:lvl6pPr marL="1855775" indent="0">
              <a:buNone/>
              <a:defRPr sz="1299" b="1"/>
            </a:lvl6pPr>
            <a:lvl7pPr marL="2226930" indent="0">
              <a:buNone/>
              <a:defRPr sz="1299" b="1"/>
            </a:lvl7pPr>
            <a:lvl8pPr marL="2598085" indent="0">
              <a:buNone/>
              <a:defRPr sz="1299" b="1"/>
            </a:lvl8pPr>
            <a:lvl9pPr marL="2969240" indent="0">
              <a:buNone/>
              <a:defRPr sz="1299" b="1"/>
            </a:lvl9pPr>
          </a:lstStyle>
          <a:p>
            <a:pPr lvl="0"/>
            <a:r>
              <a:rPr lang="de-DE"/>
              <a:t>Mastertextformat bearbeiten</a:t>
            </a:r>
          </a:p>
        </p:txBody>
      </p:sp>
      <p:sp>
        <p:nvSpPr>
          <p:cNvPr id="4" name="Content Placeholder 3"/>
          <p:cNvSpPr>
            <a:spLocks noGrp="1"/>
          </p:cNvSpPr>
          <p:nvPr>
            <p:ph sz="half" idx="2"/>
          </p:nvPr>
        </p:nvSpPr>
        <p:spPr>
          <a:xfrm>
            <a:off x="511309" y="3418964"/>
            <a:ext cx="3140340" cy="50287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757970" y="2294476"/>
            <a:ext cx="3155806" cy="1124487"/>
          </a:xfrm>
        </p:spPr>
        <p:txBody>
          <a:bodyPr anchor="b"/>
          <a:lstStyle>
            <a:lvl1pPr marL="0" indent="0">
              <a:buNone/>
              <a:defRPr sz="1948" b="1"/>
            </a:lvl1pPr>
            <a:lvl2pPr marL="371155" indent="0">
              <a:buNone/>
              <a:defRPr sz="1624" b="1"/>
            </a:lvl2pPr>
            <a:lvl3pPr marL="742310" indent="0">
              <a:buNone/>
              <a:defRPr sz="1461" b="1"/>
            </a:lvl3pPr>
            <a:lvl4pPr marL="1113465" indent="0">
              <a:buNone/>
              <a:defRPr sz="1299" b="1"/>
            </a:lvl4pPr>
            <a:lvl5pPr marL="1484620" indent="0">
              <a:buNone/>
              <a:defRPr sz="1299" b="1"/>
            </a:lvl5pPr>
            <a:lvl6pPr marL="1855775" indent="0">
              <a:buNone/>
              <a:defRPr sz="1299" b="1"/>
            </a:lvl6pPr>
            <a:lvl7pPr marL="2226930" indent="0">
              <a:buNone/>
              <a:defRPr sz="1299" b="1"/>
            </a:lvl7pPr>
            <a:lvl8pPr marL="2598085" indent="0">
              <a:buNone/>
              <a:defRPr sz="1299" b="1"/>
            </a:lvl8pPr>
            <a:lvl9pPr marL="2969240" indent="0">
              <a:buNone/>
              <a:defRPr sz="1299" b="1"/>
            </a:lvl9pPr>
          </a:lstStyle>
          <a:p>
            <a:pPr lvl="0"/>
            <a:r>
              <a:rPr lang="de-DE"/>
              <a:t>Mastertextformat bearbeiten</a:t>
            </a:r>
          </a:p>
        </p:txBody>
      </p:sp>
      <p:sp>
        <p:nvSpPr>
          <p:cNvPr id="6" name="Content Placeholder 5"/>
          <p:cNvSpPr>
            <a:spLocks noGrp="1"/>
          </p:cNvSpPr>
          <p:nvPr>
            <p:ph sz="quarter" idx="4"/>
          </p:nvPr>
        </p:nvSpPr>
        <p:spPr>
          <a:xfrm>
            <a:off x="3757970" y="3418964"/>
            <a:ext cx="3155806" cy="502878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pPr>
              <a:defRPr/>
            </a:pPr>
            <a:fld id="{47ABFEF3-65C9-40BA-A6CC-B6F1CA3A7348}" type="datetime1">
              <a:rPr lang="de-DE" smtClean="0"/>
              <a:t>31.07.2020</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C9B6A4F8-B607-4EA7-BFF2-DBCA55CDBD07}" type="slidenum">
              <a:rPr lang="en-US" altLang="en-US" smtClean="0"/>
              <a:pPr/>
              <a:t>‹Nr.›</a:t>
            </a:fld>
            <a:endParaRPr lang="en-US" altLang="en-US"/>
          </a:p>
        </p:txBody>
      </p:sp>
    </p:spTree>
    <p:extLst>
      <p:ext uri="{BB962C8B-B14F-4D97-AF65-F5344CB8AC3E}">
        <p14:creationId xmlns:p14="http://schemas.microsoft.com/office/powerpoint/2010/main" val="3153342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pPr>
              <a:defRPr/>
            </a:pPr>
            <a:fld id="{9C9B413B-26ED-4BDD-98B4-C6E9B58733BC}" type="datetime1">
              <a:rPr lang="de-DE" smtClean="0"/>
              <a:t>31.07.2020</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82235005-4144-401B-89F6-17CA320A2C4C}" type="slidenum">
              <a:rPr lang="en-US" altLang="en-US" smtClean="0"/>
              <a:pPr/>
              <a:t>‹Nr.›</a:t>
            </a:fld>
            <a:endParaRPr lang="en-US" altLang="en-US"/>
          </a:p>
        </p:txBody>
      </p:sp>
    </p:spTree>
    <p:extLst>
      <p:ext uri="{BB962C8B-B14F-4D97-AF65-F5344CB8AC3E}">
        <p14:creationId xmlns:p14="http://schemas.microsoft.com/office/powerpoint/2010/main" val="843035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10B2EB9-544B-42A1-99BD-607A88243D1B}" type="datetime1">
              <a:rPr lang="de-DE" smtClean="0"/>
              <a:t>31.07.2020</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CADC8E57-02DA-4FD3-85A2-79F3D8ABE5A6}" type="slidenum">
              <a:rPr lang="en-US" altLang="en-US" smtClean="0"/>
              <a:pPr/>
              <a:t>‹Nr.›</a:t>
            </a:fld>
            <a:endParaRPr lang="en-US" altLang="en-US"/>
          </a:p>
        </p:txBody>
      </p:sp>
    </p:spTree>
    <p:extLst>
      <p:ext uri="{BB962C8B-B14F-4D97-AF65-F5344CB8AC3E}">
        <p14:creationId xmlns:p14="http://schemas.microsoft.com/office/powerpoint/2010/main" val="11744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11308" y="623993"/>
            <a:ext cx="2394159" cy="2183977"/>
          </a:xfrm>
        </p:spPr>
        <p:txBody>
          <a:bodyPr anchor="b"/>
          <a:lstStyle>
            <a:lvl1pPr>
              <a:defRPr sz="2598"/>
            </a:lvl1pPr>
          </a:lstStyle>
          <a:p>
            <a:r>
              <a:rPr lang="de-DE"/>
              <a:t>Mastertitelformat bearbeiten</a:t>
            </a:r>
            <a:endParaRPr lang="en-US" dirty="0"/>
          </a:p>
        </p:txBody>
      </p:sp>
      <p:sp>
        <p:nvSpPr>
          <p:cNvPr id="3" name="Content Placeholder 2"/>
          <p:cNvSpPr>
            <a:spLocks noGrp="1"/>
          </p:cNvSpPr>
          <p:nvPr>
            <p:ph idx="1"/>
          </p:nvPr>
        </p:nvSpPr>
        <p:spPr>
          <a:xfrm>
            <a:off x="3155805" y="1347654"/>
            <a:ext cx="3757970" cy="6651596"/>
          </a:xfrm>
        </p:spPr>
        <p:txBody>
          <a:bodyPr/>
          <a:lstStyle>
            <a:lvl1pPr>
              <a:defRPr sz="2598"/>
            </a:lvl1pPr>
            <a:lvl2pPr>
              <a:defRPr sz="2273"/>
            </a:lvl2pPr>
            <a:lvl3pPr>
              <a:defRPr sz="1948"/>
            </a:lvl3pPr>
            <a:lvl4pPr>
              <a:defRPr sz="1624"/>
            </a:lvl4pPr>
            <a:lvl5pPr>
              <a:defRPr sz="1624"/>
            </a:lvl5pPr>
            <a:lvl6pPr>
              <a:defRPr sz="1624"/>
            </a:lvl6pPr>
            <a:lvl7pPr>
              <a:defRPr sz="1624"/>
            </a:lvl7pPr>
            <a:lvl8pPr>
              <a:defRPr sz="1624"/>
            </a:lvl8pPr>
            <a:lvl9pPr>
              <a:defRPr sz="1624"/>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11308" y="2807970"/>
            <a:ext cx="2394159" cy="5202112"/>
          </a:xfrm>
        </p:spPr>
        <p:txBody>
          <a:bodyPr/>
          <a:lstStyle>
            <a:lvl1pPr marL="0" indent="0">
              <a:buNone/>
              <a:defRPr sz="1299"/>
            </a:lvl1pPr>
            <a:lvl2pPr marL="371155" indent="0">
              <a:buNone/>
              <a:defRPr sz="1137"/>
            </a:lvl2pPr>
            <a:lvl3pPr marL="742310" indent="0">
              <a:buNone/>
              <a:defRPr sz="974"/>
            </a:lvl3pPr>
            <a:lvl4pPr marL="1113465" indent="0">
              <a:buNone/>
              <a:defRPr sz="812"/>
            </a:lvl4pPr>
            <a:lvl5pPr marL="1484620" indent="0">
              <a:buNone/>
              <a:defRPr sz="812"/>
            </a:lvl5pPr>
            <a:lvl6pPr marL="1855775" indent="0">
              <a:buNone/>
              <a:defRPr sz="812"/>
            </a:lvl6pPr>
            <a:lvl7pPr marL="2226930" indent="0">
              <a:buNone/>
              <a:defRPr sz="812"/>
            </a:lvl7pPr>
            <a:lvl8pPr marL="2598085" indent="0">
              <a:buNone/>
              <a:defRPr sz="812"/>
            </a:lvl8pPr>
            <a:lvl9pPr marL="2969240" indent="0">
              <a:buNone/>
              <a:defRPr sz="812"/>
            </a:lvl9pPr>
          </a:lstStyle>
          <a:p>
            <a:pPr lvl="0"/>
            <a:r>
              <a:rPr lang="de-DE"/>
              <a:t>Mastertextformat bearbeiten</a:t>
            </a:r>
          </a:p>
        </p:txBody>
      </p:sp>
      <p:sp>
        <p:nvSpPr>
          <p:cNvPr id="5" name="Date Placeholder 4"/>
          <p:cNvSpPr>
            <a:spLocks noGrp="1"/>
          </p:cNvSpPr>
          <p:nvPr>
            <p:ph type="dt" sz="half" idx="10"/>
          </p:nvPr>
        </p:nvSpPr>
        <p:spPr/>
        <p:txBody>
          <a:bodyPr/>
          <a:lstStyle/>
          <a:p>
            <a:pPr>
              <a:defRPr/>
            </a:pPr>
            <a:fld id="{6448F250-F5A8-48D7-8334-080AC4E690FF}" type="datetime1">
              <a:rPr lang="de-DE" smtClean="0"/>
              <a:t>31.07.2020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684E8931-318E-4181-BC5C-52F6199EAD3D}" type="slidenum">
              <a:rPr lang="en-US" altLang="en-US" smtClean="0"/>
              <a:pPr/>
              <a:t>‹Nr.›</a:t>
            </a:fld>
            <a:endParaRPr lang="en-US" altLang="en-US"/>
          </a:p>
        </p:txBody>
      </p:sp>
    </p:spTree>
    <p:extLst>
      <p:ext uri="{BB962C8B-B14F-4D97-AF65-F5344CB8AC3E}">
        <p14:creationId xmlns:p14="http://schemas.microsoft.com/office/powerpoint/2010/main" val="39827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11308" y="623993"/>
            <a:ext cx="2394159" cy="2183977"/>
          </a:xfrm>
        </p:spPr>
        <p:txBody>
          <a:bodyPr anchor="b"/>
          <a:lstStyle>
            <a:lvl1pPr>
              <a:defRPr sz="2598"/>
            </a:lvl1pPr>
          </a:lstStyle>
          <a:p>
            <a:r>
              <a:rPr lang="de-DE"/>
              <a:t>Mastertitelformat bearbeiten</a:t>
            </a:r>
            <a:endParaRPr lang="en-US" dirty="0"/>
          </a:p>
        </p:txBody>
      </p:sp>
      <p:sp>
        <p:nvSpPr>
          <p:cNvPr id="3" name="Picture Placeholder 2"/>
          <p:cNvSpPr>
            <a:spLocks noGrp="1" noChangeAspect="1"/>
          </p:cNvSpPr>
          <p:nvPr>
            <p:ph type="pic" idx="1"/>
          </p:nvPr>
        </p:nvSpPr>
        <p:spPr>
          <a:xfrm>
            <a:off x="3155805" y="1347654"/>
            <a:ext cx="3757970" cy="6651596"/>
          </a:xfrm>
        </p:spPr>
        <p:txBody>
          <a:bodyPr anchor="t"/>
          <a:lstStyle>
            <a:lvl1pPr marL="0" indent="0">
              <a:buNone/>
              <a:defRPr sz="2598"/>
            </a:lvl1pPr>
            <a:lvl2pPr marL="371155" indent="0">
              <a:buNone/>
              <a:defRPr sz="2273"/>
            </a:lvl2pPr>
            <a:lvl3pPr marL="742310" indent="0">
              <a:buNone/>
              <a:defRPr sz="1948"/>
            </a:lvl3pPr>
            <a:lvl4pPr marL="1113465" indent="0">
              <a:buNone/>
              <a:defRPr sz="1624"/>
            </a:lvl4pPr>
            <a:lvl5pPr marL="1484620" indent="0">
              <a:buNone/>
              <a:defRPr sz="1624"/>
            </a:lvl5pPr>
            <a:lvl6pPr marL="1855775" indent="0">
              <a:buNone/>
              <a:defRPr sz="1624"/>
            </a:lvl6pPr>
            <a:lvl7pPr marL="2226930" indent="0">
              <a:buNone/>
              <a:defRPr sz="1624"/>
            </a:lvl7pPr>
            <a:lvl8pPr marL="2598085" indent="0">
              <a:buNone/>
              <a:defRPr sz="1624"/>
            </a:lvl8pPr>
            <a:lvl9pPr marL="2969240" indent="0">
              <a:buNone/>
              <a:defRPr sz="1624"/>
            </a:lvl9pPr>
          </a:lstStyle>
          <a:p>
            <a:r>
              <a:rPr lang="de-DE"/>
              <a:t>Bild durch Klicken auf Symbol hinzufügen</a:t>
            </a:r>
            <a:endParaRPr lang="en-US" dirty="0"/>
          </a:p>
        </p:txBody>
      </p:sp>
      <p:sp>
        <p:nvSpPr>
          <p:cNvPr id="4" name="Text Placeholder 3"/>
          <p:cNvSpPr>
            <a:spLocks noGrp="1"/>
          </p:cNvSpPr>
          <p:nvPr>
            <p:ph type="body" sz="half" idx="2"/>
          </p:nvPr>
        </p:nvSpPr>
        <p:spPr>
          <a:xfrm>
            <a:off x="511308" y="2807970"/>
            <a:ext cx="2394159" cy="5202112"/>
          </a:xfrm>
        </p:spPr>
        <p:txBody>
          <a:bodyPr/>
          <a:lstStyle>
            <a:lvl1pPr marL="0" indent="0">
              <a:buNone/>
              <a:defRPr sz="1299"/>
            </a:lvl1pPr>
            <a:lvl2pPr marL="371155" indent="0">
              <a:buNone/>
              <a:defRPr sz="1137"/>
            </a:lvl2pPr>
            <a:lvl3pPr marL="742310" indent="0">
              <a:buNone/>
              <a:defRPr sz="974"/>
            </a:lvl3pPr>
            <a:lvl4pPr marL="1113465" indent="0">
              <a:buNone/>
              <a:defRPr sz="812"/>
            </a:lvl4pPr>
            <a:lvl5pPr marL="1484620" indent="0">
              <a:buNone/>
              <a:defRPr sz="812"/>
            </a:lvl5pPr>
            <a:lvl6pPr marL="1855775" indent="0">
              <a:buNone/>
              <a:defRPr sz="812"/>
            </a:lvl6pPr>
            <a:lvl7pPr marL="2226930" indent="0">
              <a:buNone/>
              <a:defRPr sz="812"/>
            </a:lvl7pPr>
            <a:lvl8pPr marL="2598085" indent="0">
              <a:buNone/>
              <a:defRPr sz="812"/>
            </a:lvl8pPr>
            <a:lvl9pPr marL="2969240" indent="0">
              <a:buNone/>
              <a:defRPr sz="812"/>
            </a:lvl9pPr>
          </a:lstStyle>
          <a:p>
            <a:pPr lvl="0"/>
            <a:r>
              <a:rPr lang="de-DE"/>
              <a:t>Mastertextformat bearbeiten</a:t>
            </a:r>
          </a:p>
        </p:txBody>
      </p:sp>
      <p:sp>
        <p:nvSpPr>
          <p:cNvPr id="5" name="Date Placeholder 4"/>
          <p:cNvSpPr>
            <a:spLocks noGrp="1"/>
          </p:cNvSpPr>
          <p:nvPr>
            <p:ph type="dt" sz="half" idx="10"/>
          </p:nvPr>
        </p:nvSpPr>
        <p:spPr/>
        <p:txBody>
          <a:bodyPr/>
          <a:lstStyle/>
          <a:p>
            <a:pPr>
              <a:defRPr/>
            </a:pPr>
            <a:fld id="{71FFAC30-1E9A-487E-B8DC-BE5D4E4C67EE}" type="datetime1">
              <a:rPr lang="de-DE" smtClean="0"/>
              <a:t>31.07.2020</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F512AA66-DC9A-48E6-B97A-BABCF4F6D5BE}" type="slidenum">
              <a:rPr lang="en-US" altLang="en-US" smtClean="0"/>
              <a:pPr/>
              <a:t>‹Nr.›</a:t>
            </a:fld>
            <a:endParaRPr lang="en-US" altLang="en-US"/>
          </a:p>
        </p:txBody>
      </p:sp>
    </p:spTree>
    <p:extLst>
      <p:ext uri="{BB962C8B-B14F-4D97-AF65-F5344CB8AC3E}">
        <p14:creationId xmlns:p14="http://schemas.microsoft.com/office/powerpoint/2010/main" val="1092188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0342" y="498330"/>
            <a:ext cx="6402467" cy="1809148"/>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510342" y="2491640"/>
            <a:ext cx="6402467" cy="593877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510341" y="8675243"/>
            <a:ext cx="1670209" cy="498328"/>
          </a:xfrm>
          <a:prstGeom prst="rect">
            <a:avLst/>
          </a:prstGeom>
        </p:spPr>
        <p:txBody>
          <a:bodyPr vert="horz" lIns="91440" tIns="45720" rIns="91440" bIns="45720" rtlCol="0" anchor="ctr"/>
          <a:lstStyle>
            <a:lvl1pPr algn="l">
              <a:defRPr sz="974">
                <a:solidFill>
                  <a:schemeClr val="tx1">
                    <a:tint val="75000"/>
                  </a:schemeClr>
                </a:solidFill>
              </a:defRPr>
            </a:lvl1pPr>
          </a:lstStyle>
          <a:p>
            <a:pPr>
              <a:defRPr/>
            </a:pPr>
            <a:fld id="{BDF85C00-1F80-47BA-B6A9-037D97996368}" type="datetime1">
              <a:rPr lang="de-DE" smtClean="0"/>
              <a:t>31.07.2020</a:t>
            </a:fld>
            <a:endParaRPr lang="en-US"/>
          </a:p>
        </p:txBody>
      </p:sp>
      <p:sp>
        <p:nvSpPr>
          <p:cNvPr id="5" name="Footer Placeholder 4"/>
          <p:cNvSpPr>
            <a:spLocks noGrp="1"/>
          </p:cNvSpPr>
          <p:nvPr>
            <p:ph type="ftr" sz="quarter" idx="3"/>
          </p:nvPr>
        </p:nvSpPr>
        <p:spPr>
          <a:xfrm>
            <a:off x="2458919" y="8675243"/>
            <a:ext cx="2505313" cy="498328"/>
          </a:xfrm>
          <a:prstGeom prst="rect">
            <a:avLst/>
          </a:prstGeom>
        </p:spPr>
        <p:txBody>
          <a:bodyPr vert="horz" lIns="91440" tIns="45720" rIns="91440" bIns="45720" rtlCol="0" anchor="ctr"/>
          <a:lstStyle>
            <a:lvl1pPr algn="ctr">
              <a:defRPr sz="974">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5242600" y="8675243"/>
            <a:ext cx="1670209" cy="498328"/>
          </a:xfrm>
          <a:prstGeom prst="rect">
            <a:avLst/>
          </a:prstGeom>
        </p:spPr>
        <p:txBody>
          <a:bodyPr vert="horz" lIns="91440" tIns="45720" rIns="91440" bIns="45720" rtlCol="0" anchor="ctr"/>
          <a:lstStyle>
            <a:lvl1pPr algn="r">
              <a:defRPr sz="974">
                <a:solidFill>
                  <a:schemeClr val="tx1">
                    <a:tint val="75000"/>
                  </a:schemeClr>
                </a:solidFill>
              </a:defRPr>
            </a:lvl1pPr>
          </a:lstStyle>
          <a:p>
            <a:fld id="{CADC8E57-02DA-4FD3-85A2-79F3D8ABE5A6}" type="slidenum">
              <a:rPr lang="en-US" altLang="en-US" smtClean="0"/>
              <a:pPr/>
              <a:t>‹Nr.›</a:t>
            </a:fld>
            <a:endParaRPr lang="en-US" altLang="en-US"/>
          </a:p>
        </p:txBody>
      </p:sp>
    </p:spTree>
    <p:extLst>
      <p:ext uri="{BB962C8B-B14F-4D97-AF65-F5344CB8AC3E}">
        <p14:creationId xmlns:p14="http://schemas.microsoft.com/office/powerpoint/2010/main" val="400475846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defTabSz="742310" rtl="0" eaLnBrk="1" latinLnBrk="0" hangingPunct="1">
        <a:lnSpc>
          <a:spcPct val="90000"/>
        </a:lnSpc>
        <a:spcBef>
          <a:spcPct val="0"/>
        </a:spcBef>
        <a:buNone/>
        <a:defRPr sz="3572" kern="1200">
          <a:solidFill>
            <a:schemeClr val="tx1"/>
          </a:solidFill>
          <a:latin typeface="+mj-lt"/>
          <a:ea typeface="+mj-ea"/>
          <a:cs typeface="+mj-cs"/>
        </a:defRPr>
      </a:lvl1pPr>
    </p:titleStyle>
    <p:bodyStyle>
      <a:lvl1pPr marL="185577" indent="-185577" algn="l" defTabSz="742310" rtl="0" eaLnBrk="1" latinLnBrk="0" hangingPunct="1">
        <a:lnSpc>
          <a:spcPct val="90000"/>
        </a:lnSpc>
        <a:spcBef>
          <a:spcPts val="812"/>
        </a:spcBef>
        <a:buFont typeface="Arial" panose="020B0604020202020204" pitchFamily="34" charset="0"/>
        <a:buChar char="•"/>
        <a:defRPr sz="2273" kern="1200">
          <a:solidFill>
            <a:schemeClr val="tx1"/>
          </a:solidFill>
          <a:latin typeface="+mn-lt"/>
          <a:ea typeface="+mn-ea"/>
          <a:cs typeface="+mn-cs"/>
        </a:defRPr>
      </a:lvl1pPr>
      <a:lvl2pPr marL="556732" indent="-185577" algn="l" defTabSz="742310" rtl="0" eaLnBrk="1" latinLnBrk="0" hangingPunct="1">
        <a:lnSpc>
          <a:spcPct val="90000"/>
        </a:lnSpc>
        <a:spcBef>
          <a:spcPts val="406"/>
        </a:spcBef>
        <a:buFont typeface="Arial" panose="020B0604020202020204" pitchFamily="34" charset="0"/>
        <a:buChar char="•"/>
        <a:defRPr sz="1948" kern="1200">
          <a:solidFill>
            <a:schemeClr val="tx1"/>
          </a:solidFill>
          <a:latin typeface="+mn-lt"/>
          <a:ea typeface="+mn-ea"/>
          <a:cs typeface="+mn-cs"/>
        </a:defRPr>
      </a:lvl2pPr>
      <a:lvl3pPr marL="927887" indent="-185577" algn="l" defTabSz="742310" rtl="0" eaLnBrk="1" latinLnBrk="0" hangingPunct="1">
        <a:lnSpc>
          <a:spcPct val="90000"/>
        </a:lnSpc>
        <a:spcBef>
          <a:spcPts val="406"/>
        </a:spcBef>
        <a:buFont typeface="Arial" panose="020B0604020202020204" pitchFamily="34" charset="0"/>
        <a:buChar char="•"/>
        <a:defRPr sz="1624" kern="1200">
          <a:solidFill>
            <a:schemeClr val="tx1"/>
          </a:solidFill>
          <a:latin typeface="+mn-lt"/>
          <a:ea typeface="+mn-ea"/>
          <a:cs typeface="+mn-cs"/>
        </a:defRPr>
      </a:lvl3pPr>
      <a:lvl4pPr marL="1299042"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4pPr>
      <a:lvl5pPr marL="1670197"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5pPr>
      <a:lvl6pPr marL="2041352"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6pPr>
      <a:lvl7pPr marL="2412507"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7pPr>
      <a:lvl8pPr marL="2783662"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8pPr>
      <a:lvl9pPr marL="3154817" indent="-185577" algn="l" defTabSz="742310" rtl="0" eaLnBrk="1" latinLnBrk="0" hangingPunct="1">
        <a:lnSpc>
          <a:spcPct val="90000"/>
        </a:lnSpc>
        <a:spcBef>
          <a:spcPts val="406"/>
        </a:spcBef>
        <a:buFont typeface="Arial" panose="020B0604020202020204" pitchFamily="34" charset="0"/>
        <a:buChar char="•"/>
        <a:defRPr sz="1461" kern="1200">
          <a:solidFill>
            <a:schemeClr val="tx1"/>
          </a:solidFill>
          <a:latin typeface="+mn-lt"/>
          <a:ea typeface="+mn-ea"/>
          <a:cs typeface="+mn-cs"/>
        </a:defRPr>
      </a:lvl9pPr>
    </p:bodyStyle>
    <p:otherStyle>
      <a:defPPr>
        <a:defRPr lang="en-US"/>
      </a:defPPr>
      <a:lvl1pPr marL="0" algn="l" defTabSz="742310" rtl="0" eaLnBrk="1" latinLnBrk="0" hangingPunct="1">
        <a:defRPr sz="1461" kern="1200">
          <a:solidFill>
            <a:schemeClr val="tx1"/>
          </a:solidFill>
          <a:latin typeface="+mn-lt"/>
          <a:ea typeface="+mn-ea"/>
          <a:cs typeface="+mn-cs"/>
        </a:defRPr>
      </a:lvl1pPr>
      <a:lvl2pPr marL="371155" algn="l" defTabSz="742310" rtl="0" eaLnBrk="1" latinLnBrk="0" hangingPunct="1">
        <a:defRPr sz="1461" kern="1200">
          <a:solidFill>
            <a:schemeClr val="tx1"/>
          </a:solidFill>
          <a:latin typeface="+mn-lt"/>
          <a:ea typeface="+mn-ea"/>
          <a:cs typeface="+mn-cs"/>
        </a:defRPr>
      </a:lvl2pPr>
      <a:lvl3pPr marL="742310" algn="l" defTabSz="742310" rtl="0" eaLnBrk="1" latinLnBrk="0" hangingPunct="1">
        <a:defRPr sz="1461" kern="1200">
          <a:solidFill>
            <a:schemeClr val="tx1"/>
          </a:solidFill>
          <a:latin typeface="+mn-lt"/>
          <a:ea typeface="+mn-ea"/>
          <a:cs typeface="+mn-cs"/>
        </a:defRPr>
      </a:lvl3pPr>
      <a:lvl4pPr marL="1113465" algn="l" defTabSz="742310" rtl="0" eaLnBrk="1" latinLnBrk="0" hangingPunct="1">
        <a:defRPr sz="1461" kern="1200">
          <a:solidFill>
            <a:schemeClr val="tx1"/>
          </a:solidFill>
          <a:latin typeface="+mn-lt"/>
          <a:ea typeface="+mn-ea"/>
          <a:cs typeface="+mn-cs"/>
        </a:defRPr>
      </a:lvl4pPr>
      <a:lvl5pPr marL="1484620" algn="l" defTabSz="742310" rtl="0" eaLnBrk="1" latinLnBrk="0" hangingPunct="1">
        <a:defRPr sz="1461" kern="1200">
          <a:solidFill>
            <a:schemeClr val="tx1"/>
          </a:solidFill>
          <a:latin typeface="+mn-lt"/>
          <a:ea typeface="+mn-ea"/>
          <a:cs typeface="+mn-cs"/>
        </a:defRPr>
      </a:lvl5pPr>
      <a:lvl6pPr marL="1855775" algn="l" defTabSz="742310" rtl="0" eaLnBrk="1" latinLnBrk="0" hangingPunct="1">
        <a:defRPr sz="1461" kern="1200">
          <a:solidFill>
            <a:schemeClr val="tx1"/>
          </a:solidFill>
          <a:latin typeface="+mn-lt"/>
          <a:ea typeface="+mn-ea"/>
          <a:cs typeface="+mn-cs"/>
        </a:defRPr>
      </a:lvl6pPr>
      <a:lvl7pPr marL="2226930" algn="l" defTabSz="742310" rtl="0" eaLnBrk="1" latinLnBrk="0" hangingPunct="1">
        <a:defRPr sz="1461" kern="1200">
          <a:solidFill>
            <a:schemeClr val="tx1"/>
          </a:solidFill>
          <a:latin typeface="+mn-lt"/>
          <a:ea typeface="+mn-ea"/>
          <a:cs typeface="+mn-cs"/>
        </a:defRPr>
      </a:lvl7pPr>
      <a:lvl8pPr marL="2598085" algn="l" defTabSz="742310" rtl="0" eaLnBrk="1" latinLnBrk="0" hangingPunct="1">
        <a:defRPr sz="1461" kern="1200">
          <a:solidFill>
            <a:schemeClr val="tx1"/>
          </a:solidFill>
          <a:latin typeface="+mn-lt"/>
          <a:ea typeface="+mn-ea"/>
          <a:cs typeface="+mn-cs"/>
        </a:defRPr>
      </a:lvl8pPr>
      <a:lvl9pPr marL="2969240" algn="l" defTabSz="742310" rtl="0" eaLnBrk="1" latinLnBrk="0" hangingPunct="1">
        <a:defRPr sz="14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chart" Target="../charts/char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chart" Target="../charts/char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chart" Target="../charts/char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hyperlink" Target="https://www.paypal.com/cgi-bin/webscr?cmd=_s-xclick&amp;hosted_button_id=MLNWHQ27PRBP6&amp;source=url"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commons.wikimedia.org/wiki/File:XN_Sus_domesticus_Animal_husbandry_912.jpg" TargetMode="External"/><Relationship Id="rId13" Type="http://schemas.openxmlformats.org/officeDocument/2006/relationships/hyperlink" Target="https://www.badische-zeitung.de/bahnhof-diesel-corona-warum-stuttgart-immer-wieder-protesthochburg-ist--185634697.html" TargetMode="External"/><Relationship Id="rId18" Type="http://schemas.openxmlformats.org/officeDocument/2006/relationships/hyperlink" Target="https://de.wikipedia.org/wiki/Datei:Humanitarian_supplies_for_Georgia.jpg" TargetMode="External"/><Relationship Id="rId26" Type="http://schemas.openxmlformats.org/officeDocument/2006/relationships/hyperlink" Target="https://www.grc-org.de/files/ArticleFiles/document/Reanimation%20durch%20Ersthelfer%20in%20Zeiten%20von%20COVID-19_%C3%BCberarbeitet.pdf" TargetMode="External"/><Relationship Id="rId3" Type="http://schemas.openxmlformats.org/officeDocument/2006/relationships/hyperlink" Target="https://commons.wikimedia.org/wiki/File:SARS-CoV-2_(yellow).jpg" TargetMode="External"/><Relationship Id="rId21" Type="http://schemas.openxmlformats.org/officeDocument/2006/relationships/hyperlink" Target="https://www.rki.de/DE/Content/InfAZ/N/Neuartiges_Coronavirus/Projekte_RKI/R-Wert-Erlaeuterung.pdf?__blob=publicationFile" TargetMode="External"/><Relationship Id="rId7" Type="http://schemas.openxmlformats.org/officeDocument/2006/relationships/hyperlink" Target="https://commons.wikimedia.org/wiki/File:Je_mei_mainlandcuisine.jpg" TargetMode="External"/><Relationship Id="rId12" Type="http://schemas.openxmlformats.org/officeDocument/2006/relationships/hyperlink" Target="https://en.wikipedia.org/wiki/George_Floyd_protests_in_Germany#/media/File:BlackLivesMatter_protest_Alexanderplatz_Berlin_2020-06-06_26.jpg" TargetMode="External"/><Relationship Id="rId17" Type="http://schemas.openxmlformats.org/officeDocument/2006/relationships/hyperlink" Target="https://pxhere.com/de/photo/1238797" TargetMode="External"/><Relationship Id="rId25" Type="http://schemas.openxmlformats.org/officeDocument/2006/relationships/hyperlink" Target="https://pxhere.com/de/photo/1620247" TargetMode="External"/><Relationship Id="rId2" Type="http://schemas.openxmlformats.org/officeDocument/2006/relationships/hyperlink" Target="https://pxhere.com/en/photo/398031" TargetMode="External"/><Relationship Id="rId16" Type="http://schemas.openxmlformats.org/officeDocument/2006/relationships/hyperlink" Target="https://commons.wikimedia.org/wiki/File:USS_Enterprise_FS_Charles_de_Gaulle.jpg" TargetMode="External"/><Relationship Id="rId20" Type="http://schemas.openxmlformats.org/officeDocument/2006/relationships/hyperlink" Target="https://www.rki.de/DE/Content/InfAZ/N/Neuartiges_Coronavirus/Situationsberichte/2020-05-30-de.pdf?__blob=publicationFile" TargetMode="External"/><Relationship Id="rId29" Type="http://schemas.openxmlformats.org/officeDocument/2006/relationships/hyperlink" Target="https://pxhere.com/de/photo/1131203" TargetMode="External"/><Relationship Id="rId1" Type="http://schemas.openxmlformats.org/officeDocument/2006/relationships/slideLayout" Target="../slideLayouts/slideLayout12.xml"/><Relationship Id="rId6" Type="http://schemas.openxmlformats.org/officeDocument/2006/relationships/hyperlink" Target="https://www.gisaid.org/epiflu-applications/next-hcov-19-app/" TargetMode="External"/><Relationship Id="rId11" Type="http://schemas.openxmlformats.org/officeDocument/2006/relationships/hyperlink" Target="https://commons.wikimedia.org/wiki/File:Wandbild_Portrait_George_Floyd_von_Eme_Street_Art_im_Mauerpark_(Berlin).jpg" TargetMode="External"/><Relationship Id="rId24" Type="http://schemas.openxmlformats.org/officeDocument/2006/relationships/hyperlink" Target="https://pxhere.com/de/photo/903220" TargetMode="External"/><Relationship Id="rId5" Type="http://schemas.openxmlformats.org/officeDocument/2006/relationships/hyperlink" Target="https://commons.wikimedia.org/wiki/File:Novel_Coronavirus_SARS-CoV-2_(cropped).jpg" TargetMode="External"/><Relationship Id="rId15" Type="http://schemas.openxmlformats.org/officeDocument/2006/relationships/hyperlink" Target="https://www.rki.de/DE/Content/InfAZ/N/Neuartiges_Coronavirus/Situationsberichte/2020-03-09-de.pdf?__blob=publicationFile" TargetMode="External"/><Relationship Id="rId23" Type="http://schemas.openxmlformats.org/officeDocument/2006/relationships/hyperlink" Target="https://de.wikipedia.org/wiki/Datei:COVID-19-Pandemie_Corona-Krise_Hamsterk%C3%A4ufe_von_Toilettenpapier_LIDL_Tauberbischofsheim.jpg" TargetMode="External"/><Relationship Id="rId28" Type="http://schemas.openxmlformats.org/officeDocument/2006/relationships/hyperlink" Target="https://pxhere.com/de/photo/1356678" TargetMode="External"/><Relationship Id="rId10" Type="http://schemas.openxmlformats.org/officeDocument/2006/relationships/hyperlink" Target="https://de.wikipedia.org/wiki/COVID-19-Pandemie_in_Deutschland#Vergleich_mit_anderen_Virusinfektionen&#xA;" TargetMode="External"/><Relationship Id="rId19" Type="http://schemas.openxmlformats.org/officeDocument/2006/relationships/hyperlink" Target="https://experience.arcgis.com/experience/478220a4c454480e823b17327b2bf1d4/page/page_1/%20vom%2031.5.2020" TargetMode="External"/><Relationship Id="rId4" Type="http://schemas.openxmlformats.org/officeDocument/2006/relationships/hyperlink" Target="https://commons.wikimedia.org/wiki/File:Difference_DNA_RNA-DE.svg" TargetMode="External"/><Relationship Id="rId9" Type="http://schemas.openxmlformats.org/officeDocument/2006/relationships/hyperlink" Target="https://pxhere.com/de/photo/775637" TargetMode="External"/><Relationship Id="rId14" Type="http://schemas.openxmlformats.org/officeDocument/2006/relationships/hyperlink" Target="https://commons.wikimedia.org/wiki/File:Blick_auf_Heinsberg_von_Westen-2.JPG" TargetMode="External"/><Relationship Id="rId22" Type="http://schemas.openxmlformats.org/officeDocument/2006/relationships/hyperlink" Target="https://de.wikipedia.org/wiki/Datei:Rotationsbett.jpg" TargetMode="External"/><Relationship Id="rId27" Type="http://schemas.openxmlformats.org/officeDocument/2006/relationships/hyperlink" Target="https://pxhere.com/de/photo/760381" TargetMode="External"/><Relationship Id="rId30" Type="http://schemas.openxmlformats.org/officeDocument/2006/relationships/hyperlink" Target="https://pxhere.com/en/photo/22445"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3" Type="http://schemas.openxmlformats.org/officeDocument/2006/relationships/hyperlink" Target="https://info.gesundheitsministerium.at/" TargetMode="External"/><Relationship Id="rId18" Type="http://schemas.openxmlformats.org/officeDocument/2006/relationships/hyperlink" Target="https://www.tagesspiegel.de/wissen/coronavirus-studie-in-schweden-nur-7-3-prozent-der-stockholmer-hatten-antikoerper-im-blut/25849542.html" TargetMode="External"/><Relationship Id="rId26" Type="http://schemas.openxmlformats.org/officeDocument/2006/relationships/hyperlink" Target="https://de.statista.com/statistik/daten/studie/156553/umfrage/anzahl-der-todesfaelle-durch-schweinegrippe/" TargetMode="External"/><Relationship Id="rId3" Type="http://schemas.openxmlformats.org/officeDocument/2006/relationships/hyperlink" Target="https://www.sora.at/nc/news-presse/news/news-einzelansicht/news/covid-19-praevalenz-1006.html" TargetMode="External"/><Relationship Id="rId21" Type="http://schemas.openxmlformats.org/officeDocument/2006/relationships/hyperlink" Target="https://www.spiegel.de/panorama/gesellschaft/dorval-in-kanada-pfleger-flohen-aus-angst-vor-corona-31-senioren-tot-a-18fffc30-4e2a-40b3-a6d4-36e55549518d" TargetMode="External"/><Relationship Id="rId34" Type="http://schemas.openxmlformats.org/officeDocument/2006/relationships/hyperlink" Target="https://www.mopo.de/hamburg/50-000-tote--jeder-zweite-hamburger-krank-die-vergessene-epidemie-vor-50-jahren-36586228" TargetMode="External"/><Relationship Id="rId7" Type="http://schemas.openxmlformats.org/officeDocument/2006/relationships/hyperlink" Target="https://www.bmbwf.gv.at/Themen/Forschung/Aktuelles/COVID-19-Studie.html" TargetMode="External"/><Relationship Id="rId12" Type="http://schemas.openxmlformats.org/officeDocument/2006/relationships/hyperlink" Target="https://www.zeit.de/politik/2010-01/europarat-panikmache-schweinegrippe" TargetMode="External"/><Relationship Id="rId17" Type="http://schemas.openxmlformats.org/officeDocument/2006/relationships/hyperlink" Target="https://www.finanznachrichten.de/nachrichten-2020-06/49916149-oekonom-wirtschaftskrise-verringert-lebenserwartung-der-deutschen-003.htm" TargetMode="External"/><Relationship Id="rId25" Type="http://schemas.openxmlformats.org/officeDocument/2006/relationships/hyperlink" Target="https://influenza.rki.de/Saisonberichte/2017.pdf" TargetMode="External"/><Relationship Id="rId33" Type="http://schemas.openxmlformats.org/officeDocument/2006/relationships/hyperlink" Target="https://www.aerzteblatt.de/nachrichten/106375/Grippewelle-war-toedlichste-in-30-Jahren" TargetMode="External"/><Relationship Id="rId2" Type="http://schemas.openxmlformats.org/officeDocument/2006/relationships/hyperlink" Target="https://de.wikipedia.org/wiki/Erk%C3%A4ltung#Krankheitserreger" TargetMode="External"/><Relationship Id="rId16" Type="http://schemas.openxmlformats.org/officeDocument/2006/relationships/hyperlink" Target="https://www.kooperation-international.de/laender/europa/schweden/allgemeine-landesinformationen/" TargetMode="External"/><Relationship Id="rId20" Type="http://schemas.openxmlformats.org/officeDocument/2006/relationships/hyperlink" Target="https://academic.oup.com/qjmed/article/doi/10.1093/qjmed/hcaa202/5857612" TargetMode="External"/><Relationship Id="rId29" Type="http://schemas.openxmlformats.org/officeDocument/2006/relationships/hyperlink" Target="https://www.who.int/docs/default-source/coronaviruse/who-china-joint-mission-on-covid-19-final-report.pdf" TargetMode="External"/><Relationship Id="rId1" Type="http://schemas.openxmlformats.org/officeDocument/2006/relationships/slideLayout" Target="../slideLayouts/slideLayout12.xml"/><Relationship Id="rId6" Type="http://schemas.openxmlformats.org/officeDocument/2006/relationships/hyperlink" Target="https://influenza.rki.de/Wochenberichte/2019_2020/2020-19.pdf" TargetMode="External"/><Relationship Id="rId11" Type="http://schemas.openxmlformats.org/officeDocument/2006/relationships/hyperlink" Target="https://science.apa.at/rubrik/medizin_und_biotech/3_COVID-19" TargetMode="External"/><Relationship Id="rId24" Type="http://schemas.openxmlformats.org/officeDocument/2006/relationships/hyperlink" Target="https://twitter.com/StadtMuenchen/status/1255111975106949120/photo/1" TargetMode="External"/><Relationship Id="rId32" Type="http://schemas.openxmlformats.org/officeDocument/2006/relationships/hyperlink" Target="https://de.wikipedia.org/wiki/Basisreproduktionszahl#Beispielwerte_f%C3%BCr_verschiedene_Infektionskrankheiten" TargetMode="External"/><Relationship Id="rId5" Type="http://schemas.openxmlformats.org/officeDocument/2006/relationships/hyperlink" Target="https://www.aerzteblatt.de/nachrichten/114358/SARS-CoV-2-Wie-gefaehrlich-ist-die-Virusvariante-G614" TargetMode="External"/><Relationship Id="rId15" Type="http://schemas.openxmlformats.org/officeDocument/2006/relationships/hyperlink" Target="https://www.focus.de/panorama/welt/bewusst-nach-fehlern-gesucht-lockdown-am-ballermann-deutscher-wirt-des-deutschen-ecks-erhebt-schwere-vorwuerfe_id_12214261.html" TargetMode="External"/><Relationship Id="rId23" Type="http://schemas.openxmlformats.org/officeDocument/2006/relationships/hyperlink" Target="https://www.who.int/docs/default-source/coronaviruse/situation-reports/20200306-sitrep-46-covid-19.pdf?sfvrsn=96b04adf_4#:~:text=For%20COVID%2D19%2C,infections%2C%20requiring%20ventilation. " TargetMode="External"/><Relationship Id="rId28" Type="http://schemas.openxmlformats.org/officeDocument/2006/relationships/hyperlink" Target="https://www.rki.de/DE/Content/InfAZ/N/Neuartiges_Coronavirus/Situationsberichte/2020-07-29-de.pdf?__blob=publicationFile" TargetMode="External"/><Relationship Id="rId10" Type="http://schemas.openxmlformats.org/officeDocument/2006/relationships/hyperlink" Target="https://de.wikipedia.org/wiki/COVID-19-Pandemie_in_Deutschland#Vergleich_mit_anderen_Virusinfektionen&#xA;" TargetMode="External"/><Relationship Id="rId19" Type="http://schemas.openxmlformats.org/officeDocument/2006/relationships/hyperlink" Target="https://www.aerzteblatt.de/nachrichten/114962/Toennies-SARS-CoV-2-wurde-in-klimatisierten-Arbeitsbereichen-uebertragen" TargetMode="External"/><Relationship Id="rId31" Type="http://schemas.openxmlformats.org/officeDocument/2006/relationships/hyperlink" Target="https://www.rki.de/DE/Content/InfAZ/N/Neuartiges_Coronavirus/Steckbrief.html#doc13776792bodyText15" TargetMode="External"/><Relationship Id="rId4" Type="http://schemas.openxmlformats.org/officeDocument/2006/relationships/hyperlink" Target="https://www.bundesverfassungsgericht.de/SharedDocs/Entscheidungen/DE/2006/02/rs20060215_1bvr035705.html" TargetMode="External"/><Relationship Id="rId9" Type="http://schemas.openxmlformats.org/officeDocument/2006/relationships/hyperlink" Target="https://www.bundestag.de/resource/blob/645812/e382539acdd205358b958cb7a9e8ba53/WD-2-013-19-pdf-data.pdf" TargetMode="External"/><Relationship Id="rId14" Type="http://schemas.openxmlformats.org/officeDocument/2006/relationships/hyperlink" Target="https://www.zeit.de/wissen/gesundheit/2020-07/coronavirus-robert-koch-institut-kritik-daten-ansteckungsorte-meldekette" TargetMode="External"/><Relationship Id="rId22" Type="http://schemas.openxmlformats.org/officeDocument/2006/relationships/hyperlink" Target="https://globalnews.ca/news/6807585/coronavirus-dorval-residence/" TargetMode="External"/><Relationship Id="rId27" Type="http://schemas.openxmlformats.org/officeDocument/2006/relationships/hyperlink" Target="https://de.wikipedia.org/wiki/Pandemie_H1N1_2009/10#Bewertung_der_Pandemie" TargetMode="External"/><Relationship Id="rId30" Type="http://schemas.openxmlformats.org/officeDocument/2006/relationships/hyperlink" Target="https://www.rki.de/DE/Content/InfAZ/N/Neuartiges_Coronavirus/Steckbrief.html#doc13776792bodyText10" TargetMode="External"/><Relationship Id="rId8" Type="http://schemas.openxmlformats.org/officeDocument/2006/relationships/hyperlink" Target="https://www.grc-org.de/files/ArticleFiles/document/Reanimation%20durch%20Ersthelfer%20in%20Zeiten%20von%20COVID-19_%C3%BCberarbeitet.pdf" TargetMode="External"/></Relationships>
</file>

<file path=ppt/slides/_rels/slide58.xml.rels><?xml version="1.0" encoding="UTF-8" standalone="yes"?>
<Relationships xmlns="http://schemas.openxmlformats.org/package/2006/relationships"><Relationship Id="rId13" Type="http://schemas.openxmlformats.org/officeDocument/2006/relationships/hyperlink" Target="https://www.n-tv.de/panorama/Corona-grassiert-auf-Flugzeugtraeger-article21722262.html" TargetMode="External"/><Relationship Id="rId18" Type="http://schemas.openxmlformats.org/officeDocument/2006/relationships/hyperlink" Target="https://ec.europa.eu/germany/news/20200707-wirtschaftsprognose-sommer-2020_de" TargetMode="External"/><Relationship Id="rId26" Type="http://schemas.openxmlformats.org/officeDocument/2006/relationships/hyperlink" Target="https://www.rnd.de/digital/corona-app-so-bewerten-wissenschaftler-die-neue-warn-app-6QGMF6FBLVEATN2AVH6XS4RSLE.html" TargetMode="External"/><Relationship Id="rId3" Type="http://schemas.openxmlformats.org/officeDocument/2006/relationships/hyperlink" Target="https://www.recoverytrial.net/files/recovery_dexamethasone_statement_160620_final.pdf" TargetMode="External"/><Relationship Id="rId21" Type="http://schemas.openxmlformats.org/officeDocument/2006/relationships/hyperlink" Target="https://www.buzer.de/gesetz/2148/v237994-2020-03-28.htm" TargetMode="External"/><Relationship Id="rId34" Type="http://schemas.openxmlformats.org/officeDocument/2006/relationships/hyperlink" Target="https://www.rki.de/DE/Content/Infekt/EpidBull/Archiv/2009/Ausgaben/46_09.pdf?__blob=publicationFile" TargetMode="External"/><Relationship Id="rId7" Type="http://schemas.openxmlformats.org/officeDocument/2006/relationships/hyperlink" Target="https://www.spiegel.de/panorama/gesellschaft/corona-politik-und-ihre-kollateralschaeden-das-sterben-der-anderen-a-00000000-0002-0001-0000-000171426687" TargetMode="External"/><Relationship Id="rId12" Type="http://schemas.openxmlformats.org/officeDocument/2006/relationships/hyperlink" Target="https://www.welt.de/gesundheit/article116560378/Alle-zwei-Minuten-ein-Schlaganfall-in-Deutschland.html" TargetMode="External"/><Relationship Id="rId17" Type="http://schemas.openxmlformats.org/officeDocument/2006/relationships/hyperlink" Target="https://www.krefeld.de/de/inhalt/corona-aktuelle-meldungen/%20siehe%206.7.2020" TargetMode="External"/><Relationship Id="rId25" Type="http://schemas.openxmlformats.org/officeDocument/2006/relationships/hyperlink" Target="https://netzpolitik.org/2020/contact-tracing-apps-kritik-an-datenschutzfolgenabschaetzung-fuer-die-corona-warn-app/" TargetMode="External"/><Relationship Id="rId33" Type="http://schemas.openxmlformats.org/officeDocument/2006/relationships/hyperlink" Target="https://www.auswaertiges-amt.de/de/aussenpolitik/laender/frankreich-node/frankreichsicherheit/209524" TargetMode="External"/><Relationship Id="rId2" Type="http://schemas.openxmlformats.org/officeDocument/2006/relationships/hyperlink" Target="https://de.wikipedia.org/wiki/Dexamethason" TargetMode="External"/><Relationship Id="rId16" Type="http://schemas.openxmlformats.org/officeDocument/2006/relationships/hyperlink" Target="https://de.wikipedia.org/wiki/USS_Theodore_Roosevelt_(CVN-71)#Covid-19-Zwischenfall" TargetMode="External"/><Relationship Id="rId20" Type="http://schemas.openxmlformats.org/officeDocument/2006/relationships/hyperlink" Target="https://www.impfkritik.de/pressespiegel/2020032201.html" TargetMode="External"/><Relationship Id="rId29" Type="http://schemas.openxmlformats.org/officeDocument/2006/relationships/hyperlink" Target="https://virological.org/t/first-cases-of-coronavirus-disease-covid-19-in-brazil-south-america-2-genomes-3rd-march-2020/409" TargetMode="External"/><Relationship Id="rId1" Type="http://schemas.openxmlformats.org/officeDocument/2006/relationships/slideLayout" Target="../slideLayouts/slideLayout12.xml"/><Relationship Id="rId6" Type="http://schemas.openxmlformats.org/officeDocument/2006/relationships/hyperlink" Target="https://www.deutschlandfunk.de/op-stau-wegen-corona-eine-behandlung-die-zu-spaet-erfolgt.1773.de.html?dram:article_id=479655" TargetMode="External"/><Relationship Id="rId11" Type="http://schemas.openxmlformats.org/officeDocument/2006/relationships/hyperlink" Target="https://de.wikipedia.org/wiki/Schiffe_unter_Quarant%C3%A4ne_in_der_COVID-19-Pandemie#Diamond_Princess" TargetMode="External"/><Relationship Id="rId24" Type="http://schemas.openxmlformats.org/officeDocument/2006/relationships/hyperlink" Target="https://deutsch.medscape.com/artikelansicht/4908785#vp_3" TargetMode="External"/><Relationship Id="rId32" Type="http://schemas.openxmlformats.org/officeDocument/2006/relationships/hyperlink" Target="https://www.auswaertiges-amt.de/de/aussenpolitik/laender/spanien-node/spaniensicherheit/210534" TargetMode="External"/><Relationship Id="rId5" Type="http://schemas.openxmlformats.org/officeDocument/2006/relationships/hyperlink" Target="https://www.rki.de/DE/Content/InfAZ/N/Neuartiges_Coronavirus/Projekte_RKI/Nowcasting.html" TargetMode="External"/><Relationship Id="rId15" Type="http://schemas.openxmlformats.org/officeDocument/2006/relationships/hyperlink" Target="https://www.lemonde.fr/international/article/2020/05/11/contamination-du-charles-de-gaulle-florence-parly-reconnait-des-erreurs-du-commandement_6039346_3210.html" TargetMode="External"/><Relationship Id="rId23" Type="http://schemas.openxmlformats.org/officeDocument/2006/relationships/hyperlink" Target="https://www.bundestag.de/resource/blob/694844/0b2af0e61b45ddbfe1311c78557720ee/19_14_0160-27-_ESV-Prof-Dr-Kingreen_2-Bevoelk-schutzg--data.pdf" TargetMode="External"/><Relationship Id="rId28" Type="http://schemas.openxmlformats.org/officeDocument/2006/relationships/hyperlink" Target="https://masks4all.co/what-countries-require-masks-in-public/" TargetMode="External"/><Relationship Id="rId10" Type="http://schemas.openxmlformats.org/officeDocument/2006/relationships/hyperlink" Target="https://www.euromomo.eu/graphs-and-maps" TargetMode="External"/><Relationship Id="rId19" Type="http://schemas.openxmlformats.org/officeDocument/2006/relationships/hyperlink" Target="https://data.worldbank.org/?locations=DE-FR-IT" TargetMode="External"/><Relationship Id="rId31" Type="http://schemas.openxmlformats.org/officeDocument/2006/relationships/hyperlink" Target="https://www.auswaertiges-amt.de/de/aussenpolitik/laender/belgien-node/belgiensicherheit/200382" TargetMode="External"/><Relationship Id="rId4" Type="http://schemas.openxmlformats.org/officeDocument/2006/relationships/hyperlink" Target="https://www.gelbe-liste.de/wirkstoffe/Dexamethason_7" TargetMode="External"/><Relationship Id="rId9" Type="http://schemas.openxmlformats.org/officeDocument/2006/relationships/hyperlink" Target="https://www.aok-bv.de/presse/pressemitteilungen/2020/index_23739.html" TargetMode="External"/><Relationship Id="rId14" Type="http://schemas.openxmlformats.org/officeDocument/2006/relationships/hyperlink" Target="https://www.drk-oberhausen-rheinhausen.de/news/notfallherzinfarktsekundenentscheiden.html" TargetMode="External"/><Relationship Id="rId22" Type="http://schemas.openxmlformats.org/officeDocument/2006/relationships/hyperlink" Target="https://www.bundestag.de/resource/blob/690262/cb718005e6d37ecce82c99191efbec49/WD-3-080-20-pdf-data.pdf" TargetMode="External"/><Relationship Id="rId27" Type="http://schemas.openxmlformats.org/officeDocument/2006/relationships/hyperlink" Target="https://www.gisaid.org/epiflu-applications/next-hcov-19-app/" TargetMode="External"/><Relationship Id="rId30" Type="http://schemas.openxmlformats.org/officeDocument/2006/relationships/hyperlink" Target="https://www.tagesschau.de/ausland/maskenpflicht-grossbritannien-101.html" TargetMode="External"/><Relationship Id="rId35" Type="http://schemas.openxmlformats.org/officeDocument/2006/relationships/hyperlink" Target="https://www.rki.de/DE/Content/Infekt/EpidBull/Archiv/2020/Ausgaben/12_20.pdf?__blob=publicationFile" TargetMode="External"/><Relationship Id="rId8" Type="http://schemas.openxmlformats.org/officeDocument/2006/relationships/hyperlink" Target="https://www.welt.de/politik/deutschland/plus211490131/Operationen-Gefahr-besteht-dass-wir-Tumore-erst-spaeter-entdecken.html" TargetMode="External"/></Relationships>
</file>

<file path=ppt/slides/_rels/slide59.xml.rels><?xml version="1.0" encoding="UTF-8" standalone="yes"?>
<Relationships xmlns="http://schemas.openxmlformats.org/package/2006/relationships"><Relationship Id="rId13" Type="http://schemas.openxmlformats.org/officeDocument/2006/relationships/hyperlink" Target="https://www.rki.de/SharedDocs/FAQ/NCOV2019/FAQ_Liste_Fallzahlen_Meldungen.html" TargetMode="External"/><Relationship Id="rId18" Type="http://schemas.openxmlformats.org/officeDocument/2006/relationships/hyperlink" Target="https://www.frankenpost.de/region/oberfranken/laenderspiegel/Gefahr-durch-das-Beatmungsgeraet;art2388,7210803" TargetMode="External"/><Relationship Id="rId26" Type="http://schemas.openxmlformats.org/officeDocument/2006/relationships/hyperlink" Target="https://www.rki.de/DE/Content/InfAZ/N/Neuartiges_Coronavirus/Situationsberichte/2020-06-11-de.pdf?__blob=publicationFile" TargetMode="External"/><Relationship Id="rId39" Type="http://schemas.openxmlformats.org/officeDocument/2006/relationships/hyperlink" Target="https://ctep.cancer.gov/protocolDevelopment/electronic_applications/docs/ctcaev3.pdf" TargetMode="External"/><Relationship Id="rId21" Type="http://schemas.openxmlformats.org/officeDocument/2006/relationships/hyperlink" Target="https://www.aerztezeitung.de/Politik/Schweinegrippe-Impfstoff-wird-zum-Trauma-der-Laender-282510.html" TargetMode="External"/><Relationship Id="rId34" Type="http://schemas.openxmlformats.org/officeDocument/2006/relationships/hyperlink" Target="https://www.muenchen.de/aktuell/2020-03/coronavirus-schliessung-von-schulen-kindergaerten-kindertagesstaetten-muenchen-und-bayern.html" TargetMode="External"/><Relationship Id="rId7" Type="http://schemas.openxmlformats.org/officeDocument/2006/relationships/hyperlink" Target="https://www.deutschlandfunknova.de/nachrichten/corona-infektionen-ueber-90-000-nerze-in-spanien-werden-getoetet" TargetMode="External"/><Relationship Id="rId12" Type="http://schemas.openxmlformats.org/officeDocument/2006/relationships/hyperlink" Target="https://experience.arcgis.com/experience/478220a4c454480e823b17327b2bf1d4/page/page_1/%20abgerufen%20am%2031.5.2020" TargetMode="External"/><Relationship Id="rId17" Type="http://schemas.openxmlformats.org/officeDocument/2006/relationships/hyperlink" Target="https://de.wikipedia.org/wiki/Schweinegrippe-Impfung#In_der_Europ%C3%A4ischen_Union_zugelassene_Impfstoffe" TargetMode="External"/><Relationship Id="rId25" Type="http://schemas.openxmlformats.org/officeDocument/2006/relationships/hyperlink" Target="https://influenza.rki.de/Saisonberichte/2017.pdf" TargetMode="External"/><Relationship Id="rId33" Type="http://schemas.openxmlformats.org/officeDocument/2006/relationships/hyperlink" Target="https://www.merkur.de/welt/coronavirus-gastronomie-oeffnung-restaurants-bayern-deutschland-berlin-baden-wuerttemberg-biergaerten-hotel-auflagen-zr-13748872.html" TargetMode="External"/><Relationship Id="rId38" Type="http://schemas.openxmlformats.org/officeDocument/2006/relationships/hyperlink" Target="https://investors.modernatx.com/news-releases/news-release-details/moderna-announces-positive-interim-phase-1-data-its-mrna-vaccine" TargetMode="External"/><Relationship Id="rId2" Type="http://schemas.openxmlformats.org/officeDocument/2006/relationships/hyperlink" Target="https://de.wikipedia.org/wiki/Liste_von_Epidemien_und_Pandemien" TargetMode="External"/><Relationship Id="rId16" Type="http://schemas.openxmlformats.org/officeDocument/2006/relationships/hyperlink" Target="https://www.heise.de/tp/features/Covid-19-Aktuelle-Berichte-von-Medizinern-aus-der-Praxis-4705361.html" TargetMode="External"/><Relationship Id="rId20" Type="http://schemas.openxmlformats.org/officeDocument/2006/relationships/hyperlink" Target="https://www.zeit.de/wissen/gesundheit/2011-02/pandemrix-schweinegrippe-narkolepsie" TargetMode="External"/><Relationship Id="rId29" Type="http://schemas.openxmlformats.org/officeDocument/2006/relationships/hyperlink" Target="https://www.welt.de/wissenschaft/article207391373/Frankreich-Kind-infiziert-sich-mit-Coronavirus-und-steckt-niemanden-an.html" TargetMode="External"/><Relationship Id="rId1" Type="http://schemas.openxmlformats.org/officeDocument/2006/relationships/slideLayout" Target="../slideLayouts/slideLayout12.xml"/><Relationship Id="rId6" Type="http://schemas.openxmlformats.org/officeDocument/2006/relationships/hyperlink" Target="https://www.aerztezeitung.de/Podcasts/Tatort-Wohnzimmer-Gewalt-gegen-Kinder-und-Frauen-im-Corona-Lockdown-410287.html" TargetMode="External"/><Relationship Id="rId11" Type="http://schemas.openxmlformats.org/officeDocument/2006/relationships/hyperlink" Target="https://www.infektionsschutz.de/infektionskrankheiten/uebertragungswege/troepfcheninfektion.html" TargetMode="External"/><Relationship Id="rId24" Type="http://schemas.openxmlformats.org/officeDocument/2006/relationships/hyperlink" Target="https://www.care.com/c/stories/15840/nursing-homes-in-america/" TargetMode="External"/><Relationship Id="rId32" Type="http://schemas.openxmlformats.org/officeDocument/2006/relationships/hyperlink" Target="https://de.wikipedia.org/wiki/COVID-19-Pandemie_in_Bayern#Kontaktbeschr%C3%A4nkungen_ab_6._Mai_2020&#xA;" TargetMode="External"/><Relationship Id="rId37" Type="http://schemas.openxmlformats.org/officeDocument/2006/relationships/hyperlink" Target="https://investors.modernatx.com/news-releases/news-release-details/moderna-and-catalent-announce-collaboration-fill-finish" TargetMode="External"/><Relationship Id="rId5" Type="http://schemas.openxmlformats.org/officeDocument/2006/relationships/hyperlink" Target="https://eref.thieme.de/ejournals/1439-4413_2011_51_52#/10.1055-s-0031-1292869" TargetMode="External"/><Relationship Id="rId15" Type="http://schemas.openxmlformats.org/officeDocument/2006/relationships/hyperlink" Target="https://web.archive.org/web/20100221124514/http:/www.ema.europa.eu/influenza/vaccines/home.htm" TargetMode="External"/><Relationship Id="rId23" Type="http://schemas.openxmlformats.org/officeDocument/2006/relationships/hyperlink" Target="https://ltccovid.org/wp-content/uploads/2020/06/Mortality-associated-with-COVID-among-people-who-use-long-term-care-26-June.pdf" TargetMode="External"/><Relationship Id="rId28" Type="http://schemas.openxmlformats.org/officeDocument/2006/relationships/hyperlink" Target="https://www.rki.de/DE/Content/InfAZ/N/Neuartiges_Coronavirus/Situationsberichte/2020-07-19-de.pdf?__blob=publicationFile" TargetMode="External"/><Relationship Id="rId36" Type="http://schemas.openxmlformats.org/officeDocument/2006/relationships/hyperlink" Target="http://www.ox.ac.uk/news/2020-06-28-trial-oxford-covid-19-vaccine-starts-brazil#&#xA;" TargetMode="External"/><Relationship Id="rId10" Type="http://schemas.openxmlformats.org/officeDocument/2006/relationships/hyperlink" Target="https://www.infektionsschutz.de/infektionskrankheiten/uebertragungswege/schmierinfektion.html" TargetMode="External"/><Relationship Id="rId19" Type="http://schemas.openxmlformats.org/officeDocument/2006/relationships/hyperlink" Target="https://www.apotheke-adhoc.de/nachrichten/detail/pharmazie/pandemrix-hoeheres-impfrisiko-schon-vorher-bekannt-schweinegrippe-impfstoff/" TargetMode="External"/><Relationship Id="rId31" Type="http://schemas.openxmlformats.org/officeDocument/2006/relationships/hyperlink" Target="https://virologie-ccm.charite.de/fileadmin/user_upload/microsites/m_cc05/virologie-ccm/dateien_upload/Weitere_Dateien/Charite_SARS-CoV-2_viral_load_2020-06-02.pdf" TargetMode="External"/><Relationship Id="rId4" Type="http://schemas.openxmlformats.org/officeDocument/2006/relationships/hyperlink" Target="https://en.wikipedia.org/wiki/List_of_human_disease_case_fatality_rates" TargetMode="External"/><Relationship Id="rId9" Type="http://schemas.openxmlformats.org/officeDocument/2006/relationships/hyperlink" Target="https://de.statista.com/themen/2141/haushalte-in-deutschland/" TargetMode="External"/><Relationship Id="rId14" Type="http://schemas.openxmlformats.org/officeDocument/2006/relationships/hyperlink" Target="https://en.wikipedia.org/wiki/COVID-19_pandemic_in_Japan" TargetMode="External"/><Relationship Id="rId22" Type="http://schemas.openxmlformats.org/officeDocument/2006/relationships/hyperlink" Target="https://projekte.uni-erfurt.de/cosmo2020/cosmo-analysis.html#7_akzeptanz_der_ma%C3%9Fnahmen&#xA;&#xA;" TargetMode="External"/><Relationship Id="rId27" Type="http://schemas.openxmlformats.org/officeDocument/2006/relationships/hyperlink" Target="https://www.lgl.bayern.de/gesundheit/infektionsschutz/infektionskrankheiten_a_z/coronavirus/karte_coronavirus/%20abgerufen%20am%2010.7.2020" TargetMode="External"/><Relationship Id="rId30" Type="http://schemas.openxmlformats.org/officeDocument/2006/relationships/hyperlink" Target="https://www.merkur.de/welt/coronavirus-kinder-studie-deutschland-gefahr-infektion-baden-wuerttemberg-kita-schule-verbreitung-spreader-zr-13800296.html" TargetMode="External"/><Relationship Id="rId35" Type="http://schemas.openxmlformats.org/officeDocument/2006/relationships/hyperlink" Target="https://www.destatis.de/DE/Themen/Gesellschaft-Umwelt/Bevoelkerung/Sterbefaelle-Lebenserwartung/vorlaeufige-ergebnisse.html" TargetMode="External"/><Relationship Id="rId8" Type="http://schemas.openxmlformats.org/officeDocument/2006/relationships/hyperlink" Target="https://www.tum.de/nc/die-tum/aktuelles/pressemitteilungen/details/36053/" TargetMode="External"/><Relationship Id="rId3" Type="http://schemas.openxmlformats.org/officeDocument/2006/relationships/hyperlink" Target="https://www.destatis.de/DE/Presse/Pressemitteilungen/2020/04/PD20_130_61.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hyperlink" Target="https://www.rnd.de/gesundheit/von-vektor-bis-dna-impfstoff-wie-die-forschung-das-coronavirus-bekampfen-will-LSDK3CECMJE4FINQJF5QVSKK34.html" TargetMode="External"/><Relationship Id="rId13" Type="http://schemas.openxmlformats.org/officeDocument/2006/relationships/hyperlink" Target="https://unternehmen-contra-corona.org/ergebnisse/" TargetMode="External"/><Relationship Id="rId18" Type="http://schemas.openxmlformats.org/officeDocument/2006/relationships/hyperlink" Target="https://www.destatis.de/DE/Themen/Gesellschaft-Umwelt/Gesundheit/Todesursachen/_inhalt.html" TargetMode="External"/><Relationship Id="rId26" Type="http://schemas.openxmlformats.org/officeDocument/2006/relationships/hyperlink" Target="https://www.leitbegriffe.bzga.de/alphabetisches-verzeichnis/praeventionsparadox/" TargetMode="External"/><Relationship Id="rId3" Type="http://schemas.openxmlformats.org/officeDocument/2006/relationships/hyperlink" Target="https://www.vfa.de/de/arzneimittel-forschung/woran-wir-forschen/impfstoffe-zum-schutz-vor-coronavirus-2019-ncov" TargetMode="External"/><Relationship Id="rId21" Type="http://schemas.openxmlformats.org/officeDocument/2006/relationships/hyperlink" Target="https://apps.who.int/iris/bitstream/handle/10665/68998/WHO_CDS_CSR_GIP_2005.5.pdf?sequence=1&amp;isAllowed=y" TargetMode="External"/><Relationship Id="rId7" Type="http://schemas.openxmlformats.org/officeDocument/2006/relationships/hyperlink" Target="https://www.uni-mannheim.de/gip/corona-studie/%20abgerufen%20am%208.7.2020" TargetMode="External"/><Relationship Id="rId12" Type="http://schemas.openxmlformats.org/officeDocument/2006/relationships/hyperlink" Target="https://www.meinbezirk.at/niederoesterreich/c-lokales/coronavirus-antikoerpertests-zeigen-nur-ein-fuenftel-der-infektionen-laut-studie-uni-zuerich_a4101285" TargetMode="External"/><Relationship Id="rId17" Type="http://schemas.openxmlformats.org/officeDocument/2006/relationships/hyperlink" Target="https://www.statistischebibliothek.de/mir/receive/DESerie_mods_00000958" TargetMode="External"/><Relationship Id="rId25" Type="http://schemas.openxmlformats.org/officeDocument/2006/relationships/hyperlink" Target="https://www.rki.de/SharedDocs/FAQ/Pandemie/FAQ20.html" TargetMode="External"/><Relationship Id="rId2" Type="http://schemas.openxmlformats.org/officeDocument/2006/relationships/hyperlink" Target="https://ec.europa.eu/commission/presscorner/detail/de/ip_20_1103" TargetMode="External"/><Relationship Id="rId16" Type="http://schemas.openxmlformats.org/officeDocument/2006/relationships/hyperlink" Target="https://dip21.bundestag.de/dip21/btd/19/194/1919428.pdf" TargetMode="External"/><Relationship Id="rId20" Type="http://schemas.openxmlformats.org/officeDocument/2006/relationships/hyperlink" Target="http://web.archive.org/web/20030202145905/http:/www.who.int/csr/disease/influenza/pandemic/en/" TargetMode="External"/><Relationship Id="rId29" Type="http://schemas.openxmlformats.org/officeDocument/2006/relationships/hyperlink" Target="https://www.youtube.com/watch?v=1ytgVYDGKTc&amp;feature=youtu.be" TargetMode="External"/><Relationship Id="rId1" Type="http://schemas.openxmlformats.org/officeDocument/2006/relationships/slideLayout" Target="../slideLayouts/slideLayout12.xml"/><Relationship Id="rId6" Type="http://schemas.openxmlformats.org/officeDocument/2006/relationships/hyperlink" Target="https://www.trillium.de/zeitschriften/trillium-immunologie/archiv/ausgaben-2019/heft-32019/aus-der-klinischen-forschung/design-und-funktionsweise-von-vektor-basierten-impfstoffen.html" TargetMode="External"/><Relationship Id="rId11" Type="http://schemas.openxmlformats.org/officeDocument/2006/relationships/hyperlink" Target="https://de.wikipedia.org/wiki/SARS-CoV-2#Antik%C3%B6rpernachweis" TargetMode="External"/><Relationship Id="rId24" Type="http://schemas.openxmlformats.org/officeDocument/2006/relationships/hyperlink" Target="https://www.who.int/dg/speeches/detail/who-director-general-s-opening-remarks-at-the-media-briefing-on-covid-19---11-march-2020" TargetMode="External"/><Relationship Id="rId5" Type="http://schemas.openxmlformats.org/officeDocument/2006/relationships/hyperlink" Target="https://www.apple.com/covid19/mobility" TargetMode="External"/><Relationship Id="rId15" Type="http://schemas.openxmlformats.org/officeDocument/2006/relationships/hyperlink" Target="https://eur-lex.europa.eu/legal-content/DE/TXT/?uri=CELEX:52000DC0001" TargetMode="External"/><Relationship Id="rId23" Type="http://schemas.openxmlformats.org/officeDocument/2006/relationships/hyperlink" Target="https://www.who.int/influenza/preparedness/pandemic/publication/en/" TargetMode="External"/><Relationship Id="rId28" Type="http://schemas.openxmlformats.org/officeDocument/2006/relationships/hyperlink" Target="https://www.theguardian.com/world/2020/apr/26/virologist-christian-drosten-germany-coronavirus-expert-interview" TargetMode="External"/><Relationship Id="rId10" Type="http://schemas.openxmlformats.org/officeDocument/2006/relationships/hyperlink" Target="https://www.schwaebische.de/ueberregional/politik_artikel,-vielversprechende-ergebnisse-bei-corona-impfstoffsuche-_arid,11248167.html" TargetMode="External"/><Relationship Id="rId19" Type="http://schemas.openxmlformats.org/officeDocument/2006/relationships/hyperlink" Target="https://www.instand-ev.de/System/rv-files/340%20DE%20SARS-CoV-2%20Genom%20April%202020%2020200502j.pdf" TargetMode="External"/><Relationship Id="rId4" Type="http://schemas.openxmlformats.org/officeDocument/2006/relationships/hyperlink" Target="https://www.mdr.de/nachrichten/ratgeber/gesundheit/coronavirus-risikio-gruppe-alter-covid-100.html" TargetMode="External"/><Relationship Id="rId9" Type="http://schemas.openxmlformats.org/officeDocument/2006/relationships/hyperlink" Target="http://german.china.org.cn/txt/2020-06/18/content_76177712.htm" TargetMode="External"/><Relationship Id="rId14" Type="http://schemas.openxmlformats.org/officeDocument/2006/relationships/hyperlink" Target="https://de.wikipedia.org/wiki/Vorsorgeprinzip" TargetMode="External"/><Relationship Id="rId22" Type="http://schemas.openxmlformats.org/officeDocument/2006/relationships/hyperlink" Target="https://www.ecdc.europa.eu/en/novel-coronavirus/laboratory-support,%20Abgerufen%20am%2024.7.2020%2017:45" TargetMode="External"/><Relationship Id="rId27" Type="http://schemas.openxmlformats.org/officeDocument/2006/relationships/hyperlink" Target="https://www.focus.de/gesundheit/news/leute-behaupten-wir-haetten-ueberreagiert-praeventions-paradox-drosten-schickt-warnung-an-lockdown-kritiker_id_11933151.html"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www.medrxiv.org/content/10.1101/2020.05.31.20114991v1.full.pdf" TargetMode="External"/><Relationship Id="rId13" Type="http://schemas.openxmlformats.org/officeDocument/2006/relationships/hyperlink" Target="https://www.zeit.de/wissen/gesundheit/2020-05/coronavirus-ansteckung-covid-19-patienten-schutzmassnahmen-infektionsherde/komplettansicht" TargetMode="External"/><Relationship Id="rId18" Type="http://schemas.openxmlformats.org/officeDocument/2006/relationships/hyperlink" Target="https://www.deutsche-apotheker-zeitung.de/daz-az/2003/daz-38-2003/uid-10657" TargetMode="External"/><Relationship Id="rId3" Type="http://schemas.openxmlformats.org/officeDocument/2006/relationships/hyperlink" Target="https://www.theguardian.com/world/2020/jun/04/covid-19-lancet-retracts-paper-that-halted-hydroxychloroquine-trials" TargetMode="External"/><Relationship Id="rId21" Type="http://schemas.openxmlformats.org/officeDocument/2006/relationships/hyperlink" Target="https://www.heise.de/tp/features/Covid-19-Ausgelieferte-Altenheime-4771968.html" TargetMode="External"/><Relationship Id="rId7" Type="http://schemas.openxmlformats.org/officeDocument/2006/relationships/hyperlink" Target="https://www.ndr.de/nachrichten/niedersachsen/braunschweig_harz_goettingen/Goettingen-Quarantaene-im-Hochhaus-aufgehoben,goettingen1430.html" TargetMode="External"/><Relationship Id="rId12" Type="http://schemas.openxmlformats.org/officeDocument/2006/relationships/hyperlink" Target="https://www.niaid.nih.gov/news-events/nih-clinical-trial-shows-remdesivir-accelerates-recovery-advanced-covid-19" TargetMode="External"/><Relationship Id="rId17" Type="http://schemas.openxmlformats.org/officeDocument/2006/relationships/hyperlink" Target="https://www.thelancet.com/journals/laninf/article/PIIS1473-3099(20)30243-7/fulltext" TargetMode="External"/><Relationship Id="rId2" Type="http://schemas.openxmlformats.org/officeDocument/2006/relationships/hyperlink" Target="https://www.who.int/emergencies/diseases/novel-coronavirus-2019/global-research-on-novel-coronavirus-2019-ncov/solidarity-clinical-trial-for-covid-19-treatments" TargetMode="External"/><Relationship Id="rId16" Type="http://schemas.openxmlformats.org/officeDocument/2006/relationships/hyperlink" Target="https://www.rki.de/DE/Content/InfAZ/N/Neuartiges_Coronavirus/Situationsberichte/2020-05-30-de.pdf?__blob=publicationFile" TargetMode="External"/><Relationship Id="rId20" Type="http://schemas.openxmlformats.org/officeDocument/2006/relationships/hyperlink" Target="https://milano.corriere.it/notizie/cronaca/18_gennaio_10/milano-terapie-intensive-collasso-l-influenza-gia-48-malati-gravi-molte-operazioni-rinviate-c9dc43a6-f5d1-11e7-9b06-fe054c3be5b2.shtml" TargetMode="External"/><Relationship Id="rId1" Type="http://schemas.openxmlformats.org/officeDocument/2006/relationships/slideLayout" Target="../slideLayouts/slideLayout12.xml"/><Relationship Id="rId6" Type="http://schemas.openxmlformats.org/officeDocument/2006/relationships/hyperlink" Target="https://www.jwatch.org/fw116777/2020/06/28/covid-19-us-antibody-test-results-multiple-sclerosis" TargetMode="External"/><Relationship Id="rId11" Type="http://schemas.openxmlformats.org/officeDocument/2006/relationships/hyperlink" Target="https://www.gilead.com/news-and-press/press-room/press-releases/2020/4/data-on-53-patients-treated-with-investigational-antiviral-remdesivir-through-the-compassionate-use-program-published-in-new-england-journal-of-medici" TargetMode="External"/><Relationship Id="rId5" Type="http://schemas.openxmlformats.org/officeDocument/2006/relationships/hyperlink" Target="https://www.gelbe-liste.de/wirkstoffe/Remdesivir_56071" TargetMode="External"/><Relationship Id="rId15" Type="http://schemas.openxmlformats.org/officeDocument/2006/relationships/hyperlink" Target="https://bit.ly/3ar39ky" TargetMode="External"/><Relationship Id="rId23" Type="http://schemas.openxmlformats.org/officeDocument/2006/relationships/hyperlink" Target="https://appsso.eurostat.ec.europa.eu/nui/submitViewTableAction.do" TargetMode="External"/><Relationship Id="rId10" Type="http://schemas.openxmlformats.org/officeDocument/2006/relationships/hyperlink" Target="https://www.npr.org/sections/live-updates-protests-for-racial-justice/2020/06/04/869278494/medical-examiners-autopsy-reveals-george-floyd-had-positive-test-for-coronavirus" TargetMode="External"/><Relationship Id="rId19" Type="http://schemas.openxmlformats.org/officeDocument/2006/relationships/hyperlink" Target="https://docs.google.com/presentation/d/1M-tZ2rxnxv8vCMmX5NwuxeYnNBdfg3lOdZ3Z-rTWluQ/present#slide=id.g74a92eef9f_8_0" TargetMode="External"/><Relationship Id="rId4" Type="http://schemas.openxmlformats.org/officeDocument/2006/relationships/hyperlink" Target="https://de.wikipedia.org/wiki/Remdesivir#Notfallgebrauchszulassungen" TargetMode="External"/><Relationship Id="rId9" Type="http://schemas.openxmlformats.org/officeDocument/2006/relationships/hyperlink" Target="https://de.wikipedia.org/wiki/Blutgruppe#H%C3%A4ufigkeit_der_Blutgruppen" TargetMode="External"/><Relationship Id="rId14" Type="http://schemas.openxmlformats.org/officeDocument/2006/relationships/hyperlink" Target="https://github.com/Priesemann-Group/covid19_inference_forecast/blob/master/technical_notes_dehning_etal_2020.pdf" TargetMode="External"/><Relationship Id="rId22" Type="http://schemas.openxmlformats.org/officeDocument/2006/relationships/hyperlink" Target="https://docs.google.com/presentation/d/1M-tZ2rxnxv8vCMmX5NwuxeYnNBdfg3lOdZ3Z-rTWluQ/present#slide=id.p9"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abc7news.com/suicide-covid-19-coronavirus-rates-during-pandemic-death-by/6201962/" TargetMode="External"/><Relationship Id="rId13" Type="http://schemas.openxmlformats.org/officeDocument/2006/relationships/hyperlink" Target="https://correctiv.org/faktencheck/2020/05/20/nein-in-sars-cov-2-wurden-nicht-im-labor-sequenzen-von-hiv-eingefuegt" TargetMode="External"/><Relationship Id="rId18" Type="http://schemas.openxmlformats.org/officeDocument/2006/relationships/hyperlink" Target="https://de.wikipedia.org/wiki/COVID-19-Pandemie_in_Schweden" TargetMode="External"/><Relationship Id="rId26" Type="http://schemas.openxmlformats.org/officeDocument/2006/relationships/hyperlink" Target="https://www.tagesspiegel.de/berlin/500-000-menschen-wollen-kommen-rechtsextreme-und-coronaleugner-rufen-zu-grossdemo-in-berlin-auf/26045322.html" TargetMode="External"/><Relationship Id="rId3" Type="http://schemas.openxmlformats.org/officeDocument/2006/relationships/hyperlink" Target="https://de.statista.com/statistik/daten/studie/248994/umfrage/durchschnittsalter-der-bevoelkerung-in-den-eu-laendern/" TargetMode="External"/><Relationship Id="rId21" Type="http://schemas.openxmlformats.org/officeDocument/2006/relationships/hyperlink" Target="https://www.spiegel.de/politik/ausland/coronavirus-wuhan-labor-weist-behauptungen-ueber-virus-zurueck-a-28f8f390-c5d9-4a55-b667-1bb8d9811eba" TargetMode="External"/><Relationship Id="rId7" Type="http://schemas.openxmlformats.org/officeDocument/2006/relationships/hyperlink" Target="https://www.augsburger-allgemeine.de/bayern/So-hat-sich-die-Suizidrate-in-Deutschland-waehrend-der-Corona-Krise-entwickelt-id57332446.html" TargetMode="External"/><Relationship Id="rId12" Type="http://schemas.openxmlformats.org/officeDocument/2006/relationships/hyperlink" Target="https://www.sueddeutsche.de/bayern/coronavirus-aerzte-apotheker-nachschub-1.4849648" TargetMode="External"/><Relationship Id="rId17" Type="http://schemas.openxmlformats.org/officeDocument/2006/relationships/hyperlink" Target="https://www.auswaertiges-amt.de/de/newsroom/maas-hilfsgueter-coronavirus/2307756" TargetMode="External"/><Relationship Id="rId25" Type="http://schemas.openxmlformats.org/officeDocument/2006/relationships/hyperlink" Target="https://www.spiegel.de/wissenschaft/medizin/corona-virologen-fuerchten-um-meinungsfreiheit-in-der-wissenschaft-umfrage-a-775f272f-ba4f-4bd7-a8b3-140d2f795bd3" TargetMode="External"/><Relationship Id="rId2" Type="http://schemas.openxmlformats.org/officeDocument/2006/relationships/hyperlink" Target="https://www.indexmundi.com/g/r.aspx?v=69" TargetMode="External"/><Relationship Id="rId16" Type="http://schemas.openxmlformats.org/officeDocument/2006/relationships/hyperlink" Target="https://www.epicentro.iss.it/en/coronavirus/bollettino/Report-COVID-2019_22_july_2020.pdf" TargetMode="External"/><Relationship Id="rId20" Type="http://schemas.openxmlformats.org/officeDocument/2006/relationships/hyperlink" Target="https://www.arcgis.com/sharing/rest/content/items/b5e7488e117749c19881cce45db13f7e/data" TargetMode="External"/><Relationship Id="rId29" Type="http://schemas.openxmlformats.org/officeDocument/2006/relationships/hyperlink" Target="https://www.swp.de/panorama/attila-hildmann-nach-corona-kritik-nehmen-laeden-seine-produkte-aus-dem-sortiment-46055154.html" TargetMode="External"/><Relationship Id="rId1" Type="http://schemas.openxmlformats.org/officeDocument/2006/relationships/slideLayout" Target="../slideLayouts/slideLayout12.xml"/><Relationship Id="rId6" Type="http://schemas.openxmlformats.org/officeDocument/2006/relationships/hyperlink" Target="https://www.focus.de/gesundheit/news/rechtsmediziner-mahnt-michael-tsokos-wir-werden-eine-psycho-soziale-pandemie-erleben_id_11988295.html" TargetMode="External"/><Relationship Id="rId11" Type="http://schemas.openxmlformats.org/officeDocument/2006/relationships/hyperlink" Target="https://www.augsburger-allgemeine.de/politik/Schutzausruestung-fehlt-Kritik-von-Gewerkschaften-und-Heimbetreibern-id57249841.html" TargetMode="External"/><Relationship Id="rId24" Type="http://schemas.openxmlformats.org/officeDocument/2006/relationships/hyperlink" Target="https://www.sueddeutsche.de/politik/suedkorea-coronavirus-masseninfektion-nachtclub-1.4903243" TargetMode="External"/><Relationship Id="rId5" Type="http://schemas.openxmlformats.org/officeDocument/2006/relationships/hyperlink" Target="https://www.uni-mannheim.de/media/Einrichtungen/gip/Corona_Studie/Schwerpunktbericht_Angstempfinden_Mannheimer_Corona_Studie.pdf" TargetMode="External"/><Relationship Id="rId15" Type="http://schemas.openxmlformats.org/officeDocument/2006/relationships/hyperlink" Target="https://www.statista.com/statistics/1110949/common-comorbidities-in-covid-19-deceased-patients-in-italy/" TargetMode="External"/><Relationship Id="rId23" Type="http://schemas.openxmlformats.org/officeDocument/2006/relationships/hyperlink" Target="https://www.medintensiva.org/en-intensive-care-services-resources-in-articulo-S2173572713000878" TargetMode="External"/><Relationship Id="rId28" Type="http://schemas.openxmlformats.org/officeDocument/2006/relationships/hyperlink" Target="https://www.vorwaerts.de/artikel/omas-gegen-rechts-rassismus-voelkisches-denken-krieg-verschwunden" TargetMode="External"/><Relationship Id="rId10" Type="http://schemas.openxmlformats.org/officeDocument/2006/relationships/hyperlink" Target="https://www.suedtirolnews.it/chronik/nobelpreistraeger-sagt-coronavirus-entstand-im-labor" TargetMode="External"/><Relationship Id="rId19" Type="http://schemas.openxmlformats.org/officeDocument/2006/relationships/hyperlink" Target="https://raw.githubusercontent.com/CSSEGISandData/COVID-19/master/csse_covid_19_data/csse_covid_19_time_series/time_series_covid19_deaths_global.csv" TargetMode="External"/><Relationship Id="rId31" Type="http://schemas.openxmlformats.org/officeDocument/2006/relationships/hyperlink" Target="https://www.mopo.de/news/politik-wirtschaft/nach-attila-hildmann-naechster-corona-verschwoerer-fliegt-mit-produkten-aus-sortiment-36727110" TargetMode="External"/><Relationship Id="rId4" Type="http://schemas.openxmlformats.org/officeDocument/2006/relationships/hyperlink" Target="https://projekte.uni-erfurt.de/cosmo2020/cosmo-analysis.html#7_akzeptanz_der_ma%C3%9Fnahmen&#xA;" TargetMode="External"/><Relationship Id="rId9" Type="http://schemas.openxmlformats.org/officeDocument/2006/relationships/hyperlink" Target="https://www.scinexx.de/news/biowissen/zehntausende-unbekannte-viren-im-abwasser/" TargetMode="External"/><Relationship Id="rId14" Type="http://schemas.openxmlformats.org/officeDocument/2006/relationships/hyperlink" Target="https://www.sueddeutsche.de/bayern/coronavirus-bayern-rueckblick-januar-februar-1.4794769" TargetMode="External"/><Relationship Id="rId22" Type="http://schemas.openxmlformats.org/officeDocument/2006/relationships/hyperlink" Target="https://covid19.healthdata.org/united-states-of-america%20abgerufen%20am%2021.5.2020" TargetMode="External"/><Relationship Id="rId27" Type="http://schemas.openxmlformats.org/officeDocument/2006/relationships/hyperlink" Target="https://taz.de/Corona-Demos-in-Berlin/!5699293/" TargetMode="External"/><Relationship Id="rId30" Type="http://schemas.openxmlformats.org/officeDocument/2006/relationships/hyperlink" Target="https://www.faz.net/aktuell/feuilleton/buecher/themen/boykott-aufruf-gegen-hildmann-buecher-bei-thalia-16869115.html"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ww.zeit.de/politik/deutschland/2020-07/corona-tests-bei-einreise-aus-risikogebieten-sollen-pflicht-werden" TargetMode="External"/><Relationship Id="rId3" Type="http://schemas.openxmlformats.org/officeDocument/2006/relationships/hyperlink" Target="https://coronavirus.jhu.edu/map.html" TargetMode="External"/><Relationship Id="rId7" Type="http://schemas.openxmlformats.org/officeDocument/2006/relationships/hyperlink" Target="https://www.rki.de/DE/Content/InfAZ/N/Neuartiges_Coronavirus/Situationsberichte/2020-03-09-de.pdf?__blob=publicationFile" TargetMode="External"/><Relationship Id="rId2" Type="http://schemas.openxmlformats.org/officeDocument/2006/relationships/hyperlink" Target="https://www.tagesschau.de/faktenfinder/corona-beate-b-101.html" TargetMode="External"/><Relationship Id="rId1" Type="http://schemas.openxmlformats.org/officeDocument/2006/relationships/slideLayout" Target="../slideLayouts/slideLayout12.xml"/><Relationship Id="rId6" Type="http://schemas.openxmlformats.org/officeDocument/2006/relationships/hyperlink" Target="https://www.ahd.com/states/hospital_NY.html" TargetMode="External"/><Relationship Id="rId5" Type="http://schemas.openxmlformats.org/officeDocument/2006/relationships/hyperlink" Target="https://www.governor.ny.gov/news/amid-ongoing-covid-19-pandemic-governor-cuomo-announces-results-completed-antibody-testing" TargetMode="External"/><Relationship Id="rId10" Type="http://schemas.openxmlformats.org/officeDocument/2006/relationships/hyperlink" Target="https://www.t-online.de/region/frankfurt-am-main/news/id_88283508/flughafen-frankfurt-taeglich-bis-zu-1-500-corona-tests.html" TargetMode="External"/><Relationship Id="rId4" Type="http://schemas.openxmlformats.org/officeDocument/2006/relationships/hyperlink" Target="https://www.youtube.com/watch?v=UIDsKdeFOmQ" TargetMode="External"/><Relationship Id="rId9" Type="http://schemas.openxmlformats.org/officeDocument/2006/relationships/hyperlink" Target="https://dip21.bundestag.de/dip21/btd/19/194/1919428.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7423150" cy="9369762"/>
          </a:xfrm>
          <a:prstGeom prst="rect">
            <a:avLst/>
          </a:prstGeom>
        </p:spPr>
      </p:pic>
      <p:sp>
        <p:nvSpPr>
          <p:cNvPr id="2" name="Textfeld 1"/>
          <p:cNvSpPr txBox="1"/>
          <p:nvPr/>
        </p:nvSpPr>
        <p:spPr>
          <a:xfrm>
            <a:off x="190500" y="2686674"/>
            <a:ext cx="6883400" cy="2000548"/>
          </a:xfrm>
          <a:prstGeom prst="rect">
            <a:avLst/>
          </a:prstGeom>
          <a:noFill/>
        </p:spPr>
        <p:txBody>
          <a:bodyPr wrap="square" rtlCol="0">
            <a:spAutoFit/>
          </a:bodyPr>
          <a:lstStyle/>
          <a:p>
            <a:r>
              <a:rPr lang="de-DE" sz="8800" b="1" dirty="0" err="1">
                <a:solidFill>
                  <a:schemeClr val="bg1"/>
                </a:solidFill>
                <a:effectLst>
                  <a:outerShdw blurRad="38100" dist="38100" dir="2700000" algn="tl">
                    <a:srgbClr val="000000">
                      <a:alpha val="43137"/>
                    </a:srgbClr>
                  </a:outerShdw>
                </a:effectLst>
              </a:rPr>
              <a:t>MAßNAHMEN</a:t>
            </a:r>
            <a:endParaRPr lang="de-DE" sz="8800" b="1" dirty="0">
              <a:solidFill>
                <a:schemeClr val="bg1"/>
              </a:solidFill>
              <a:effectLst>
                <a:outerShdw blurRad="38100" dist="38100" dir="2700000" algn="tl">
                  <a:srgbClr val="000000">
                    <a:alpha val="43137"/>
                  </a:srgbClr>
                </a:outerShdw>
              </a:effectLst>
            </a:endParaRPr>
          </a:p>
          <a:p>
            <a:r>
              <a:rPr lang="de-DE" sz="3600" b="1" dirty="0">
                <a:solidFill>
                  <a:schemeClr val="bg1"/>
                </a:solidFill>
                <a:effectLst>
                  <a:outerShdw blurRad="38100" dist="38100" dir="2700000" algn="tl">
                    <a:srgbClr val="000000">
                      <a:alpha val="43137"/>
                    </a:srgbClr>
                  </a:outerShdw>
                </a:effectLst>
              </a:rPr>
              <a:t>DIE REAKTION DES STAATES</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3426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Historische Einordnung</a:t>
            </a:r>
          </a:p>
          <a:p>
            <a:pPr algn="just" fontAlgn="auto">
              <a:spcBef>
                <a:spcPts val="0"/>
              </a:spcBef>
              <a:spcAft>
                <a:spcPts val="0"/>
              </a:spcAft>
              <a:defRPr/>
            </a:pPr>
            <a:endParaRPr lang="de-DE" dirty="0"/>
          </a:p>
          <a:p>
            <a:pPr algn="just" fontAlgn="auto">
              <a:spcBef>
                <a:spcPts val="0"/>
              </a:spcBef>
              <a:spcAft>
                <a:spcPts val="0"/>
              </a:spcAft>
              <a:defRPr/>
            </a:pPr>
            <a:r>
              <a:rPr lang="de-DE" dirty="0"/>
              <a:t>COVID-19 kann auch mit historischen Pandemien und Epidemien verglichen werden. Herangezogen wurden alle Epidemien mit mehr als 1 Mio. Toter und alle Pandemien mit Ausnahme von Saisonalen Grippewellen</a:t>
            </a:r>
            <a:r>
              <a:rPr lang="de-DE" baseline="30000" dirty="0"/>
              <a:t>H1</a:t>
            </a:r>
            <a:r>
              <a:rPr lang="de-DE" dirty="0"/>
              <a: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COVID-19 wird sich bis zum Ende der Pandemie im Bereich der Hong Kong und Asiatischen Grippe einordnen. </a:t>
            </a:r>
          </a:p>
          <a:p>
            <a:pPr algn="just" fontAlgn="auto">
              <a:spcBef>
                <a:spcPts val="0"/>
              </a:spcBef>
              <a:spcAft>
                <a:spcPts val="0"/>
              </a:spcAft>
              <a:defRPr/>
            </a:pPr>
            <a:r>
              <a:rPr lang="de-DE" dirty="0"/>
              <a:t>Bei der Einordnung nach CFR liegt COVID-19 etwa auf dem 44sten Platz</a:t>
            </a:r>
            <a:r>
              <a:rPr lang="de-DE" baseline="30000" dirty="0"/>
              <a:t>H2</a:t>
            </a:r>
            <a:r>
              <a:rPr lang="de-DE" dirty="0"/>
              <a:t>. </a:t>
            </a:r>
          </a:p>
          <a:p>
            <a:pPr algn="just" fontAlgn="auto">
              <a:spcBef>
                <a:spcPts val="0"/>
              </a:spcBef>
              <a:spcAft>
                <a:spcPts val="0"/>
              </a:spcAft>
              <a:defRPr/>
            </a:pPr>
            <a:r>
              <a:rPr lang="de-DE" dirty="0"/>
              <a:t>COVID-19 ist also weder eine Plage biblischen Ausmaßes noch ein Jahrhundertereignis. Im letzten Jahrhundert hat es drei Grippe-Pandemien ähnlicher, bzw. größerer Dimensionen gegeben. Der Vergleich mit diesen Pandemien erscheint angemessen.  </a:t>
            </a:r>
          </a:p>
        </p:txBody>
      </p:sp>
      <p:graphicFrame>
        <p:nvGraphicFramePr>
          <p:cNvPr id="2" name="Tabelle 1"/>
          <p:cNvGraphicFramePr>
            <a:graphicFrameLocks noGrp="1"/>
          </p:cNvGraphicFramePr>
          <p:nvPr>
            <p:extLst>
              <p:ext uri="{D42A27DB-BD31-4B8C-83A1-F6EECF244321}">
                <p14:modId xmlns:p14="http://schemas.microsoft.com/office/powerpoint/2010/main" val="2496325562"/>
              </p:ext>
            </p:extLst>
          </p:nvPr>
        </p:nvGraphicFramePr>
        <p:xfrm>
          <a:off x="458900" y="2359689"/>
          <a:ext cx="6426200" cy="4257675"/>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val="20000"/>
                    </a:ext>
                  </a:extLst>
                </a:gridCol>
                <a:gridCol w="2017600">
                  <a:extLst>
                    <a:ext uri="{9D8B030D-6E8A-4147-A177-3AD203B41FA5}">
                      <a16:colId xmlns:a16="http://schemas.microsoft.com/office/drawing/2014/main" val="20001"/>
                    </a:ext>
                  </a:extLst>
                </a:gridCol>
                <a:gridCol w="1112046">
                  <a:extLst>
                    <a:ext uri="{9D8B030D-6E8A-4147-A177-3AD203B41FA5}">
                      <a16:colId xmlns:a16="http://schemas.microsoft.com/office/drawing/2014/main" val="20002"/>
                    </a:ext>
                  </a:extLst>
                </a:gridCol>
                <a:gridCol w="1034254">
                  <a:extLst>
                    <a:ext uri="{9D8B030D-6E8A-4147-A177-3AD203B41FA5}">
                      <a16:colId xmlns:a16="http://schemas.microsoft.com/office/drawing/2014/main" val="20003"/>
                    </a:ext>
                  </a:extLst>
                </a:gridCol>
                <a:gridCol w="1601900">
                  <a:extLst>
                    <a:ext uri="{9D8B030D-6E8A-4147-A177-3AD203B41FA5}">
                      <a16:colId xmlns:a16="http://schemas.microsoft.com/office/drawing/2014/main" val="20004"/>
                    </a:ext>
                  </a:extLst>
                </a:gridCol>
              </a:tblGrid>
              <a:tr h="190500">
                <a:tc>
                  <a:txBody>
                    <a:bodyPr/>
                    <a:lstStyle/>
                    <a:p>
                      <a:pPr algn="l" fontAlgn="b"/>
                      <a:r>
                        <a:rPr lang="en-US" sz="1800" b="1" u="none" strike="noStrike" dirty="0">
                          <a:effectLst/>
                        </a:rPr>
                        <a:t>Rang</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b="1" u="none" strike="noStrike">
                          <a:effectLst/>
                        </a:rPr>
                        <a:t>Epidemie/Pandemie</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b="1" u="none" strike="noStrike" dirty="0">
                          <a:effectLst/>
                        </a:rPr>
                        <a:t>Region</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b="1" u="none" strike="noStrike">
                          <a:effectLst/>
                        </a:rPr>
                        <a:t>Jahr</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b="1" u="none" strike="noStrike" dirty="0">
                          <a:effectLst/>
                        </a:rPr>
                        <a:t>Tote</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0"/>
                  </a:ext>
                </a:extLst>
              </a:tr>
              <a:tr h="1905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Pest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Alte Welt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1346-53</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100-125 Mio.</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1"/>
                  </a:ext>
                </a:extLst>
              </a:tr>
              <a:tr h="190500">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dirty="0" err="1">
                          <a:effectLst/>
                        </a:rPr>
                        <a:t>Spanische</a:t>
                      </a:r>
                      <a:r>
                        <a:rPr lang="en-US" sz="1800" u="none" strike="noStrike" dirty="0">
                          <a:effectLst/>
                        </a:rPr>
                        <a:t> Grippe</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1918-20</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27-50 Mio.</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2"/>
                  </a:ext>
                </a:extLst>
              </a:tr>
              <a:tr h="190500">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dirty="0">
                          <a:effectLst/>
                        </a:rPr>
                        <a:t>AIDS</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seit 1980</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36 Mio.</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3"/>
                  </a:ext>
                </a:extLst>
              </a:tr>
              <a:tr h="190500">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dirty="0" err="1">
                          <a:effectLst/>
                        </a:rPr>
                        <a:t>Beulenpest</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1894-1912</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12 Mio.</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4"/>
                  </a:ext>
                </a:extLst>
              </a:tr>
              <a:tr h="190500">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dirty="0" err="1">
                          <a:effectLst/>
                        </a:rPr>
                        <a:t>Pocken</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dirty="0" err="1">
                          <a:effectLst/>
                        </a:rPr>
                        <a:t>Mexiko</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1519/20</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5-8 Mio.</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5"/>
                  </a:ext>
                </a:extLst>
              </a:tr>
              <a:tr h="190500">
                <a:tc>
                  <a:txBody>
                    <a:bodyPr/>
                    <a:lstStyle/>
                    <a:p>
                      <a:pPr algn="r" fontAlgn="b"/>
                      <a:r>
                        <a:rPr lang="en-US" sz="1800" u="none" strike="noStrike">
                          <a:effectLst/>
                        </a:rPr>
                        <a:t>6</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Cholera</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dirty="0" err="1">
                          <a:effectLst/>
                        </a:rPr>
                        <a:t>Weltweit</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1961–90 </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err="1">
                          <a:effectLst/>
                        </a:rPr>
                        <a:t>Mehre</a:t>
                      </a:r>
                      <a:r>
                        <a:rPr lang="en-US" sz="1800" u="none" strike="noStrike" dirty="0">
                          <a:effectLst/>
                        </a:rPr>
                        <a:t> Mio.</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6"/>
                  </a:ext>
                </a:extLst>
              </a:tr>
              <a:tr h="190500">
                <a:tc>
                  <a:txBody>
                    <a:bodyPr/>
                    <a:lstStyle/>
                    <a:p>
                      <a:pPr algn="r" fontAlgn="b"/>
                      <a:r>
                        <a:rPr lang="en-US" sz="1800" u="none" strike="noStrike">
                          <a:effectLst/>
                        </a:rPr>
                        <a:t>7</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Asiatische Grippe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dirty="0" err="1">
                          <a:effectLst/>
                        </a:rPr>
                        <a:t>Weltweit</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1957/58</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1-4 Mio.</a:t>
                      </a:r>
                      <a:r>
                        <a:rPr lang="en-US" sz="1800" u="none" strike="noStrike" baseline="30000" dirty="0">
                          <a:effectLst/>
                        </a:rPr>
                        <a:t>H3</a:t>
                      </a:r>
                      <a:endParaRPr lang="en-US" sz="1800" b="0" i="0" u="none" strike="noStrike" baseline="30000"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7"/>
                  </a:ext>
                </a:extLst>
              </a:tr>
              <a:tr h="190500">
                <a:tc>
                  <a:txBody>
                    <a:bodyPr/>
                    <a:lstStyle/>
                    <a:p>
                      <a:pPr algn="r" fontAlgn="b"/>
                      <a:r>
                        <a:rPr lang="en-US" sz="1800" u="none" strike="noStrike">
                          <a:effectLst/>
                        </a:rPr>
                        <a:t>8</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Hong Kong Grippe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1968–70</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1-4 Mio.</a:t>
                      </a:r>
                      <a:r>
                        <a:rPr lang="en-US" sz="1800" u="none" strike="noStrike" baseline="30000" dirty="0">
                          <a:effectLst/>
                        </a:rPr>
                        <a:t> H3</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8"/>
                  </a:ext>
                </a:extLst>
              </a:tr>
              <a:tr h="190500">
                <a:tc>
                  <a:txBody>
                    <a:bodyPr/>
                    <a:lstStyle/>
                    <a:p>
                      <a:pPr algn="r" fontAlgn="b"/>
                      <a:r>
                        <a:rPr lang="en-US" sz="1800" u="none" strike="noStrike">
                          <a:effectLst/>
                        </a:rPr>
                        <a:t>9</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Russische Grippe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1889/90</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&lt; 1 Mio.</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09"/>
                  </a:ext>
                </a:extLst>
              </a:tr>
              <a:tr h="190500">
                <a:tc>
                  <a:txBody>
                    <a:bodyPr/>
                    <a:lstStyle/>
                    <a:p>
                      <a:pPr algn="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Russische Grippe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1977/78</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700.000</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10"/>
                  </a:ext>
                </a:extLst>
              </a:tr>
              <a:tr h="190500">
                <a:tc>
                  <a:txBody>
                    <a:bodyPr/>
                    <a:lstStyle/>
                    <a:p>
                      <a:pPr algn="r" fontAlgn="b"/>
                      <a:r>
                        <a:rPr lang="en-US" sz="1800" u="none" strike="noStrike" dirty="0">
                          <a:effectLst/>
                        </a:rPr>
                        <a:t>11</a:t>
                      </a:r>
                      <a:endParaRPr lang="en-US" sz="1800" b="0" i="0" u="none" strike="noStrike" dirty="0">
                        <a:solidFill>
                          <a:srgbClr val="000000"/>
                        </a:solidFill>
                        <a:effectLst/>
                        <a:latin typeface="Calibri" panose="020F0502020204030204" pitchFamily="34" charset="0"/>
                      </a:endParaRPr>
                    </a:p>
                  </a:txBody>
                  <a:tcPr marL="9525" marR="9525" marT="9525" marB="0" anchor="b">
                    <a:solidFill>
                      <a:srgbClr val="00B050">
                        <a:alpha val="50000"/>
                      </a:srgbClr>
                    </a:solidFill>
                  </a:tcPr>
                </a:tc>
                <a:tc>
                  <a:txBody>
                    <a:bodyPr/>
                    <a:lstStyle/>
                    <a:p>
                      <a:pPr algn="l" fontAlgn="b"/>
                      <a:r>
                        <a:rPr lang="en-US" sz="1800" u="none" strike="noStrike" dirty="0">
                          <a:effectLst/>
                        </a:rPr>
                        <a:t>COVID-19</a:t>
                      </a:r>
                      <a:endParaRPr lang="en-US" sz="1800" b="0" i="0" u="none" strike="noStrike" dirty="0">
                        <a:solidFill>
                          <a:srgbClr val="000000"/>
                        </a:solidFill>
                        <a:effectLst/>
                        <a:latin typeface="Calibri" panose="020F0502020204030204" pitchFamily="34" charset="0"/>
                      </a:endParaRPr>
                    </a:p>
                  </a:txBody>
                  <a:tcPr marL="9525" marR="9525" marT="9525" marB="0" anchor="b">
                    <a:solidFill>
                      <a:srgbClr val="00B050">
                        <a:alpha val="50000"/>
                      </a:srgb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rgbClr val="00B050">
                        <a:alpha val="50000"/>
                      </a:srgbClr>
                    </a:solidFill>
                  </a:tcPr>
                </a:tc>
                <a:tc>
                  <a:txBody>
                    <a:bodyPr/>
                    <a:lstStyle/>
                    <a:p>
                      <a:pPr algn="ctr" fontAlgn="b"/>
                      <a:r>
                        <a:rPr lang="en-US" sz="1800" u="none" strike="noStrike">
                          <a:effectLst/>
                        </a:rPr>
                        <a:t>Seit 2019</a:t>
                      </a:r>
                      <a:endParaRPr lang="en-US" sz="1800" b="0" i="0" u="none" strike="noStrike">
                        <a:solidFill>
                          <a:srgbClr val="000000"/>
                        </a:solidFill>
                        <a:effectLst/>
                        <a:latin typeface="Calibri" panose="020F0502020204030204" pitchFamily="34" charset="0"/>
                      </a:endParaRPr>
                    </a:p>
                  </a:txBody>
                  <a:tcPr marL="9525" marR="9525" marT="9525" marB="0" anchor="b">
                    <a:solidFill>
                      <a:srgbClr val="00B050">
                        <a:alpha val="50000"/>
                      </a:srgbClr>
                    </a:solidFill>
                  </a:tcPr>
                </a:tc>
                <a:tc>
                  <a:txBody>
                    <a:bodyPr/>
                    <a:lstStyle/>
                    <a:p>
                      <a:pPr algn="ctr" fontAlgn="b"/>
                      <a:r>
                        <a:rPr lang="en-US" sz="1800" u="none" strike="noStrike" dirty="0">
                          <a:effectLst/>
                        </a:rPr>
                        <a:t>616.550</a:t>
                      </a:r>
                      <a:endParaRPr lang="en-US" sz="1800" b="0" i="0" u="none" strike="noStrike" dirty="0">
                        <a:solidFill>
                          <a:srgbClr val="000000"/>
                        </a:solidFill>
                        <a:effectLst/>
                        <a:latin typeface="Calibri" panose="020F0502020204030204" pitchFamily="34" charset="0"/>
                      </a:endParaRPr>
                    </a:p>
                  </a:txBody>
                  <a:tcPr marL="9525" marR="9525" marT="9525" marB="0" anchor="b">
                    <a:solidFill>
                      <a:srgbClr val="00B050">
                        <a:alpha val="50000"/>
                      </a:srgbClr>
                    </a:solidFill>
                  </a:tcPr>
                </a:tc>
                <a:extLst>
                  <a:ext uri="{0D108BD9-81ED-4DB2-BD59-A6C34878D82A}">
                    <a16:rowId xmlns:a16="http://schemas.microsoft.com/office/drawing/2014/main" val="10011"/>
                  </a:ext>
                </a:extLst>
              </a:tr>
              <a:tr h="190500">
                <a:tc>
                  <a:txBody>
                    <a:bodyPr/>
                    <a:lstStyle/>
                    <a:p>
                      <a:pPr algn="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Schweinegrippe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2009/10 </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&gt;18.449</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12"/>
                  </a:ext>
                </a:extLst>
              </a:tr>
              <a:tr h="190500">
                <a:tc>
                  <a:txBody>
                    <a:bodyPr/>
                    <a:lstStyle/>
                    <a:p>
                      <a:pPr algn="r" fontAlgn="b"/>
                      <a:r>
                        <a:rPr lang="en-US" sz="1800" u="none" strike="noStrike">
                          <a:effectLst/>
                        </a:rPr>
                        <a:t>13</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Vogelgrippe</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Seit 2004</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&gt;450</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13"/>
                  </a:ext>
                </a:extLst>
              </a:tr>
              <a:tr h="190500">
                <a:tc>
                  <a:txBody>
                    <a:bodyPr/>
                    <a:lstStyle/>
                    <a:p>
                      <a:pPr algn="r" fontAlgn="b"/>
                      <a:r>
                        <a:rPr lang="en-US" sz="1800" u="none" strike="noStrike">
                          <a:effectLst/>
                        </a:rPr>
                        <a:t>14</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dirty="0">
                          <a:effectLst/>
                        </a:rPr>
                        <a:t>SARS </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l" fontAlgn="b"/>
                      <a:r>
                        <a:rPr lang="en-US" sz="1800" u="none" strike="noStrike">
                          <a:effectLst/>
                        </a:rPr>
                        <a:t>Weltweit</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a:effectLst/>
                        </a:rPr>
                        <a:t>2002/03</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bg1">
                        <a:alpha val="50000"/>
                      </a:schemeClr>
                    </a:solidFill>
                  </a:tcPr>
                </a:tc>
                <a:tc>
                  <a:txBody>
                    <a:bodyPr/>
                    <a:lstStyle/>
                    <a:p>
                      <a:pPr algn="ctr" fontAlgn="b"/>
                      <a:r>
                        <a:rPr lang="en-US" sz="1800" u="none" strike="noStrike" dirty="0">
                          <a:effectLst/>
                        </a:rPr>
                        <a:t>810</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bg1">
                        <a:alpha val="50000"/>
                      </a:schemeClr>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040142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20134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Zielerreichung</a:t>
            </a:r>
          </a:p>
          <a:p>
            <a:pPr algn="just" fontAlgn="auto">
              <a:spcBef>
                <a:spcPts val="0"/>
              </a:spcBef>
              <a:spcAft>
                <a:spcPts val="0"/>
              </a:spcAft>
              <a:defRPr/>
            </a:pPr>
            <a:endParaRPr lang="de-DE" dirty="0"/>
          </a:p>
          <a:p>
            <a:pPr algn="just" fontAlgn="auto">
              <a:spcBef>
                <a:spcPts val="0"/>
              </a:spcBef>
              <a:spcAft>
                <a:spcPts val="0"/>
              </a:spcAft>
              <a:defRPr/>
            </a:pPr>
            <a:r>
              <a:rPr lang="de-DE" dirty="0"/>
              <a:t>Die Bundesregierung nennte die folgenden Ziele</a:t>
            </a:r>
            <a:r>
              <a:rPr lang="de-DE" baseline="30000" dirty="0"/>
              <a:t>z6</a:t>
            </a:r>
            <a:r>
              <a:rPr lang="de-DE" dirty="0"/>
              <a:t>:</a:t>
            </a:r>
          </a:p>
          <a:p>
            <a:pPr marL="342900" indent="-342900" algn="just" fontAlgn="auto">
              <a:spcBef>
                <a:spcPts val="0"/>
              </a:spcBef>
              <a:spcAft>
                <a:spcPts val="0"/>
              </a:spcAft>
              <a:buFont typeface="+mj-lt"/>
              <a:buAutoNum type="arabicPeriod"/>
              <a:defRPr/>
            </a:pPr>
            <a:r>
              <a:rPr lang="de-DE" dirty="0"/>
              <a:t>Ausbreitung eindämmen</a:t>
            </a:r>
          </a:p>
          <a:p>
            <a:pPr marL="342900" indent="-342900" algn="just" fontAlgn="auto">
              <a:spcBef>
                <a:spcPts val="0"/>
              </a:spcBef>
              <a:spcAft>
                <a:spcPts val="0"/>
              </a:spcAft>
              <a:buFont typeface="+mj-lt"/>
              <a:buAutoNum type="arabicPeriod"/>
              <a:defRPr/>
            </a:pPr>
            <a:r>
              <a:rPr lang="de-DE" dirty="0"/>
              <a:t>Ausbreitung verlangsamen</a:t>
            </a:r>
          </a:p>
          <a:p>
            <a:pPr marL="342900" indent="-342900" algn="just" fontAlgn="auto">
              <a:spcBef>
                <a:spcPts val="0"/>
              </a:spcBef>
              <a:spcAft>
                <a:spcPts val="0"/>
              </a:spcAft>
              <a:buFont typeface="+mj-lt"/>
              <a:buAutoNum type="arabicPeriod"/>
              <a:defRPr/>
            </a:pPr>
            <a:r>
              <a:rPr lang="de-DE" dirty="0"/>
              <a:t>Menschen vor Infektionen zu schützen</a:t>
            </a:r>
          </a:p>
          <a:p>
            <a:pPr marL="342900" indent="-342900" algn="just" fontAlgn="auto">
              <a:spcBef>
                <a:spcPts val="0"/>
              </a:spcBef>
              <a:spcAft>
                <a:spcPts val="0"/>
              </a:spcAft>
              <a:buFont typeface="+mj-lt"/>
              <a:buAutoNum type="arabicPeriod"/>
              <a:defRPr/>
            </a:pPr>
            <a:r>
              <a:rPr lang="de-DE" dirty="0"/>
              <a:t>Überforderung des Gesundheitssystems zu vermeiden</a:t>
            </a:r>
          </a:p>
          <a:p>
            <a:pPr marL="342900" indent="-342900" algn="just" fontAlgn="auto">
              <a:spcBef>
                <a:spcPts val="0"/>
              </a:spcBef>
              <a:spcAft>
                <a:spcPts val="0"/>
              </a:spcAft>
              <a:buFont typeface="+mj-lt"/>
              <a:buAutoNum type="arabicPeriod"/>
              <a:defRPr/>
            </a:pPr>
            <a:endParaRPr lang="de-DE" dirty="0"/>
          </a:p>
          <a:p>
            <a:pPr algn="just" fontAlgn="auto">
              <a:spcBef>
                <a:spcPts val="0"/>
              </a:spcBef>
              <a:spcAft>
                <a:spcPts val="0"/>
              </a:spcAft>
              <a:defRPr/>
            </a:pPr>
            <a:r>
              <a:rPr lang="de-DE" dirty="0"/>
              <a:t>Versteht man 1) in Abgrenzung zu 2) als räumliche Eindämmung so ist bis heute formell kein Erfolg erreicht da die </a:t>
            </a:r>
            <a:r>
              <a:rPr lang="de-DE" i="1" dirty="0"/>
              <a:t>Epidemische Lage nationaler Tragweite</a:t>
            </a:r>
            <a:r>
              <a:rPr lang="de-DE" dirty="0"/>
              <a:t> weiterhin besteht. Ursache dies auszurufen war anfängliches Versagen der lokalen Begrenzung.</a:t>
            </a:r>
          </a:p>
          <a:p>
            <a:pPr algn="just" fontAlgn="auto">
              <a:spcBef>
                <a:spcPts val="0"/>
              </a:spcBef>
              <a:spcAft>
                <a:spcPts val="0"/>
              </a:spcAft>
              <a:defRPr/>
            </a:pPr>
            <a:r>
              <a:rPr lang="de-DE" dirty="0"/>
              <a:t>Die Ausbreitung nach </a:t>
            </a:r>
            <a:r>
              <a:rPr lang="de-DE" dirty="0" err="1"/>
              <a:t>Nowcasting</a:t>
            </a:r>
            <a:r>
              <a:rPr lang="de-DE" dirty="0"/>
              <a:t>-Zahlen hat sich wie gezeigt wurde bereits am 12.3.2020, drei Tage nach dem Verbot von Großveranstaltungen verlangsamt. </a:t>
            </a:r>
          </a:p>
          <a:p>
            <a:pPr algn="just" fontAlgn="auto">
              <a:spcBef>
                <a:spcPts val="0"/>
              </a:spcBef>
              <a:spcAft>
                <a:spcPts val="0"/>
              </a:spcAft>
              <a:defRPr/>
            </a:pPr>
            <a:r>
              <a:rPr lang="de-DE" dirty="0"/>
              <a:t>Menschen vor Infektionen zu schützen ist ein hohes Ziel das in der Breite nicht zu schaffen ist. Eine Fokussierung der verfügbaren Mittel auf Risikogruppen hätte möglicherweise bessere Ergebnisse geliefert. </a:t>
            </a:r>
          </a:p>
          <a:p>
            <a:pPr algn="just" fontAlgn="auto">
              <a:spcBef>
                <a:spcPts val="0"/>
              </a:spcBef>
              <a:spcAft>
                <a:spcPts val="0"/>
              </a:spcAft>
              <a:defRPr/>
            </a:pPr>
            <a:r>
              <a:rPr lang="de-DE" dirty="0"/>
              <a:t>Das Gesundheitssystem wurde bei weitem nicht überlastet. In der Tat wurden die verfügbaren Kapazitäten an Intensivbetten nur zu etwa 9% von COVID-19 Patienten ausgenutzt. Es hätte also 11-mal schlimmer kommen können ohne das System zu überlasten. Dies entspricht einem Verlauf mit 100,000 Toten und bei einem IFR von 0,1% 100 Mio. Infizierten, bei nur 83 Mio. Einwohnern war dieses Szenario nie möglich. Umgedreht lässt sich berechnen das bei R</a:t>
            </a:r>
            <a:r>
              <a:rPr lang="de-DE" baseline="-25000" dirty="0"/>
              <a:t>0</a:t>
            </a:r>
            <a:r>
              <a:rPr lang="de-DE" dirty="0"/>
              <a:t>=3, das Gesundheitssystem bei einer IFR über 0,18% überlastet wäre und bei R</a:t>
            </a:r>
            <a:r>
              <a:rPr lang="de-DE" baseline="-25000" dirty="0"/>
              <a:t>0</a:t>
            </a:r>
            <a:r>
              <a:rPr lang="de-DE" dirty="0"/>
              <a:t>=1,8 bei 0,27%. In Retrospektive gesehen konnte dieses Ziel nicht verfehlt werden.</a:t>
            </a:r>
          </a:p>
          <a:p>
            <a:pPr algn="just" fontAlgn="auto">
              <a:spcBef>
                <a:spcPts val="0"/>
              </a:spcBef>
              <a:spcAft>
                <a:spcPts val="0"/>
              </a:spcAft>
              <a:defRPr/>
            </a:pPr>
            <a:r>
              <a:rPr lang="de-DE" dirty="0"/>
              <a:t>In der Summe ist das Ergebnis für Deutschland positiv ausgegangen.</a:t>
            </a:r>
          </a:p>
        </p:txBody>
      </p:sp>
    </p:spTree>
    <p:extLst>
      <p:ext uri="{BB962C8B-B14F-4D97-AF65-F5344CB8AC3E}">
        <p14:creationId xmlns:p14="http://schemas.microsoft.com/office/powerpoint/2010/main" val="1872427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0" y="-1"/>
            <a:ext cx="7423150" cy="9370035"/>
          </a:xfrm>
          <a:prstGeom prst="rect">
            <a:avLst/>
          </a:prstGeom>
          <a:ln w="19050">
            <a:solidFill>
              <a:srgbClr val="FF0000"/>
            </a:solidFill>
          </a:ln>
        </p:spPr>
      </p:pic>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093352"/>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Verhältnismäßigkeit I</a:t>
            </a:r>
          </a:p>
          <a:p>
            <a:pPr algn="just" fontAlgn="auto">
              <a:spcBef>
                <a:spcPts val="0"/>
              </a:spcBef>
              <a:spcAft>
                <a:spcPts val="0"/>
              </a:spcAft>
              <a:defRPr/>
            </a:pPr>
            <a:endParaRPr lang="de-DE" dirty="0"/>
          </a:p>
          <a:p>
            <a:pPr algn="just" fontAlgn="auto">
              <a:spcBef>
                <a:spcPts val="0"/>
              </a:spcBef>
              <a:spcAft>
                <a:spcPts val="0"/>
              </a:spcAft>
              <a:defRPr/>
            </a:pPr>
            <a:r>
              <a:rPr lang="de-DE" dirty="0"/>
              <a:t>Das GG sieht in §2 das Recht auf Leben und körperliche Unversehrtheit vor. Ein Grundrecht auf Gesundheit existiert nicht. Das BVG hat 2006 Geurteilt</a:t>
            </a:r>
            <a:r>
              <a:rPr lang="de-DE" baseline="30000" dirty="0"/>
              <a:t>Ä1</a:t>
            </a:r>
            <a:r>
              <a:rPr lang="de-DE" dirty="0"/>
              <a:t>, dass der Staat zur Abwehr einer Gefahr für viele nicht das Leben von wenigen gefährden darf. Stirbt also nur ein Mensch in Folge einer Maßnahme gegen COVID-19 war diese Maßnahme unverhältnismäßig. </a:t>
            </a:r>
          </a:p>
          <a:p>
            <a:pPr algn="just" fontAlgn="auto">
              <a:spcBef>
                <a:spcPts val="0"/>
              </a:spcBef>
              <a:spcAft>
                <a:spcPts val="0"/>
              </a:spcAft>
              <a:defRPr/>
            </a:pPr>
            <a:r>
              <a:rPr lang="de-DE" dirty="0"/>
              <a:t>Im April stirbt im Krankenhaus Barmherzige Brüder München ein Junge an einem Darmverschluss, da sich die Eltern aus Furcht vor  COVID-19 nicht zum Arzt trauten. </a:t>
            </a:r>
          </a:p>
          <a:p>
            <a:pPr algn="just" fontAlgn="auto">
              <a:spcBef>
                <a:spcPts val="0"/>
              </a:spcBef>
              <a:spcAft>
                <a:spcPts val="0"/>
              </a:spcAft>
              <a:defRPr/>
            </a:pPr>
            <a:r>
              <a:rPr lang="de-DE" dirty="0"/>
              <a:t>Mit Sicherheit unverhältnismäßig ist die Praxis Kranken die nicht SARS-CoV-2 positiv sind die Behandlung zu verweigern, weil man auf einen positiven Patienten wartet. Aufgrund dieser Praxis wurden in Deutschland </a:t>
            </a:r>
            <a:r>
              <a:rPr lang="de-DE" dirty="0" err="1"/>
              <a:t>hundertausende</a:t>
            </a:r>
            <a:r>
              <a:rPr lang="de-DE" dirty="0"/>
              <a:t> Operationen verschoben. </a:t>
            </a:r>
          </a:p>
          <a:p>
            <a:pPr algn="just" fontAlgn="auto">
              <a:spcBef>
                <a:spcPts val="0"/>
              </a:spcBef>
              <a:spcAft>
                <a:spcPts val="0"/>
              </a:spcAft>
              <a:defRPr/>
            </a:pPr>
            <a:r>
              <a:rPr lang="de-DE" dirty="0"/>
              <a:t>Weite Teile der Maßnahmen sind daher unverhältnismäßig.</a:t>
            </a:r>
          </a:p>
        </p:txBody>
      </p:sp>
      <p:sp>
        <p:nvSpPr>
          <p:cNvPr id="5" name="Rechteck 4">
            <a:extLst>
              <a:ext uri="{FF2B5EF4-FFF2-40B4-BE49-F238E27FC236}">
                <a16:creationId xmlns:a16="http://schemas.microsoft.com/office/drawing/2014/main" id="{A9B0FFF7-11E1-4B77-B19F-0832F7DD5DD2}"/>
              </a:ext>
            </a:extLst>
          </p:cNvPr>
          <p:cNvSpPr/>
          <p:nvPr/>
        </p:nvSpPr>
        <p:spPr>
          <a:xfrm>
            <a:off x="360000" y="7742100"/>
            <a:ext cx="6624000" cy="1477328"/>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Der GRC empfiehlt</a:t>
            </a:r>
            <a:r>
              <a:rPr lang="de-DE" baseline="30000" dirty="0">
                <a:ea typeface="Microsoft YaHei" pitchFamily="2"/>
                <a:cs typeface="Mangal" pitchFamily="2"/>
              </a:rPr>
              <a:t>Ä2</a:t>
            </a:r>
            <a:r>
              <a:rPr lang="de-DE" dirty="0">
                <a:ea typeface="Microsoft YaHei" pitchFamily="2"/>
                <a:cs typeface="Mangal" pitchFamily="2"/>
              </a:rPr>
              <a:t> bei Reanimation von Fremden auf Mund-zu-Mund Beatmung zu verzichten um Ansteckung mit SARS-CoV-2 zu vermeiden. Auch diese Empfehlung ist geeignet einen Menschen akut zu gefährden oder durch unterlassene Hilfe zu töten um eine hypothetische Gefahr abzuwehren.   Bild: GRC</a:t>
            </a:r>
          </a:p>
        </p:txBody>
      </p:sp>
    </p:spTree>
    <p:extLst>
      <p:ext uri="{BB962C8B-B14F-4D97-AF65-F5344CB8AC3E}">
        <p14:creationId xmlns:p14="http://schemas.microsoft.com/office/powerpoint/2010/main" val="1543054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Verhältnismäßigkeit II</a:t>
            </a:r>
          </a:p>
          <a:p>
            <a:pPr algn="just" fontAlgn="auto">
              <a:spcBef>
                <a:spcPts val="0"/>
              </a:spcBef>
              <a:spcAft>
                <a:spcPts val="0"/>
              </a:spcAft>
              <a:defRPr/>
            </a:pPr>
            <a:endParaRPr lang="de-DE" dirty="0"/>
          </a:p>
          <a:p>
            <a:pPr algn="just" fontAlgn="auto">
              <a:spcBef>
                <a:spcPts val="0"/>
              </a:spcBef>
              <a:spcAft>
                <a:spcPts val="0"/>
              </a:spcAft>
              <a:defRPr/>
            </a:pPr>
            <a:r>
              <a:rPr lang="de-DE" dirty="0"/>
              <a:t>Eine alternative Beurteilung der Verhältnismäßigkeit kann im Vergleich zu anderen Lebensrisiken erfolgen. Beispielsweise liegt die Wahrscheinlichkeit pro 100.000 gefahrener km an einem Verkehrsunfall zu versterben bei 1:4717.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zu sterben so gering, dass ein Bürger mehr Sorge vor Krankenhauskeimen haben muss als vor COVID-19. Gemessen an den Maßnahmen die in Deutschland gegen Gesundheitsgefährdung durch Rauchen oder Alkohol unternommen werden sind die Maßnahmen gegen COVID-19 um einen Faktor 8 bis 13 überzogen.</a:t>
            </a:r>
          </a:p>
          <a:p>
            <a:pPr algn="just" fontAlgn="auto">
              <a:spcBef>
                <a:spcPts val="0"/>
              </a:spcBef>
              <a:spcAft>
                <a:spcPts val="0"/>
              </a:spcAft>
              <a:defRPr/>
            </a:pPr>
            <a:r>
              <a:rPr lang="de-DE" dirty="0"/>
              <a:t>Nur zum Abfedern des durch die Maßnahmen verursachten Konjunktureinbruchs gibt die Bundesregierung 130 Mrd. Euro aus. Suchtpräventionsmaßnahmen sind der Regierung 2020 1,7 </a:t>
            </a:r>
            <a:r>
              <a:rPr lang="de-DE" dirty="0" err="1"/>
              <a:t>Mio</a:t>
            </a:r>
            <a:r>
              <a:rPr lang="de-DE" dirty="0"/>
              <a:t> Euro wert. Die Reduzierung von COIVID-19 Todesfällen ist der Bundesregierung also 76.000 mal  mehr Wert als die Reduzierung der 195.000 jährlichen Todesfälle im Zusammenhang mit Alkohol- und Tabakkonsum.</a:t>
            </a:r>
          </a:p>
          <a:p>
            <a:pPr algn="just" fontAlgn="auto">
              <a:spcBef>
                <a:spcPts val="0"/>
              </a:spcBef>
              <a:spcAft>
                <a:spcPts val="0"/>
              </a:spcAft>
              <a:defRPr/>
            </a:pPr>
            <a:r>
              <a:rPr lang="de-DE" b="1" dirty="0"/>
              <a:t>Zweifel an der Verhältnismäßigkeit sind angebracht.</a:t>
            </a:r>
          </a:p>
        </p:txBody>
      </p:sp>
      <p:graphicFrame>
        <p:nvGraphicFramePr>
          <p:cNvPr id="4" name="Tabelle 3"/>
          <p:cNvGraphicFramePr>
            <a:graphicFrameLocks noGrp="1"/>
          </p:cNvGraphicFramePr>
          <p:nvPr>
            <p:extLst>
              <p:ext uri="{D42A27DB-BD31-4B8C-83A1-F6EECF244321}">
                <p14:modId xmlns:p14="http://schemas.microsoft.com/office/powerpoint/2010/main" val="3042164051"/>
              </p:ext>
            </p:extLst>
          </p:nvPr>
        </p:nvGraphicFramePr>
        <p:xfrm>
          <a:off x="4291601" y="2424747"/>
          <a:ext cx="2579099" cy="2554605"/>
        </p:xfrm>
        <a:graphic>
          <a:graphicData uri="http://schemas.openxmlformats.org/drawingml/2006/table">
            <a:tbl>
              <a:tblPr/>
              <a:tblGrid>
                <a:gridCol w="1796814">
                  <a:extLst>
                    <a:ext uri="{9D8B030D-6E8A-4147-A177-3AD203B41FA5}">
                      <a16:colId xmlns:a16="http://schemas.microsoft.com/office/drawing/2014/main" val="20000"/>
                    </a:ext>
                  </a:extLst>
                </a:gridCol>
                <a:gridCol w="782285">
                  <a:extLst>
                    <a:ext uri="{9D8B030D-6E8A-4147-A177-3AD203B41FA5}">
                      <a16:colId xmlns:a16="http://schemas.microsoft.com/office/drawing/2014/main" val="20001"/>
                    </a:ext>
                  </a:extLst>
                </a:gridCol>
              </a:tblGrid>
              <a:tr h="140653">
                <a:tc>
                  <a:txBody>
                    <a:bodyPr/>
                    <a:lstStyle/>
                    <a:p>
                      <a:pPr algn="l" fontAlgn="t"/>
                      <a:r>
                        <a:rPr lang="en-US" sz="1800" b="0" i="0" u="none" strike="noStrike">
                          <a:solidFill>
                            <a:srgbClr val="000000"/>
                          </a:solidFill>
                          <a:effectLst/>
                          <a:latin typeface="Calibri" panose="020F0502020204030204" pitchFamily="34" charset="0"/>
                        </a:rPr>
                        <a:t>COVID-19 in DE</a:t>
                      </a:r>
                    </a:p>
                  </a:txBody>
                  <a:tcPr marL="9525" marR="9525" marT="9525" marB="0">
                    <a:lnL>
                      <a:noFill/>
                    </a:lnL>
                    <a:lnR>
                      <a:noFill/>
                    </a:lnR>
                    <a:lnT>
                      <a:noFill/>
                    </a:lnT>
                    <a:lnB>
                      <a:noFill/>
                    </a:lnB>
                    <a:solidFill>
                      <a:srgbClr val="FFFFFF">
                        <a:alpha val="50196"/>
                      </a:srgbClr>
                    </a:solidFill>
                  </a:tcPr>
                </a:tc>
                <a:tc>
                  <a:txBody>
                    <a:bodyPr/>
                    <a:lstStyle/>
                    <a:p>
                      <a:pPr algn="l" fontAlgn="t"/>
                      <a:r>
                        <a:rPr lang="en-US" sz="1800" b="0" i="0" u="none" strike="noStrike" dirty="0">
                          <a:solidFill>
                            <a:srgbClr val="000000"/>
                          </a:solidFill>
                          <a:effectLst/>
                          <a:latin typeface="Calibri" panose="020F0502020204030204" pitchFamily="34" charset="0"/>
                        </a:rPr>
                        <a:t>1:9222</a:t>
                      </a:r>
                    </a:p>
                  </a:txBody>
                  <a:tcPr marL="9525" marR="9525" marT="9525" marB="0">
                    <a:lnL>
                      <a:noFill/>
                    </a:lnL>
                    <a:lnR>
                      <a:noFill/>
                    </a:lnR>
                    <a:lnT>
                      <a:noFill/>
                    </a:lnT>
                    <a:lnB>
                      <a:noFill/>
                    </a:lnB>
                    <a:solidFill>
                      <a:srgbClr val="FFFFFF">
                        <a:alpha val="50196"/>
                      </a:srgbClr>
                    </a:solidFill>
                  </a:tcPr>
                </a:tc>
                <a:extLst>
                  <a:ext uri="{0D108BD9-81ED-4DB2-BD59-A6C34878D82A}">
                    <a16:rowId xmlns:a16="http://schemas.microsoft.com/office/drawing/2014/main" val="10000"/>
                  </a:ext>
                </a:extLst>
              </a:tr>
              <a:tr h="153353">
                <a:tc>
                  <a:txBody>
                    <a:bodyPr/>
                    <a:lstStyle/>
                    <a:p>
                      <a:pPr algn="l" fontAlgn="t"/>
                      <a:r>
                        <a:rPr lang="en-US" sz="1800" b="0" i="0" u="none" strike="noStrike" dirty="0">
                          <a:solidFill>
                            <a:srgbClr val="000000"/>
                          </a:solidFill>
                          <a:effectLst/>
                          <a:latin typeface="Calibri" panose="020F0502020204030204" pitchFamily="34" charset="0"/>
                        </a:rPr>
                        <a:t>COVID-19 in SWE</a:t>
                      </a:r>
                    </a:p>
                  </a:txBody>
                  <a:tcPr marL="9525" marR="9525" marT="9525" marB="0">
                    <a:lnL>
                      <a:noFill/>
                    </a:lnL>
                    <a:lnR>
                      <a:noFill/>
                    </a:lnR>
                    <a:lnT>
                      <a:noFill/>
                    </a:lnT>
                    <a:lnB>
                      <a:noFill/>
                    </a:lnB>
                    <a:solidFill>
                      <a:srgbClr val="FFFFFF">
                        <a:alpha val="50196"/>
                      </a:srgbClr>
                    </a:solidFill>
                  </a:tcPr>
                </a:tc>
                <a:tc>
                  <a:txBody>
                    <a:bodyPr/>
                    <a:lstStyle/>
                    <a:p>
                      <a:pPr algn="l" fontAlgn="t"/>
                      <a:r>
                        <a:rPr lang="en-US" sz="1800" b="0" i="0" u="none" strike="noStrike" dirty="0">
                          <a:solidFill>
                            <a:srgbClr val="000000"/>
                          </a:solidFill>
                          <a:effectLst/>
                          <a:latin typeface="Calibri" panose="020F0502020204030204" pitchFamily="34" charset="0"/>
                        </a:rPr>
                        <a:t>1:2575</a:t>
                      </a:r>
                    </a:p>
                  </a:txBody>
                  <a:tcPr marL="9525" marR="9525" marT="9525" marB="0">
                    <a:lnL>
                      <a:noFill/>
                    </a:lnL>
                    <a:lnR>
                      <a:noFill/>
                    </a:lnR>
                    <a:lnT>
                      <a:noFill/>
                    </a:lnT>
                    <a:lnB>
                      <a:noFill/>
                    </a:lnB>
                    <a:solidFill>
                      <a:srgbClr val="FFFFFF">
                        <a:alpha val="50196"/>
                      </a:srgbClr>
                    </a:solidFill>
                  </a:tcPr>
                </a:tc>
                <a:extLst>
                  <a:ext uri="{0D108BD9-81ED-4DB2-BD59-A6C34878D82A}">
                    <a16:rowId xmlns:a16="http://schemas.microsoft.com/office/drawing/2014/main" val="10001"/>
                  </a:ext>
                </a:extLst>
              </a:tr>
              <a:tr h="190500">
                <a:tc>
                  <a:txBody>
                    <a:bodyPr/>
                    <a:lstStyle/>
                    <a:p>
                      <a:pPr algn="l" fontAlgn="t"/>
                      <a:r>
                        <a:rPr lang="de-DE" sz="1800" b="0" i="0" u="none" strike="noStrike" dirty="0">
                          <a:solidFill>
                            <a:srgbClr val="000000"/>
                          </a:solidFill>
                          <a:effectLst/>
                          <a:latin typeface="Calibri" panose="020F0502020204030204" pitchFamily="34" charset="0"/>
                        </a:rPr>
                        <a:t>COVID-19 in ITA</a:t>
                      </a:r>
                      <a:endParaRPr lang="en-US" sz="18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solidFill>
                      <a:srgbClr val="FFFFFF">
                        <a:alpha val="50196"/>
                      </a:srgbClr>
                    </a:solidFill>
                  </a:tcPr>
                </a:tc>
                <a:tc>
                  <a:txBody>
                    <a:bodyPr/>
                    <a:lstStyle/>
                    <a:p>
                      <a:pPr algn="l" fontAlgn="t"/>
                      <a:r>
                        <a:rPr lang="de-DE" sz="1800" b="0" i="0" u="none" strike="noStrike" dirty="0">
                          <a:solidFill>
                            <a:srgbClr val="000000"/>
                          </a:solidFill>
                          <a:effectLst/>
                          <a:latin typeface="Calibri" panose="020F0502020204030204" pitchFamily="34" charset="0"/>
                        </a:rPr>
                        <a:t>1:1714</a:t>
                      </a:r>
                      <a:endParaRPr lang="en-US" sz="18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solidFill>
                      <a:srgbClr val="FFFFFF">
                        <a:alpha val="50196"/>
                      </a:srgbClr>
                    </a:solidFill>
                  </a:tcPr>
                </a:tc>
                <a:extLst>
                  <a:ext uri="{0D108BD9-81ED-4DB2-BD59-A6C34878D82A}">
                    <a16:rowId xmlns:a16="http://schemas.microsoft.com/office/drawing/2014/main" val="10002"/>
                  </a:ext>
                </a:extLst>
              </a:tr>
              <a:tr h="190500">
                <a:tc>
                  <a:txBody>
                    <a:bodyPr/>
                    <a:lstStyle/>
                    <a:p>
                      <a:pPr algn="l" fontAlgn="t"/>
                      <a:r>
                        <a:rPr lang="en-US" sz="1800" b="0" i="0" u="none" strike="noStrike" dirty="0">
                          <a:solidFill>
                            <a:srgbClr val="000000"/>
                          </a:solidFill>
                          <a:effectLst/>
                          <a:latin typeface="Calibri" panose="020F0502020204030204" pitchFamily="34" charset="0"/>
                        </a:rPr>
                        <a:t>Starke </a:t>
                      </a:r>
                      <a:r>
                        <a:rPr lang="en-US" sz="1800" b="0" i="0" u="none" strike="noStrike" dirty="0" err="1">
                          <a:solidFill>
                            <a:srgbClr val="000000"/>
                          </a:solidFill>
                          <a:effectLst/>
                          <a:latin typeface="Calibri" panose="020F0502020204030204" pitchFamily="34" charset="0"/>
                        </a:rPr>
                        <a:t>Grippewelle</a:t>
                      </a:r>
                      <a:endParaRPr lang="en-US" sz="18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solidFill>
                      <a:srgbClr val="FFFFFF">
                        <a:alpha val="50196"/>
                      </a:srgbClr>
                    </a:solidFill>
                  </a:tcPr>
                </a:tc>
                <a:tc>
                  <a:txBody>
                    <a:bodyPr/>
                    <a:lstStyle/>
                    <a:p>
                      <a:pPr algn="l" fontAlgn="t"/>
                      <a:r>
                        <a:rPr lang="en-US" sz="1800" b="0" i="0" u="none" strike="noStrike" dirty="0">
                          <a:solidFill>
                            <a:srgbClr val="000000"/>
                          </a:solidFill>
                          <a:effectLst/>
                          <a:latin typeface="Calibri" panose="020F0502020204030204" pitchFamily="34" charset="0"/>
                        </a:rPr>
                        <a:t>1:3320</a:t>
                      </a:r>
                    </a:p>
                  </a:txBody>
                  <a:tcPr marL="9525" marR="9525" marT="9525" marB="0">
                    <a:lnL>
                      <a:noFill/>
                    </a:lnL>
                    <a:lnR>
                      <a:noFill/>
                    </a:lnR>
                    <a:lnT>
                      <a:noFill/>
                    </a:lnT>
                    <a:lnB>
                      <a:noFill/>
                    </a:lnB>
                    <a:solidFill>
                      <a:srgbClr val="FFFFFF">
                        <a:alpha val="50196"/>
                      </a:srgbClr>
                    </a:solidFill>
                  </a:tcPr>
                </a:tc>
                <a:extLst>
                  <a:ext uri="{0D108BD9-81ED-4DB2-BD59-A6C34878D82A}">
                    <a16:rowId xmlns:a16="http://schemas.microsoft.com/office/drawing/2014/main" val="10003"/>
                  </a:ext>
                </a:extLst>
              </a:tr>
              <a:tr h="190500">
                <a:tc>
                  <a:txBody>
                    <a:bodyPr/>
                    <a:lstStyle/>
                    <a:p>
                      <a:pPr algn="l" fontAlgn="t"/>
                      <a:r>
                        <a:rPr lang="en-US" sz="1800" b="0" i="0" u="none" strike="noStrike">
                          <a:solidFill>
                            <a:srgbClr val="000000"/>
                          </a:solidFill>
                          <a:effectLst/>
                          <a:latin typeface="Calibri" panose="020F0502020204030204" pitchFamily="34" charset="0"/>
                        </a:rPr>
                        <a:t>Hong Kong Grippe</a:t>
                      </a:r>
                    </a:p>
                  </a:txBody>
                  <a:tcPr marL="9525" marR="9525" marT="9525" marB="0">
                    <a:lnL>
                      <a:noFill/>
                    </a:lnL>
                    <a:lnR>
                      <a:noFill/>
                    </a:lnR>
                    <a:lnT>
                      <a:noFill/>
                    </a:lnT>
                    <a:lnB>
                      <a:noFill/>
                    </a:lnB>
                    <a:solidFill>
                      <a:srgbClr val="FFFFFF">
                        <a:alpha val="50196"/>
                      </a:srgbClr>
                    </a:solidFill>
                  </a:tcPr>
                </a:tc>
                <a:tc>
                  <a:txBody>
                    <a:bodyPr/>
                    <a:lstStyle/>
                    <a:p>
                      <a:pPr algn="l" fontAlgn="t"/>
                      <a:r>
                        <a:rPr lang="en-US" sz="1800" b="0" i="0" u="none" strike="noStrike" dirty="0">
                          <a:solidFill>
                            <a:srgbClr val="000000"/>
                          </a:solidFill>
                          <a:effectLst/>
                          <a:latin typeface="Calibri" panose="020F0502020204030204" pitchFamily="34" charset="0"/>
                        </a:rPr>
                        <a:t>1:1383</a:t>
                      </a:r>
                    </a:p>
                  </a:txBody>
                  <a:tcPr marL="9525" marR="9525" marT="9525" marB="0">
                    <a:lnL>
                      <a:noFill/>
                    </a:lnL>
                    <a:lnR>
                      <a:noFill/>
                    </a:lnR>
                    <a:lnT>
                      <a:noFill/>
                    </a:lnT>
                    <a:lnB>
                      <a:noFill/>
                    </a:lnB>
                    <a:solidFill>
                      <a:srgbClr val="FFFFFF">
                        <a:alpha val="50196"/>
                      </a:srgbClr>
                    </a:solidFill>
                  </a:tcPr>
                </a:tc>
                <a:extLst>
                  <a:ext uri="{0D108BD9-81ED-4DB2-BD59-A6C34878D82A}">
                    <a16:rowId xmlns:a16="http://schemas.microsoft.com/office/drawing/2014/main" val="10004"/>
                  </a:ext>
                </a:extLst>
              </a:tr>
              <a:tr h="190500">
                <a:tc>
                  <a:txBody>
                    <a:bodyPr/>
                    <a:lstStyle/>
                    <a:p>
                      <a:pPr algn="l" fontAlgn="t"/>
                      <a:r>
                        <a:rPr lang="en-US" sz="1800" b="0" i="0" u="none" strike="noStrike" dirty="0" err="1">
                          <a:solidFill>
                            <a:srgbClr val="000000"/>
                          </a:solidFill>
                          <a:effectLst/>
                          <a:latin typeface="Calibri" panose="020F0502020204030204" pitchFamily="34" charset="0"/>
                        </a:rPr>
                        <a:t>Krankenhauskeime</a:t>
                      </a:r>
                      <a:endParaRPr lang="en-US" sz="18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solidFill>
                      <a:srgbClr val="FFFFFF">
                        <a:alpha val="50196"/>
                      </a:srgbClr>
                    </a:solidFill>
                  </a:tcPr>
                </a:tc>
                <a:tc>
                  <a:txBody>
                    <a:bodyPr/>
                    <a:lstStyle/>
                    <a:p>
                      <a:pPr algn="l" fontAlgn="t"/>
                      <a:r>
                        <a:rPr lang="en-US" sz="1800" b="0" i="0" u="none" strike="noStrike" dirty="0">
                          <a:solidFill>
                            <a:srgbClr val="000000"/>
                          </a:solidFill>
                          <a:effectLst/>
                          <a:latin typeface="Calibri" panose="020F0502020204030204" pitchFamily="34" charset="0"/>
                        </a:rPr>
                        <a:t>1:4150</a:t>
                      </a:r>
                    </a:p>
                  </a:txBody>
                  <a:tcPr marL="9525" marR="9525" marT="9525" marB="0">
                    <a:lnL>
                      <a:noFill/>
                    </a:lnL>
                    <a:lnR>
                      <a:noFill/>
                    </a:lnR>
                    <a:lnT>
                      <a:noFill/>
                    </a:lnT>
                    <a:lnB>
                      <a:noFill/>
                    </a:lnB>
                    <a:solidFill>
                      <a:srgbClr val="FFFFFF">
                        <a:alpha val="50196"/>
                      </a:srgbClr>
                    </a:solidFill>
                  </a:tcPr>
                </a:tc>
                <a:extLst>
                  <a:ext uri="{0D108BD9-81ED-4DB2-BD59-A6C34878D82A}">
                    <a16:rowId xmlns:a16="http://schemas.microsoft.com/office/drawing/2014/main" val="10005"/>
                  </a:ext>
                </a:extLst>
              </a:tr>
              <a:tr h="190500">
                <a:tc>
                  <a:txBody>
                    <a:bodyPr/>
                    <a:lstStyle/>
                    <a:p>
                      <a:pPr algn="l" fontAlgn="t"/>
                      <a:r>
                        <a:rPr lang="en-US" sz="1800" b="0" i="0" u="none" strike="noStrike" dirty="0" err="1">
                          <a:solidFill>
                            <a:srgbClr val="000000"/>
                          </a:solidFill>
                          <a:effectLst/>
                          <a:latin typeface="Calibri" panose="020F0502020204030204" pitchFamily="34" charset="0"/>
                        </a:rPr>
                        <a:t>Alkohol</a:t>
                      </a:r>
                      <a:endParaRPr lang="en-US" sz="18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solidFill>
                      <a:srgbClr val="FFFFFF">
                        <a:alpha val="50196"/>
                      </a:srgbClr>
                    </a:solidFill>
                  </a:tcPr>
                </a:tc>
                <a:tc>
                  <a:txBody>
                    <a:bodyPr/>
                    <a:lstStyle/>
                    <a:p>
                      <a:pPr algn="l" fontAlgn="t"/>
                      <a:r>
                        <a:rPr lang="en-US" sz="1800" b="0" i="0" u="none" strike="noStrike" dirty="0">
                          <a:solidFill>
                            <a:srgbClr val="000000"/>
                          </a:solidFill>
                          <a:effectLst/>
                          <a:latin typeface="Calibri" panose="020F0502020204030204" pitchFamily="34" charset="0"/>
                        </a:rPr>
                        <a:t>1:1122</a:t>
                      </a:r>
                    </a:p>
                  </a:txBody>
                  <a:tcPr marL="9525" marR="9525" marT="9525" marB="0">
                    <a:lnL>
                      <a:noFill/>
                    </a:lnL>
                    <a:lnR>
                      <a:noFill/>
                    </a:lnR>
                    <a:lnT>
                      <a:noFill/>
                    </a:lnT>
                    <a:lnB>
                      <a:noFill/>
                    </a:lnB>
                    <a:solidFill>
                      <a:srgbClr val="FFFFFF">
                        <a:alpha val="50196"/>
                      </a:srgbClr>
                    </a:solidFill>
                  </a:tcPr>
                </a:tc>
                <a:extLst>
                  <a:ext uri="{0D108BD9-81ED-4DB2-BD59-A6C34878D82A}">
                    <a16:rowId xmlns:a16="http://schemas.microsoft.com/office/drawing/2014/main" val="10006"/>
                  </a:ext>
                </a:extLst>
              </a:tr>
              <a:tr h="190500">
                <a:tc>
                  <a:txBody>
                    <a:bodyPr/>
                    <a:lstStyle/>
                    <a:p>
                      <a:pPr algn="l" fontAlgn="t"/>
                      <a:r>
                        <a:rPr lang="en-US" sz="1800" b="0" i="0" u="none" strike="noStrike">
                          <a:solidFill>
                            <a:srgbClr val="000000"/>
                          </a:solidFill>
                          <a:effectLst/>
                          <a:latin typeface="Calibri" panose="020F0502020204030204" pitchFamily="34" charset="0"/>
                        </a:rPr>
                        <a:t>Rauchen</a:t>
                      </a:r>
                    </a:p>
                  </a:txBody>
                  <a:tcPr marL="9525" marR="9525" marT="9525" marB="0">
                    <a:lnL>
                      <a:noFill/>
                    </a:lnL>
                    <a:lnR>
                      <a:noFill/>
                    </a:lnR>
                    <a:lnT>
                      <a:noFill/>
                    </a:lnT>
                    <a:lnB>
                      <a:noFill/>
                    </a:lnB>
                    <a:solidFill>
                      <a:srgbClr val="FFFFFF">
                        <a:alpha val="50196"/>
                      </a:srgbClr>
                    </a:solidFill>
                  </a:tcPr>
                </a:tc>
                <a:tc>
                  <a:txBody>
                    <a:bodyPr/>
                    <a:lstStyle/>
                    <a:p>
                      <a:pPr algn="l" fontAlgn="t"/>
                      <a:r>
                        <a:rPr lang="en-US" sz="1800" b="0" i="0" u="none" strike="noStrike" dirty="0">
                          <a:solidFill>
                            <a:srgbClr val="000000"/>
                          </a:solidFill>
                          <a:effectLst/>
                          <a:latin typeface="Calibri" panose="020F0502020204030204" pitchFamily="34" charset="0"/>
                        </a:rPr>
                        <a:t>1:686</a:t>
                      </a:r>
                    </a:p>
                  </a:txBody>
                  <a:tcPr marL="9525" marR="9525" marT="9525" marB="0">
                    <a:lnL>
                      <a:noFill/>
                    </a:lnL>
                    <a:lnR>
                      <a:noFill/>
                    </a:lnR>
                    <a:lnT>
                      <a:noFill/>
                    </a:lnT>
                    <a:lnB>
                      <a:noFill/>
                    </a:lnB>
                    <a:solidFill>
                      <a:srgbClr val="FFFFFF">
                        <a:alpha val="50196"/>
                      </a:srgbClr>
                    </a:solidFill>
                  </a:tcPr>
                </a:tc>
                <a:extLst>
                  <a:ext uri="{0D108BD9-81ED-4DB2-BD59-A6C34878D82A}">
                    <a16:rowId xmlns:a16="http://schemas.microsoft.com/office/drawing/2014/main" val="10007"/>
                  </a:ext>
                </a:extLst>
              </a:tr>
              <a:tr h="190500">
                <a:tc>
                  <a:txBody>
                    <a:bodyPr/>
                    <a:lstStyle/>
                    <a:p>
                      <a:pPr algn="l" fontAlgn="t"/>
                      <a:r>
                        <a:rPr lang="en-US" sz="1800" b="0" i="0" u="none" strike="noStrike">
                          <a:solidFill>
                            <a:srgbClr val="000000"/>
                          </a:solidFill>
                          <a:effectLst/>
                          <a:latin typeface="Calibri" panose="020F0502020204030204" pitchFamily="34" charset="0"/>
                        </a:rPr>
                        <a:t>Suizid</a:t>
                      </a:r>
                    </a:p>
                  </a:txBody>
                  <a:tcPr marL="9525" marR="9525" marT="9525" marB="0">
                    <a:lnL>
                      <a:noFill/>
                    </a:lnL>
                    <a:lnR>
                      <a:noFill/>
                    </a:lnR>
                    <a:lnT>
                      <a:noFill/>
                    </a:lnT>
                    <a:lnB>
                      <a:noFill/>
                    </a:lnB>
                    <a:solidFill>
                      <a:srgbClr val="FFFFFF">
                        <a:alpha val="50196"/>
                      </a:srgbClr>
                    </a:solidFill>
                  </a:tcPr>
                </a:tc>
                <a:tc>
                  <a:txBody>
                    <a:bodyPr/>
                    <a:lstStyle/>
                    <a:p>
                      <a:pPr algn="l" fontAlgn="t"/>
                      <a:r>
                        <a:rPr lang="en-US" sz="1800" b="0" i="0" u="none" strike="noStrike" dirty="0">
                          <a:solidFill>
                            <a:srgbClr val="000000"/>
                          </a:solidFill>
                          <a:effectLst/>
                          <a:latin typeface="Calibri" panose="020F0502020204030204" pitchFamily="34" charset="0"/>
                        </a:rPr>
                        <a:t>1:8988</a:t>
                      </a:r>
                    </a:p>
                  </a:txBody>
                  <a:tcPr marL="9525" marR="9525" marT="9525" marB="0">
                    <a:lnL>
                      <a:noFill/>
                    </a:lnL>
                    <a:lnR>
                      <a:noFill/>
                    </a:lnR>
                    <a:lnT>
                      <a:noFill/>
                    </a:lnT>
                    <a:lnB>
                      <a:noFill/>
                    </a:lnB>
                    <a:solidFill>
                      <a:srgbClr val="FFFFFF">
                        <a:alpha val="50196"/>
                      </a:srgbClr>
                    </a:solidFill>
                  </a:tcPr>
                </a:tc>
                <a:extLst>
                  <a:ext uri="{0D108BD9-81ED-4DB2-BD59-A6C34878D82A}">
                    <a16:rowId xmlns:a16="http://schemas.microsoft.com/office/drawing/2014/main" val="10008"/>
                  </a:ext>
                </a:extLst>
              </a:tr>
            </a:tbl>
          </a:graphicData>
        </a:graphic>
      </p:graphicFrame>
      <p:sp>
        <p:nvSpPr>
          <p:cNvPr id="6" name="Textfeld 5"/>
          <p:cNvSpPr txBox="1"/>
          <p:nvPr/>
        </p:nvSpPr>
        <p:spPr>
          <a:xfrm>
            <a:off x="360001" y="2240081"/>
            <a:ext cx="3818300" cy="3139321"/>
          </a:xfrm>
          <a:prstGeom prst="rect">
            <a:avLst/>
          </a:prstGeom>
          <a:noFill/>
        </p:spPr>
        <p:txBody>
          <a:bodyPr wrap="square" rtlCol="0">
            <a:spAutoFit/>
          </a:bodyPr>
          <a:lstStyle/>
          <a:p>
            <a:pPr algn="just"/>
            <a:r>
              <a:rPr lang="de-DE" dirty="0"/>
              <a:t>Die nebenstehende Tabelle gibt weitere Beispiele und setzt Sie in Relation zu COVID-19 Verläufen in verschiedenen Ländern. Man sieht, das in Schweden bei verhältnismäßig geringen Maßnahmen das Risiko immer noch klein ist im Vergleich zu Alkoholkonsum, Rauchen oder der Hong Kong Grippe von 1968. In Deutschland ist durch die COVID-19 Maßnahmen das Risiko an COVID-19</a:t>
            </a:r>
            <a:endParaRPr lang="en-US" dirty="0"/>
          </a:p>
        </p:txBody>
      </p:sp>
    </p:spTree>
    <p:extLst>
      <p:ext uri="{BB962C8B-B14F-4D97-AF65-F5344CB8AC3E}">
        <p14:creationId xmlns:p14="http://schemas.microsoft.com/office/powerpoint/2010/main" val="3863435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3999"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Händewaschen und Abstand halten</a:t>
            </a:r>
          </a:p>
          <a:p>
            <a:pPr algn="just" fontAlgn="auto">
              <a:spcBef>
                <a:spcPts val="0"/>
              </a:spcBef>
              <a:spcAft>
                <a:spcPts val="0"/>
              </a:spcAft>
              <a:defRPr/>
            </a:pPr>
            <a:endParaRPr lang="de-DE" dirty="0"/>
          </a:p>
          <a:p>
            <a:pPr algn="just" fontAlgn="auto">
              <a:spcBef>
                <a:spcPts val="0"/>
              </a:spcBef>
              <a:spcAft>
                <a:spcPts val="0"/>
              </a:spcAft>
              <a:defRPr/>
            </a:pPr>
            <a:r>
              <a:rPr lang="de-DE" dirty="0"/>
              <a:t>Es gibt Wege wie jeder beim Infektionsschutz helfen kann:</a:t>
            </a:r>
          </a:p>
          <a:p>
            <a:pPr algn="just" fontAlgn="auto">
              <a:spcBef>
                <a:spcPts val="0"/>
              </a:spcBef>
              <a:spcAft>
                <a:spcPts val="0"/>
              </a:spcAft>
              <a:defRPr/>
            </a:pPr>
            <a:r>
              <a:rPr lang="de-DE" dirty="0"/>
              <a:t>HÄNDEWASCHEN: Da Schmierinfektion nicht der primäre Infektionsweg des Erregers ist, kommt Händewaschen ebenfalls keine primäre Bedeutung zu. Als Hygienemaßnahme ist es immer sinnig.</a:t>
            </a:r>
          </a:p>
          <a:p>
            <a:pPr algn="just" fontAlgn="auto">
              <a:spcBef>
                <a:spcPts val="0"/>
              </a:spcBef>
              <a:spcAft>
                <a:spcPts val="0"/>
              </a:spcAft>
              <a:defRPr/>
            </a:pPr>
            <a:r>
              <a:rPr lang="de-DE" dirty="0"/>
              <a:t>ABSTANDHALTEN ist die primäre Empfehlung zur Vermeidung von Ansteckung. Die Grafik zeigt die Zusammenfassung der Studien</a:t>
            </a:r>
            <a:r>
              <a:rPr lang="de-DE" baseline="30000" dirty="0"/>
              <a:t>Ä5</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Auf dem Gipfel der COVID-19 Welle waren größenordnungsmäßig 10% (inklusive Dunkelziffer) infiziert. D. h. 1 m Abstand war 2,2 mal sicherer als 0 m. 1,5 m sogar 3,6 mal.  Zum Ende der Welle (ab KW20) sind weniger als 1% infiziert. Das Ansteckungsrisiko variiert jetzt nicht mehr mit dem Abstand (grüne Kurve).</a:t>
            </a:r>
          </a:p>
          <a:p>
            <a:pPr algn="just" fontAlgn="auto">
              <a:spcBef>
                <a:spcPts val="0"/>
              </a:spcBef>
              <a:spcAft>
                <a:spcPts val="0"/>
              </a:spcAft>
              <a:defRPr/>
            </a:pPr>
            <a:r>
              <a:rPr lang="de-DE" b="1" dirty="0"/>
              <a:t>Abstandhalten hat daher spätestens seid Mitte Mai keine relevanten Auswirkungen auf das Infektionsgeschehen.</a:t>
            </a:r>
          </a:p>
        </p:txBody>
      </p:sp>
      <p:grpSp>
        <p:nvGrpSpPr>
          <p:cNvPr id="12" name="Gruppieren 11">
            <a:extLst>
              <a:ext uri="{FF2B5EF4-FFF2-40B4-BE49-F238E27FC236}">
                <a16:creationId xmlns:a16="http://schemas.microsoft.com/office/drawing/2014/main" id="{2DBF97B1-124C-4AD7-9FA4-70289A708386}"/>
              </a:ext>
            </a:extLst>
          </p:cNvPr>
          <p:cNvGrpSpPr/>
          <p:nvPr/>
        </p:nvGrpSpPr>
        <p:grpSpPr>
          <a:xfrm>
            <a:off x="442318" y="2930542"/>
            <a:ext cx="6459359" cy="3946968"/>
            <a:chOff x="439152" y="2916821"/>
            <a:chExt cx="6459359" cy="3946968"/>
          </a:xfrm>
        </p:grpSpPr>
        <p:sp>
          <p:nvSpPr>
            <p:cNvPr id="11" name="Rechteck 10">
              <a:extLst>
                <a:ext uri="{FF2B5EF4-FFF2-40B4-BE49-F238E27FC236}">
                  <a16:creationId xmlns:a16="http://schemas.microsoft.com/office/drawing/2014/main" id="{09EB0AE1-9E14-4581-BAC4-E3A25ABBFC77}"/>
                </a:ext>
              </a:extLst>
            </p:cNvPr>
            <p:cNvSpPr/>
            <p:nvPr/>
          </p:nvSpPr>
          <p:spPr>
            <a:xfrm>
              <a:off x="439152" y="2916821"/>
              <a:ext cx="6459359" cy="3946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pieren 9">
              <a:extLst>
                <a:ext uri="{FF2B5EF4-FFF2-40B4-BE49-F238E27FC236}">
                  <a16:creationId xmlns:a16="http://schemas.microsoft.com/office/drawing/2014/main" id="{97DC8083-7F08-4634-B2A3-F13F79807FB2}"/>
                </a:ext>
              </a:extLst>
            </p:cNvPr>
            <p:cNvGrpSpPr/>
            <p:nvPr/>
          </p:nvGrpSpPr>
          <p:grpSpPr>
            <a:xfrm>
              <a:off x="439152" y="2916821"/>
              <a:ext cx="6459359" cy="3946968"/>
              <a:chOff x="-369332" y="4280254"/>
              <a:chExt cx="7934439" cy="4653958"/>
            </a:xfrm>
          </p:grpSpPr>
          <p:pic>
            <p:nvPicPr>
              <p:cNvPr id="2" name="Grafik 1">
                <a:extLst>
                  <a:ext uri="{FF2B5EF4-FFF2-40B4-BE49-F238E27FC236}">
                    <a16:creationId xmlns:a16="http://schemas.microsoft.com/office/drawing/2014/main" id="{0851880A-2397-443B-88D9-92D10DAADC9C}"/>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4280254"/>
                <a:ext cx="7423150" cy="4553293"/>
              </a:xfrm>
              <a:prstGeom prst="rect">
                <a:avLst/>
              </a:prstGeom>
            </p:spPr>
          </p:pic>
          <p:sp>
            <p:nvSpPr>
              <p:cNvPr id="3" name="Textfeld 2">
                <a:extLst>
                  <a:ext uri="{FF2B5EF4-FFF2-40B4-BE49-F238E27FC236}">
                    <a16:creationId xmlns:a16="http://schemas.microsoft.com/office/drawing/2014/main" id="{3963DC9B-DAF9-48C0-B3DC-E579B64B4D8D}"/>
                  </a:ext>
                </a:extLst>
              </p:cNvPr>
              <p:cNvSpPr txBox="1"/>
              <p:nvPr/>
            </p:nvSpPr>
            <p:spPr>
              <a:xfrm>
                <a:off x="3131820" y="8564880"/>
                <a:ext cx="1332288" cy="369332"/>
              </a:xfrm>
              <a:prstGeom prst="rect">
                <a:avLst/>
              </a:prstGeom>
              <a:noFill/>
            </p:spPr>
            <p:txBody>
              <a:bodyPr wrap="none" rtlCol="0">
                <a:spAutoFit/>
              </a:bodyPr>
              <a:lstStyle/>
              <a:p>
                <a:r>
                  <a:rPr lang="de-DE" dirty="0"/>
                  <a:t>Abstand [m]</a:t>
                </a:r>
                <a:endParaRPr lang="en-US" dirty="0"/>
              </a:p>
            </p:txBody>
          </p:sp>
          <p:sp>
            <p:nvSpPr>
              <p:cNvPr id="5" name="Textfeld 4">
                <a:extLst>
                  <a:ext uri="{FF2B5EF4-FFF2-40B4-BE49-F238E27FC236}">
                    <a16:creationId xmlns:a16="http://schemas.microsoft.com/office/drawing/2014/main" id="{C244FABF-754B-420A-B122-A305B0D45E41}"/>
                  </a:ext>
                </a:extLst>
              </p:cNvPr>
              <p:cNvSpPr txBox="1"/>
              <p:nvPr/>
            </p:nvSpPr>
            <p:spPr>
              <a:xfrm rot="16200000">
                <a:off x="-1786130" y="6551230"/>
                <a:ext cx="3202928" cy="369332"/>
              </a:xfrm>
              <a:prstGeom prst="rect">
                <a:avLst/>
              </a:prstGeom>
              <a:noFill/>
            </p:spPr>
            <p:txBody>
              <a:bodyPr wrap="none" rtlCol="0">
                <a:spAutoFit/>
              </a:bodyPr>
              <a:lstStyle/>
              <a:p>
                <a:r>
                  <a:rPr lang="de-DE" dirty="0"/>
                  <a:t>Absolutes Ansteckungsrisiko [m]</a:t>
                </a:r>
                <a:endParaRPr lang="en-US" dirty="0"/>
              </a:p>
            </p:txBody>
          </p:sp>
          <p:sp>
            <p:nvSpPr>
              <p:cNvPr id="8" name="Textfeld 7">
                <a:extLst>
                  <a:ext uri="{FF2B5EF4-FFF2-40B4-BE49-F238E27FC236}">
                    <a16:creationId xmlns:a16="http://schemas.microsoft.com/office/drawing/2014/main" id="{1F9542F1-FA3A-4946-A5C3-D4D7F0E44338}"/>
                  </a:ext>
                </a:extLst>
              </p:cNvPr>
              <p:cNvSpPr txBox="1"/>
              <p:nvPr/>
            </p:nvSpPr>
            <p:spPr>
              <a:xfrm>
                <a:off x="4274819" y="4488110"/>
                <a:ext cx="3008301" cy="733018"/>
              </a:xfrm>
              <a:prstGeom prst="rect">
                <a:avLst/>
              </a:prstGeom>
              <a:solidFill>
                <a:schemeClr val="bg1"/>
              </a:solidFill>
            </p:spPr>
            <p:txBody>
              <a:bodyPr wrap="square" rtlCol="0">
                <a:spAutoFit/>
              </a:bodyPr>
              <a:lstStyle/>
              <a:p>
                <a:r>
                  <a:rPr lang="de-DE" sz="1200" dirty="0"/>
                  <a:t>Schnittpunkte, Mittelwert</a:t>
                </a:r>
              </a:p>
              <a:p>
                <a:endParaRPr lang="de-DE" sz="1200" dirty="0"/>
              </a:p>
              <a:p>
                <a:endParaRPr lang="en-US" sz="1200" dirty="0"/>
              </a:p>
            </p:txBody>
          </p:sp>
          <p:sp>
            <p:nvSpPr>
              <p:cNvPr id="9" name="Textfeld 8">
                <a:extLst>
                  <a:ext uri="{FF2B5EF4-FFF2-40B4-BE49-F238E27FC236}">
                    <a16:creationId xmlns:a16="http://schemas.microsoft.com/office/drawing/2014/main" id="{569C1849-2949-41F4-B1A2-9726C0B98CFF}"/>
                  </a:ext>
                </a:extLst>
              </p:cNvPr>
              <p:cNvSpPr txBox="1"/>
              <p:nvPr/>
            </p:nvSpPr>
            <p:spPr>
              <a:xfrm>
                <a:off x="4260992" y="5134433"/>
                <a:ext cx="3304115" cy="733018"/>
              </a:xfrm>
              <a:prstGeom prst="rect">
                <a:avLst/>
              </a:prstGeom>
              <a:solidFill>
                <a:schemeClr val="bg1"/>
              </a:solidFill>
            </p:spPr>
            <p:txBody>
              <a:bodyPr wrap="square" rtlCol="0">
                <a:spAutoFit/>
              </a:bodyPr>
              <a:lstStyle/>
              <a:p>
                <a:r>
                  <a:rPr lang="de-DE" sz="1100" dirty="0"/>
                  <a:t>Hohes Basisrisiko für Infektion (z. B. 50%)</a:t>
                </a:r>
              </a:p>
              <a:p>
                <a:r>
                  <a:rPr lang="de-DE" sz="1100" dirty="0"/>
                  <a:t>Mittleres Basisrisiko für Infektion (z. B. 10%)</a:t>
                </a:r>
              </a:p>
              <a:p>
                <a:r>
                  <a:rPr lang="de-DE" sz="1100" dirty="0"/>
                  <a:t>Niedriges Basisrisiko für Infektion (z. B. 1%)</a:t>
                </a:r>
                <a:endParaRPr lang="en-US" sz="1100" dirty="0"/>
              </a:p>
            </p:txBody>
          </p:sp>
          <p:sp>
            <p:nvSpPr>
              <p:cNvPr id="4" name="Textfeld 3">
                <a:extLst>
                  <a:ext uri="{FF2B5EF4-FFF2-40B4-BE49-F238E27FC236}">
                    <a16:creationId xmlns:a16="http://schemas.microsoft.com/office/drawing/2014/main" id="{4C79FD2E-CD32-4830-AE45-EFCB3E994962}"/>
                  </a:ext>
                </a:extLst>
              </p:cNvPr>
              <p:cNvSpPr txBox="1"/>
              <p:nvPr/>
            </p:nvSpPr>
            <p:spPr>
              <a:xfrm>
                <a:off x="4274820" y="4679950"/>
                <a:ext cx="1889760" cy="276999"/>
              </a:xfrm>
              <a:prstGeom prst="rect">
                <a:avLst/>
              </a:prstGeom>
              <a:noFill/>
            </p:spPr>
            <p:txBody>
              <a:bodyPr wrap="square" rtlCol="0">
                <a:spAutoFit/>
              </a:bodyPr>
              <a:lstStyle/>
              <a:p>
                <a:r>
                  <a:rPr lang="de-DE" sz="1200" dirty="0"/>
                  <a:t>Vorhersagen</a:t>
                </a:r>
                <a:endParaRPr lang="en-US" sz="1200" dirty="0"/>
              </a:p>
            </p:txBody>
          </p:sp>
        </p:grpSp>
      </p:grpSp>
    </p:spTree>
    <p:extLst>
      <p:ext uri="{BB962C8B-B14F-4D97-AF65-F5344CB8AC3E}">
        <p14:creationId xmlns:p14="http://schemas.microsoft.com/office/powerpoint/2010/main" val="169497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3999" cy="820134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Mund-Nase-Bedeckung (MNB)</a:t>
            </a:r>
          </a:p>
          <a:p>
            <a:pPr algn="just">
              <a:defRPr/>
            </a:pPr>
            <a:endParaRPr lang="de-DE" dirty="0"/>
          </a:p>
          <a:p>
            <a:pPr algn="just">
              <a:defRPr/>
            </a:pPr>
            <a:r>
              <a:rPr lang="de-DE" dirty="0"/>
              <a:t>Das tragen einer MNB reduziert das Risiko angesteckt zu werden und anzustecken. In welchem Umfang ist umstritten. Eine Metaanalyse legt nahe das extrem hochwertige MNB das Ansteckungsrisiko um einen Faktor 3 bis 14 reduziert</a:t>
            </a:r>
            <a:r>
              <a:rPr lang="de-DE" baseline="30000" dirty="0"/>
              <a:t>Ä5</a:t>
            </a:r>
            <a:r>
              <a:rPr lang="de-DE" dirty="0"/>
              <a:t>. Betrachtet man singulär die Frage ob MNB das Infektionsgeschehen reduziert, dann ist die Antwort JA.</a:t>
            </a:r>
          </a:p>
          <a:p>
            <a:pPr algn="just">
              <a:defRPr/>
            </a:pPr>
            <a:r>
              <a:rPr lang="de-DE" dirty="0"/>
              <a:t>Möchte man eine statistisch signifikante oder gar einen in der Gesamtpopulation messbaren Nutzen fällt die Antwort anders aus. Die Tabelle zeigt wie sich das Sterberisiko für ältere in Abhängigkeit von der erreichten Durchseuchung </a:t>
            </a:r>
            <a:r>
              <a:rPr lang="de-DE" i="1" dirty="0"/>
              <a:t>D</a:t>
            </a:r>
            <a:r>
              <a:rPr lang="de-DE" dirty="0"/>
              <a:t> verändert: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Realistisch erreicht wurde z. Z. eine Durchseuchung von etwa 6%, d. h. ein maximales Zusatzrisiko von 0,6% lag real vor. In diesem Fall bringt die Maske eine Reduktion auf 0,06%, wenn man eine 90%ige Schutzwirkung unterstellt. Verglichen mit der Schwankung der Sterbezahlen über 100 Jahre von etwa 12% bringt das dem Individuum quasi nichts und ist damit ein klassischer Fall des Präventionsparadox nach Rose. Tragen alle MNB, kann man eine Reduktion in den Infektions- und Todeszahlen sehen, wenn der Effekt groß genug ist. Leider sieht man in den Graphen nichts was man mit einem positiven Effekt der Maskenpflicht in Verbindung bringen könnte. </a:t>
            </a:r>
          </a:p>
          <a:p>
            <a:pPr algn="just" fontAlgn="auto">
              <a:spcBef>
                <a:spcPts val="0"/>
              </a:spcBef>
              <a:spcAft>
                <a:spcPts val="0"/>
              </a:spcAft>
              <a:defRPr/>
            </a:pPr>
            <a:r>
              <a:rPr lang="de-DE" b="1" dirty="0"/>
              <a:t>Ein Nutzen der Maskenpflicht wäre daher vielleicht zu Beginn der Pandemie messbar gewesen. Ab dem Zeitpunkt der Einführung ist eine Auswirkung auf Infektions- oder Sterbezahlen nicht erkennbar.</a:t>
            </a:r>
          </a:p>
        </p:txBody>
      </p:sp>
      <p:graphicFrame>
        <p:nvGraphicFramePr>
          <p:cNvPr id="2" name="Tabelle 1"/>
          <p:cNvGraphicFramePr>
            <a:graphicFrameLocks noGrp="1"/>
          </p:cNvGraphicFramePr>
          <p:nvPr>
            <p:extLst>
              <p:ext uri="{D42A27DB-BD31-4B8C-83A1-F6EECF244321}">
                <p14:modId xmlns:p14="http://schemas.microsoft.com/office/powerpoint/2010/main" val="3175130602"/>
              </p:ext>
            </p:extLst>
          </p:nvPr>
        </p:nvGraphicFramePr>
        <p:xfrm>
          <a:off x="503347" y="3705007"/>
          <a:ext cx="6337302" cy="922020"/>
        </p:xfrm>
        <a:graphic>
          <a:graphicData uri="http://schemas.openxmlformats.org/drawingml/2006/table">
            <a:tbl>
              <a:tblPr>
                <a:tableStyleId>{5C22544A-7EE6-4342-B048-85BDC9FD1C3A}</a:tableStyleId>
              </a:tblPr>
              <a:tblGrid>
                <a:gridCol w="488950">
                  <a:extLst>
                    <a:ext uri="{9D8B030D-6E8A-4147-A177-3AD203B41FA5}">
                      <a16:colId xmlns:a16="http://schemas.microsoft.com/office/drawing/2014/main" val="20000"/>
                    </a:ext>
                  </a:extLst>
                </a:gridCol>
                <a:gridCol w="1360378">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gridCol w="1171575">
                  <a:extLst>
                    <a:ext uri="{9D8B030D-6E8A-4147-A177-3AD203B41FA5}">
                      <a16:colId xmlns:a16="http://schemas.microsoft.com/office/drawing/2014/main" val="20004"/>
                    </a:ext>
                  </a:extLst>
                </a:gridCol>
                <a:gridCol w="1363774">
                  <a:extLst>
                    <a:ext uri="{9D8B030D-6E8A-4147-A177-3AD203B41FA5}">
                      <a16:colId xmlns:a16="http://schemas.microsoft.com/office/drawing/2014/main" val="20005"/>
                    </a:ext>
                  </a:extLst>
                </a:gridCol>
              </a:tblGrid>
              <a:tr h="190500">
                <a:tc>
                  <a:txBody>
                    <a:bodyPr/>
                    <a:lstStyle/>
                    <a:p>
                      <a:pPr algn="l" fontAlgn="b"/>
                      <a:r>
                        <a:rPr lang="en-US" sz="1200" b="1" u="none" strike="noStrike" dirty="0">
                          <a:effectLst/>
                        </a:rPr>
                        <a:t>Alter</a:t>
                      </a:r>
                      <a:endParaRPr lang="en-US" sz="12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b="1" u="none" strike="noStrike" dirty="0">
                          <a:effectLst/>
                        </a:rPr>
                        <a:t>COVID-19 </a:t>
                      </a:r>
                      <a:r>
                        <a:rPr lang="en-US" sz="1200" b="1" u="none" strike="noStrike" dirty="0" err="1">
                          <a:effectLst/>
                        </a:rPr>
                        <a:t>Mortalität</a:t>
                      </a:r>
                      <a:endParaRPr lang="en-US" sz="12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b="1" u="none" strike="noStrike" dirty="0" err="1">
                          <a:effectLst/>
                        </a:rPr>
                        <a:t>Mortalität</a:t>
                      </a:r>
                      <a:endParaRPr lang="en-US" sz="12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b="1" u="none" strike="noStrike" dirty="0" err="1">
                          <a:effectLst/>
                        </a:rPr>
                        <a:t>Erhöhung</a:t>
                      </a:r>
                      <a:r>
                        <a:rPr lang="en-US" sz="1200" b="1" u="none" strike="noStrike" dirty="0">
                          <a:effectLst/>
                        </a:rPr>
                        <a:t> D=1%</a:t>
                      </a:r>
                      <a:endParaRPr lang="en-US" sz="12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b="1" u="none" strike="noStrike" dirty="0" err="1">
                          <a:effectLst/>
                        </a:rPr>
                        <a:t>Erhöhung</a:t>
                      </a:r>
                      <a:r>
                        <a:rPr lang="en-US" sz="1200" b="1" u="none" strike="noStrike" dirty="0">
                          <a:effectLst/>
                        </a:rPr>
                        <a:t> D=10%</a:t>
                      </a:r>
                      <a:endParaRPr lang="en-US" sz="12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b="1" u="none" strike="noStrike" dirty="0" err="1">
                          <a:effectLst/>
                        </a:rPr>
                        <a:t>Erhöhung</a:t>
                      </a:r>
                      <a:r>
                        <a:rPr lang="en-US" sz="1200" b="1" u="none" strike="noStrike" dirty="0">
                          <a:effectLst/>
                        </a:rPr>
                        <a:t> D=66%</a:t>
                      </a:r>
                      <a:endParaRPr lang="en-US" sz="1200" b="1"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190500">
                <a:tc>
                  <a:txBody>
                    <a:bodyPr/>
                    <a:lstStyle/>
                    <a:p>
                      <a:pPr algn="l" fontAlgn="b"/>
                      <a:r>
                        <a:rPr lang="en-US" sz="1600" u="none" strike="noStrike" dirty="0">
                          <a:effectLst/>
                        </a:rPr>
                        <a:t>70-79</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a:effectLst/>
                        </a:rPr>
                        <a:t>1:3637</a:t>
                      </a:r>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a:effectLst/>
                        </a:rPr>
                        <a:t>1:35</a:t>
                      </a:r>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a:effectLst/>
                        </a:rPr>
                        <a:t>0,10%</a:t>
                      </a:r>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dirty="0">
                          <a:effectLst/>
                        </a:rPr>
                        <a:t>1,0%</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a:effectLst/>
                        </a:rPr>
                        <a:t>6,53%</a:t>
                      </a:r>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190500">
                <a:tc>
                  <a:txBody>
                    <a:bodyPr/>
                    <a:lstStyle/>
                    <a:p>
                      <a:pPr algn="l" fontAlgn="b"/>
                      <a:r>
                        <a:rPr lang="en-US" sz="1600" u="none" strike="noStrike" dirty="0">
                          <a:effectLst/>
                        </a:rPr>
                        <a:t>80-89</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dirty="0">
                          <a:effectLst/>
                        </a:rPr>
                        <a:t>1:1263</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dirty="0">
                          <a:effectLst/>
                        </a:rPr>
                        <a:t>1:14</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dirty="0">
                          <a:effectLst/>
                        </a:rPr>
                        <a:t>0,08%</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dirty="0">
                          <a:effectLst/>
                        </a:rPr>
                        <a:t>0,8%</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dirty="0">
                          <a:effectLst/>
                        </a:rPr>
                        <a:t>5,28%</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190500">
                <a:tc>
                  <a:txBody>
                    <a:bodyPr/>
                    <a:lstStyle/>
                    <a:p>
                      <a:pPr algn="l" fontAlgn="b"/>
                      <a:r>
                        <a:rPr lang="en-US" sz="1600" u="none" strike="noStrike">
                          <a:effectLst/>
                        </a:rPr>
                        <a:t>90+</a:t>
                      </a:r>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a:effectLst/>
                        </a:rPr>
                        <a:t>1:488</a:t>
                      </a:r>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a:effectLst/>
                        </a:rPr>
                        <a:t>1:4</a:t>
                      </a:r>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a:effectLst/>
                        </a:rPr>
                        <a:t>0,03%</a:t>
                      </a:r>
                      <a:endParaRPr lang="en-US" sz="1600" b="0" i="0" u="none" strike="noStrike">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dirty="0">
                          <a:effectLst/>
                        </a:rPr>
                        <a:t>0,3%</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600" u="none" strike="noStrike" dirty="0">
                          <a:effectLst/>
                        </a:rPr>
                        <a:t>1,98%</a:t>
                      </a:r>
                      <a:endParaRPr lang="en-US" sz="16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16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093352"/>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en-US" sz="2294" b="1" dirty="0" err="1">
                <a:ea typeface="Segoe UI Black" panose="020B0A02040204020203" pitchFamily="34" charset="0"/>
              </a:rPr>
              <a:t>Nebenwirkungen</a:t>
            </a:r>
            <a:r>
              <a:rPr lang="en-US" sz="2294" b="1" dirty="0">
                <a:ea typeface="Segoe UI Black" panose="020B0A02040204020203" pitchFamily="34" charset="0"/>
              </a:rPr>
              <a:t> der MNB</a:t>
            </a:r>
          </a:p>
          <a:p>
            <a:pPr algn="just" fontAlgn="auto">
              <a:spcBef>
                <a:spcPts val="0"/>
              </a:spcBef>
              <a:spcAft>
                <a:spcPts val="0"/>
              </a:spcAft>
              <a:defRPr/>
            </a:pPr>
            <a:endParaRPr lang="de-DE" dirty="0"/>
          </a:p>
          <a:p>
            <a:pPr algn="just" fontAlgn="auto">
              <a:spcBef>
                <a:spcPts val="0"/>
              </a:spcBef>
              <a:spcAft>
                <a:spcPts val="0"/>
              </a:spcAft>
              <a:defRPr/>
            </a:pPr>
            <a:r>
              <a:rPr lang="de-DE" dirty="0" err="1"/>
              <a:t>Fikenzer</a:t>
            </a:r>
            <a:r>
              <a:rPr lang="de-DE" dirty="0"/>
              <a:t> et al. haben untersucht inwieweit die Leistungsfähigkeit gesunder, sport-</a:t>
            </a:r>
            <a:r>
              <a:rPr lang="de-DE" dirty="0" err="1"/>
              <a:t>licher</a:t>
            </a:r>
            <a:r>
              <a:rPr lang="de-DE" dirty="0"/>
              <a:t>, Männer beim Tragen von MNB eingeschränkt wird. Zu den signifikant-esten Feststellung gehört eine Reduktion der Atemparameter und der Leistung</a:t>
            </a:r>
            <a:r>
              <a:rPr lang="de-DE" baseline="30000" dirty="0"/>
              <a:t>Ä8</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 Grafik zeigt die Situation am Beispiel der Atemfrequenz in Ruhe (AF). Von den 68% deren AF zwischen 85%-115% liegt werden 2,14% eine Reduktion auf 30%-50% erleben. Überschlagsmäßig halbiert also MNB die Atemfrequenz bei etwa 1% der Träger. 10% haben Reduktionen zw. 25%-50%.</a:t>
            </a:r>
            <a:endParaRPr lang="en-US" dirty="0"/>
          </a:p>
        </p:txBody>
      </p:sp>
      <p:sp>
        <p:nvSpPr>
          <p:cNvPr id="11" name="Rechteck 10">
            <a:extLst>
              <a:ext uri="{FF2B5EF4-FFF2-40B4-BE49-F238E27FC236}">
                <a16:creationId xmlns:a16="http://schemas.microsoft.com/office/drawing/2014/main" id="{A9B0FFF7-11E1-4B77-B19F-0832F7DD5DD2}"/>
              </a:ext>
            </a:extLst>
          </p:cNvPr>
          <p:cNvSpPr/>
          <p:nvPr/>
        </p:nvSpPr>
        <p:spPr>
          <a:xfrm>
            <a:off x="360000" y="7869100"/>
            <a:ext cx="6624000" cy="369332"/>
          </a:xfrm>
          <a:prstGeom prst="rect">
            <a:avLst/>
          </a:prstGeom>
          <a:solidFill>
            <a:srgbClr val="B8ED0D">
              <a:alpha val="60000"/>
            </a:srgbClr>
          </a:solidFill>
        </p:spPr>
        <p:txBody>
          <a:bodyPr wrap="square">
            <a:spAutoFit/>
          </a:bodyPr>
          <a:lstStyle/>
          <a:p>
            <a:pPr algn="r" hangingPunct="0">
              <a:defRPr/>
            </a:pPr>
            <a:endParaRPr lang="de-DE" dirty="0">
              <a:ea typeface="Microsoft YaHei" pitchFamily="2"/>
              <a:cs typeface="Mangal" pitchFamily="2"/>
            </a:endParaRPr>
          </a:p>
        </p:txBody>
      </p:sp>
      <p:graphicFrame>
        <p:nvGraphicFramePr>
          <p:cNvPr id="8" name="Diagramm 7"/>
          <p:cNvGraphicFramePr>
            <a:graphicFrameLocks/>
          </p:cNvGraphicFramePr>
          <p:nvPr>
            <p:extLst>
              <p:ext uri="{D42A27DB-BD31-4B8C-83A1-F6EECF244321}">
                <p14:modId xmlns:p14="http://schemas.microsoft.com/office/powerpoint/2010/main" val="1363178641"/>
              </p:ext>
            </p:extLst>
          </p:nvPr>
        </p:nvGraphicFramePr>
        <p:xfrm>
          <a:off x="416500" y="2880360"/>
          <a:ext cx="4015740" cy="2400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0974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3999"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Umsetzung und Akzeptanz der Maßnahmen</a:t>
            </a:r>
          </a:p>
          <a:p>
            <a:pPr algn="just">
              <a:defRPr/>
            </a:pPr>
            <a:endParaRPr lang="de-DE" dirty="0"/>
          </a:p>
          <a:p>
            <a:pPr algn="just">
              <a:defRPr/>
            </a:pPr>
            <a:r>
              <a:rPr lang="de-DE" dirty="0"/>
              <a:t>Die Universität Erfuhrt erhebt im Rahmen des COVID-19 Snapshot Monitorings (COSMO)</a:t>
            </a:r>
            <a:r>
              <a:rPr lang="de-DE" baseline="30000" dirty="0"/>
              <a:t>u1</a:t>
            </a:r>
            <a:r>
              <a:rPr lang="de-DE" dirty="0"/>
              <a:t> bereits seit März umfangreiche Daten zur Wahrnehmung der Pandemiesituation in der Bevölkerung. Bezüglich des Umsetzens von Präventiven Maßnahmen zeigt sich extrem hohe</a:t>
            </a:r>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r>
              <a:rPr lang="de-DE" dirty="0"/>
              <a:t> </a:t>
            </a:r>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p:txBody>
      </p:sp>
      <p:sp>
        <p:nvSpPr>
          <p:cNvPr id="16" name="Rechteck 15"/>
          <p:cNvSpPr/>
          <p:nvPr/>
        </p:nvSpPr>
        <p:spPr>
          <a:xfrm>
            <a:off x="482600" y="6476290"/>
            <a:ext cx="3189399" cy="243911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82600" y="2311400"/>
            <a:ext cx="6400800" cy="40386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4624" y="2351653"/>
            <a:ext cx="6429374" cy="4018360"/>
          </a:xfrm>
          <a:prstGeom prst="rect">
            <a:avLst/>
          </a:prstGeom>
        </p:spPr>
      </p:pic>
      <p:pic>
        <p:nvPicPr>
          <p:cNvPr id="5" name="Grafik 4"/>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0967" y="6482502"/>
            <a:ext cx="3229508" cy="2422132"/>
          </a:xfrm>
          <a:prstGeom prst="rect">
            <a:avLst/>
          </a:prstGeom>
        </p:spPr>
      </p:pic>
      <p:cxnSp>
        <p:nvCxnSpPr>
          <p:cNvPr id="8" name="Gerader Verbinder 7">
            <a:extLst>
              <a:ext uri="{FF2B5EF4-FFF2-40B4-BE49-F238E27FC236}">
                <a16:creationId xmlns:a16="http://schemas.microsoft.com/office/drawing/2014/main" id="{186BC527-9634-4432-BDB2-8984CA5185C1}"/>
              </a:ext>
            </a:extLst>
          </p:cNvPr>
          <p:cNvCxnSpPr>
            <a:cxnSpLocks/>
          </p:cNvCxnSpPr>
          <p:nvPr/>
        </p:nvCxnSpPr>
        <p:spPr>
          <a:xfrm flipV="1">
            <a:off x="1486218" y="3067050"/>
            <a:ext cx="0" cy="273937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26CFE69B-422C-40F4-B220-D3D2178CDC3B}"/>
              </a:ext>
            </a:extLst>
          </p:cNvPr>
          <p:cNvSpPr txBox="1"/>
          <p:nvPr/>
        </p:nvSpPr>
        <p:spPr>
          <a:xfrm>
            <a:off x="1296352" y="2716188"/>
            <a:ext cx="3121367" cy="369332"/>
          </a:xfrm>
          <a:prstGeom prst="rect">
            <a:avLst/>
          </a:prstGeom>
          <a:noFill/>
          <a:ln>
            <a:noFill/>
          </a:ln>
        </p:spPr>
        <p:txBody>
          <a:bodyPr wrap="none" rtlCol="0">
            <a:spAutoFit/>
          </a:bodyPr>
          <a:lstStyle/>
          <a:p>
            <a:r>
              <a:rPr lang="de-DE" dirty="0"/>
              <a:t>(1)  (2) (3)                                 (4)</a:t>
            </a:r>
            <a:endParaRPr lang="en-US" dirty="0"/>
          </a:p>
        </p:txBody>
      </p:sp>
      <p:cxnSp>
        <p:nvCxnSpPr>
          <p:cNvPr id="10" name="Gerader Verbinder 9">
            <a:extLst>
              <a:ext uri="{FF2B5EF4-FFF2-40B4-BE49-F238E27FC236}">
                <a16:creationId xmlns:a16="http://schemas.microsoft.com/office/drawing/2014/main" id="{186BC527-9634-4432-BDB2-8984CA5185C1}"/>
              </a:ext>
            </a:extLst>
          </p:cNvPr>
          <p:cNvCxnSpPr>
            <a:cxnSpLocks/>
          </p:cNvCxnSpPr>
          <p:nvPr/>
        </p:nvCxnSpPr>
        <p:spPr>
          <a:xfrm flipV="1">
            <a:off x="1848168" y="3067050"/>
            <a:ext cx="0" cy="273937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186BC527-9634-4432-BDB2-8984CA5185C1}"/>
              </a:ext>
            </a:extLst>
          </p:cNvPr>
          <p:cNvCxnSpPr>
            <a:cxnSpLocks/>
          </p:cNvCxnSpPr>
          <p:nvPr/>
        </p:nvCxnSpPr>
        <p:spPr>
          <a:xfrm flipV="1">
            <a:off x="2184718" y="3067050"/>
            <a:ext cx="0" cy="273937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186BC527-9634-4432-BDB2-8984CA5185C1}"/>
              </a:ext>
            </a:extLst>
          </p:cNvPr>
          <p:cNvCxnSpPr>
            <a:cxnSpLocks/>
          </p:cNvCxnSpPr>
          <p:nvPr/>
        </p:nvCxnSpPr>
        <p:spPr>
          <a:xfrm flipV="1">
            <a:off x="4146868" y="3067050"/>
            <a:ext cx="0" cy="273937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a:xfrm>
            <a:off x="3671999" y="6429383"/>
            <a:ext cx="3211402" cy="2585323"/>
          </a:xfrm>
          <a:prstGeom prst="rect">
            <a:avLst/>
          </a:prstGeom>
        </p:spPr>
        <p:txBody>
          <a:bodyPr wrap="square">
            <a:spAutoFit/>
          </a:bodyPr>
          <a:lstStyle/>
          <a:p>
            <a:pPr algn="just">
              <a:defRPr/>
            </a:pPr>
            <a:r>
              <a:rPr lang="de-DE" dirty="0"/>
              <a:t>Bereitschaft. Feiern und öffentliche Orte werden auch nach den Lockerungen noch gemieden. </a:t>
            </a:r>
          </a:p>
          <a:p>
            <a:pPr algn="just">
              <a:defRPr/>
            </a:pPr>
            <a:r>
              <a:rPr lang="de-DE" dirty="0"/>
              <a:t>Die Akzeptanz zum Katastrophenfall und </a:t>
            </a:r>
            <a:r>
              <a:rPr lang="de-DE" dirty="0" err="1"/>
              <a:t>Bewe-gungseinschränkung</a:t>
            </a:r>
            <a:r>
              <a:rPr lang="de-DE" dirty="0"/>
              <a:t> schwindet, bleibt bei Einschränkung der Freiheitsrechte aber hoch.</a:t>
            </a:r>
          </a:p>
        </p:txBody>
      </p:sp>
      <p:cxnSp>
        <p:nvCxnSpPr>
          <p:cNvPr id="21" name="Gerader Verbinder 20">
            <a:extLst>
              <a:ext uri="{FF2B5EF4-FFF2-40B4-BE49-F238E27FC236}">
                <a16:creationId xmlns:a16="http://schemas.microsoft.com/office/drawing/2014/main" id="{186BC527-9634-4432-BDB2-8984CA5185C1}"/>
              </a:ext>
            </a:extLst>
          </p:cNvPr>
          <p:cNvCxnSpPr>
            <a:cxnSpLocks/>
          </p:cNvCxnSpPr>
          <p:nvPr/>
        </p:nvCxnSpPr>
        <p:spPr>
          <a:xfrm flipV="1">
            <a:off x="930275" y="7081838"/>
            <a:ext cx="0" cy="12629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186BC527-9634-4432-BDB2-8984CA5185C1}"/>
              </a:ext>
            </a:extLst>
          </p:cNvPr>
          <p:cNvCxnSpPr>
            <a:cxnSpLocks/>
          </p:cNvCxnSpPr>
          <p:nvPr/>
        </p:nvCxnSpPr>
        <p:spPr>
          <a:xfrm flipV="1">
            <a:off x="1130300" y="7081838"/>
            <a:ext cx="0" cy="12629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86BC527-9634-4432-BDB2-8984CA5185C1}"/>
              </a:ext>
            </a:extLst>
          </p:cNvPr>
          <p:cNvCxnSpPr>
            <a:cxnSpLocks/>
          </p:cNvCxnSpPr>
          <p:nvPr/>
        </p:nvCxnSpPr>
        <p:spPr>
          <a:xfrm flipV="1">
            <a:off x="1307465" y="7081838"/>
            <a:ext cx="0" cy="12629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186BC527-9634-4432-BDB2-8984CA5185C1}"/>
              </a:ext>
            </a:extLst>
          </p:cNvPr>
          <p:cNvCxnSpPr>
            <a:cxnSpLocks/>
          </p:cNvCxnSpPr>
          <p:nvPr/>
        </p:nvCxnSpPr>
        <p:spPr>
          <a:xfrm flipV="1">
            <a:off x="2288540" y="7081838"/>
            <a:ext cx="0" cy="12629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26CFE69B-422C-40F4-B220-D3D2178CDC3B}"/>
              </a:ext>
            </a:extLst>
          </p:cNvPr>
          <p:cNvSpPr txBox="1"/>
          <p:nvPr/>
        </p:nvSpPr>
        <p:spPr>
          <a:xfrm>
            <a:off x="727856" y="6848848"/>
            <a:ext cx="1752403" cy="276999"/>
          </a:xfrm>
          <a:prstGeom prst="rect">
            <a:avLst/>
          </a:prstGeom>
          <a:noFill/>
          <a:ln>
            <a:noFill/>
          </a:ln>
        </p:spPr>
        <p:txBody>
          <a:bodyPr wrap="none" rtlCol="0">
            <a:spAutoFit/>
          </a:bodyPr>
          <a:lstStyle/>
          <a:p>
            <a:r>
              <a:rPr lang="de-DE" sz="1200" dirty="0"/>
              <a:t>(1)  (2) (3)                      (4)</a:t>
            </a:r>
            <a:endParaRPr lang="en-US" sz="1200" dirty="0"/>
          </a:p>
        </p:txBody>
      </p:sp>
      <p:sp>
        <p:nvSpPr>
          <p:cNvPr id="3" name="Textfeld 2"/>
          <p:cNvSpPr txBox="1"/>
          <p:nvPr/>
        </p:nvSpPr>
        <p:spPr>
          <a:xfrm>
            <a:off x="6318822" y="5949512"/>
            <a:ext cx="564578" cy="369332"/>
          </a:xfrm>
          <a:prstGeom prst="rect">
            <a:avLst/>
          </a:prstGeom>
          <a:noFill/>
        </p:spPr>
        <p:txBody>
          <a:bodyPr wrap="none" rtlCol="0">
            <a:spAutoFit/>
          </a:bodyPr>
          <a:lstStyle/>
          <a:p>
            <a:r>
              <a:rPr lang="de-DE" dirty="0"/>
              <a:t>[u1]</a:t>
            </a:r>
            <a:endParaRPr lang="en-US" dirty="0"/>
          </a:p>
        </p:txBody>
      </p:sp>
      <p:sp>
        <p:nvSpPr>
          <p:cNvPr id="20" name="Textfeld 19"/>
          <p:cNvSpPr txBox="1"/>
          <p:nvPr/>
        </p:nvSpPr>
        <p:spPr>
          <a:xfrm>
            <a:off x="3157720" y="8484133"/>
            <a:ext cx="564578" cy="369332"/>
          </a:xfrm>
          <a:prstGeom prst="rect">
            <a:avLst/>
          </a:prstGeom>
          <a:noFill/>
        </p:spPr>
        <p:txBody>
          <a:bodyPr wrap="none" rtlCol="0">
            <a:spAutoFit/>
          </a:bodyPr>
          <a:lstStyle/>
          <a:p>
            <a:r>
              <a:rPr lang="de-DE" dirty="0"/>
              <a:t>[u1]</a:t>
            </a:r>
            <a:endParaRPr lang="en-US" dirty="0"/>
          </a:p>
        </p:txBody>
      </p:sp>
    </p:spTree>
    <p:extLst>
      <p:ext uri="{BB962C8B-B14F-4D97-AF65-F5344CB8AC3E}">
        <p14:creationId xmlns:p14="http://schemas.microsoft.com/office/powerpoint/2010/main" val="2328091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Compliance der Bevölkerung</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Zum Zeitpunkt des </a:t>
            </a:r>
            <a:r>
              <a:rPr lang="de-DE" dirty="0" err="1"/>
              <a:t>Lockdowns</a:t>
            </a:r>
            <a:r>
              <a:rPr lang="de-DE" dirty="0"/>
              <a:t> (3) wird dieser von Hälfte der Bevölkerung begrüßt, Zustimmung fällt dann schnell ab. Der </a:t>
            </a:r>
            <a:r>
              <a:rPr lang="de-DE" dirty="0" err="1"/>
              <a:t>Lockdown</a:t>
            </a:r>
            <a:r>
              <a:rPr lang="de-DE" dirty="0"/>
              <a:t> wird 18 Tage stark befolgt. Zu jeder Zeit halten sich mehr daran als Ihn befürworten. Seid sich 2 Haushalte wieder treffen dürfen, gibt es mehr Leute die sich von COVID-19 bedroht fühlen als sich strikt an den </a:t>
            </a:r>
            <a:r>
              <a:rPr lang="de-DE" dirty="0" err="1"/>
              <a:t>Lockdown</a:t>
            </a:r>
            <a:r>
              <a:rPr lang="de-DE" dirty="0"/>
              <a:t> halten. </a:t>
            </a:r>
          </a:p>
          <a:p>
            <a:pPr algn="just" fontAlgn="auto">
              <a:spcBef>
                <a:spcPts val="0"/>
              </a:spcBef>
              <a:spcAft>
                <a:spcPts val="0"/>
              </a:spcAft>
              <a:defRPr/>
            </a:pPr>
            <a:r>
              <a:rPr lang="de-DE" dirty="0"/>
              <a:t>Etwa ab der Maskenpflicht steigt die generelle Ablehnung der Maßnahmen und das Gefühl der Bedrohung stagniert. </a:t>
            </a:r>
          </a:p>
          <a:p>
            <a:pPr algn="just" fontAlgn="auto">
              <a:spcBef>
                <a:spcPts val="0"/>
              </a:spcBef>
              <a:spcAft>
                <a:spcPts val="0"/>
              </a:spcAft>
              <a:defRPr/>
            </a:pPr>
            <a:r>
              <a:rPr lang="de-DE" dirty="0"/>
              <a:t>(3) Hat zwar nachweislich keine Auswirkungen auf das Infektionsgeschehen, aber sehr wohl zu Einschränkungen in der Bevölkerung geführt, die damit ebenfalls keinen Einfluss auf das Infektionsgeschehen hatten. </a:t>
            </a:r>
          </a:p>
        </p:txBody>
      </p:sp>
      <p:graphicFrame>
        <p:nvGraphicFramePr>
          <p:cNvPr id="4" name="Diagramm 3"/>
          <p:cNvGraphicFramePr>
            <a:graphicFrameLocks/>
          </p:cNvGraphicFramePr>
          <p:nvPr/>
        </p:nvGraphicFramePr>
        <p:xfrm>
          <a:off x="450850" y="894556"/>
          <a:ext cx="6419849" cy="4700588"/>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Gerader Verbinder 8">
            <a:extLst>
              <a:ext uri="{FF2B5EF4-FFF2-40B4-BE49-F238E27FC236}">
                <a16:creationId xmlns:a16="http://schemas.microsoft.com/office/drawing/2014/main" id="{186BC527-9634-4432-BDB2-8984CA5185C1}"/>
              </a:ext>
            </a:extLst>
          </p:cNvPr>
          <p:cNvCxnSpPr>
            <a:cxnSpLocks/>
          </p:cNvCxnSpPr>
          <p:nvPr/>
        </p:nvCxnSpPr>
        <p:spPr>
          <a:xfrm flipV="1">
            <a:off x="1215697" y="1554510"/>
            <a:ext cx="0" cy="36677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6A305ED8-D668-43C2-8E11-6C75D07E113A}"/>
              </a:ext>
            </a:extLst>
          </p:cNvPr>
          <p:cNvSpPr txBox="1"/>
          <p:nvPr/>
        </p:nvSpPr>
        <p:spPr>
          <a:xfrm>
            <a:off x="1025831" y="1243073"/>
            <a:ext cx="379732" cy="330735"/>
          </a:xfrm>
          <a:prstGeom prst="rect">
            <a:avLst/>
          </a:prstGeom>
          <a:noFill/>
          <a:ln>
            <a:noFill/>
          </a:ln>
        </p:spPr>
        <p:txBody>
          <a:bodyPr wrap="none" rtlCol="0">
            <a:spAutoFit/>
          </a:bodyPr>
          <a:lstStyle/>
          <a:p>
            <a:r>
              <a:rPr lang="de-DE" dirty="0"/>
              <a:t>(1)</a:t>
            </a:r>
            <a:endParaRPr lang="en-US" dirty="0"/>
          </a:p>
        </p:txBody>
      </p:sp>
      <p:sp>
        <p:nvSpPr>
          <p:cNvPr id="13" name="Textfeld 12">
            <a:extLst>
              <a:ext uri="{FF2B5EF4-FFF2-40B4-BE49-F238E27FC236}">
                <a16:creationId xmlns:a16="http://schemas.microsoft.com/office/drawing/2014/main" id="{B647A652-EFEC-4F41-8B2D-27E54B24CB42}"/>
              </a:ext>
            </a:extLst>
          </p:cNvPr>
          <p:cNvSpPr txBox="1"/>
          <p:nvPr/>
        </p:nvSpPr>
        <p:spPr>
          <a:xfrm>
            <a:off x="1569626" y="1243073"/>
            <a:ext cx="379732" cy="330735"/>
          </a:xfrm>
          <a:prstGeom prst="rect">
            <a:avLst/>
          </a:prstGeom>
          <a:noFill/>
          <a:ln>
            <a:noFill/>
          </a:ln>
        </p:spPr>
        <p:txBody>
          <a:bodyPr wrap="none" rtlCol="0">
            <a:spAutoFit/>
          </a:bodyPr>
          <a:lstStyle/>
          <a:p>
            <a:r>
              <a:rPr lang="de-DE" dirty="0"/>
              <a:t>(3)</a:t>
            </a:r>
            <a:endParaRPr lang="en-US" dirty="0"/>
          </a:p>
        </p:txBody>
      </p:sp>
      <p:sp>
        <p:nvSpPr>
          <p:cNvPr id="15" name="Textfeld 14">
            <a:extLst>
              <a:ext uri="{FF2B5EF4-FFF2-40B4-BE49-F238E27FC236}">
                <a16:creationId xmlns:a16="http://schemas.microsoft.com/office/drawing/2014/main" id="{8543C5B3-AB00-4C00-92C4-143567A335D6}"/>
              </a:ext>
            </a:extLst>
          </p:cNvPr>
          <p:cNvSpPr txBox="1"/>
          <p:nvPr/>
        </p:nvSpPr>
        <p:spPr>
          <a:xfrm>
            <a:off x="3140381" y="1243073"/>
            <a:ext cx="379732" cy="330735"/>
          </a:xfrm>
          <a:prstGeom prst="rect">
            <a:avLst/>
          </a:prstGeom>
          <a:noFill/>
          <a:ln>
            <a:noFill/>
          </a:ln>
        </p:spPr>
        <p:txBody>
          <a:bodyPr wrap="none" rtlCol="0">
            <a:spAutoFit/>
          </a:bodyPr>
          <a:lstStyle/>
          <a:p>
            <a:r>
              <a:rPr lang="de-DE" dirty="0"/>
              <a:t>(4)</a:t>
            </a:r>
            <a:endParaRPr lang="en-US" dirty="0"/>
          </a:p>
        </p:txBody>
      </p:sp>
      <p:sp>
        <p:nvSpPr>
          <p:cNvPr id="16" name="Textfeld 15">
            <a:extLst>
              <a:ext uri="{FF2B5EF4-FFF2-40B4-BE49-F238E27FC236}">
                <a16:creationId xmlns:a16="http://schemas.microsoft.com/office/drawing/2014/main" id="{26CFE69B-422C-40F4-B220-D3D2178CDC3B}"/>
              </a:ext>
            </a:extLst>
          </p:cNvPr>
          <p:cNvSpPr txBox="1"/>
          <p:nvPr/>
        </p:nvSpPr>
        <p:spPr>
          <a:xfrm>
            <a:off x="1301610" y="1243073"/>
            <a:ext cx="379732" cy="330735"/>
          </a:xfrm>
          <a:prstGeom prst="rect">
            <a:avLst/>
          </a:prstGeom>
          <a:noFill/>
          <a:ln>
            <a:noFill/>
          </a:ln>
        </p:spPr>
        <p:txBody>
          <a:bodyPr wrap="none" rtlCol="0">
            <a:spAutoFit/>
          </a:bodyPr>
          <a:lstStyle/>
          <a:p>
            <a:r>
              <a:rPr lang="de-DE" dirty="0"/>
              <a:t>(2)</a:t>
            </a:r>
            <a:endParaRPr lang="en-US" dirty="0"/>
          </a:p>
        </p:txBody>
      </p:sp>
      <p:cxnSp>
        <p:nvCxnSpPr>
          <p:cNvPr id="17" name="Gerader Verbinder 16">
            <a:extLst>
              <a:ext uri="{FF2B5EF4-FFF2-40B4-BE49-F238E27FC236}">
                <a16:creationId xmlns:a16="http://schemas.microsoft.com/office/drawing/2014/main" id="{186BC527-9634-4432-BDB2-8984CA5185C1}"/>
              </a:ext>
            </a:extLst>
          </p:cNvPr>
          <p:cNvCxnSpPr>
            <a:cxnSpLocks/>
          </p:cNvCxnSpPr>
          <p:nvPr/>
        </p:nvCxnSpPr>
        <p:spPr>
          <a:xfrm flipV="1">
            <a:off x="1520497" y="1535459"/>
            <a:ext cx="0" cy="36677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186BC527-9634-4432-BDB2-8984CA5185C1}"/>
              </a:ext>
            </a:extLst>
          </p:cNvPr>
          <p:cNvCxnSpPr>
            <a:cxnSpLocks/>
          </p:cNvCxnSpPr>
          <p:nvPr/>
        </p:nvCxnSpPr>
        <p:spPr>
          <a:xfrm flipV="1">
            <a:off x="1777672" y="1554509"/>
            <a:ext cx="0" cy="36677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186BC527-9634-4432-BDB2-8984CA5185C1}"/>
              </a:ext>
            </a:extLst>
          </p:cNvPr>
          <p:cNvCxnSpPr>
            <a:cxnSpLocks/>
          </p:cNvCxnSpPr>
          <p:nvPr/>
        </p:nvCxnSpPr>
        <p:spPr>
          <a:xfrm flipV="1">
            <a:off x="3368347" y="1525934"/>
            <a:ext cx="0" cy="366777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p:nvCxnSpPr>
        <p:spPr>
          <a:xfrm>
            <a:off x="2913063" y="1554509"/>
            <a:ext cx="0" cy="3639201"/>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a:off x="5246688" y="2057400"/>
            <a:ext cx="0" cy="314583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3592513" y="1564034"/>
            <a:ext cx="0" cy="3639201"/>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6A305ED8-D668-43C2-8E11-6C75D07E113A}"/>
              </a:ext>
            </a:extLst>
          </p:cNvPr>
          <p:cNvSpPr txBox="1"/>
          <p:nvPr/>
        </p:nvSpPr>
        <p:spPr>
          <a:xfrm>
            <a:off x="2710426" y="1223774"/>
            <a:ext cx="436338" cy="369332"/>
          </a:xfrm>
          <a:prstGeom prst="rect">
            <a:avLst/>
          </a:prstGeom>
          <a:noFill/>
          <a:ln>
            <a:noFill/>
          </a:ln>
        </p:spPr>
        <p:txBody>
          <a:bodyPr wrap="none" rtlCol="0">
            <a:spAutoFit/>
          </a:bodyPr>
          <a:lstStyle/>
          <a:p>
            <a:r>
              <a:rPr lang="de-DE" dirty="0">
                <a:solidFill>
                  <a:srgbClr val="C00000"/>
                </a:solidFill>
              </a:rPr>
              <a:t>(a)</a:t>
            </a:r>
            <a:endParaRPr lang="en-US" dirty="0">
              <a:solidFill>
                <a:srgbClr val="C00000"/>
              </a:solidFill>
            </a:endParaRPr>
          </a:p>
        </p:txBody>
      </p:sp>
      <p:sp>
        <p:nvSpPr>
          <p:cNvPr id="27" name="Textfeld 26">
            <a:extLst>
              <a:ext uri="{FF2B5EF4-FFF2-40B4-BE49-F238E27FC236}">
                <a16:creationId xmlns:a16="http://schemas.microsoft.com/office/drawing/2014/main" id="{6A305ED8-D668-43C2-8E11-6C75D07E113A}"/>
              </a:ext>
            </a:extLst>
          </p:cNvPr>
          <p:cNvSpPr txBox="1"/>
          <p:nvPr/>
        </p:nvSpPr>
        <p:spPr>
          <a:xfrm>
            <a:off x="3387293" y="1223774"/>
            <a:ext cx="447558" cy="369332"/>
          </a:xfrm>
          <a:prstGeom prst="rect">
            <a:avLst/>
          </a:prstGeom>
          <a:noFill/>
          <a:ln>
            <a:noFill/>
          </a:ln>
        </p:spPr>
        <p:txBody>
          <a:bodyPr wrap="none" rtlCol="0">
            <a:spAutoFit/>
          </a:bodyPr>
          <a:lstStyle/>
          <a:p>
            <a:r>
              <a:rPr lang="de-DE" dirty="0">
                <a:solidFill>
                  <a:srgbClr val="C00000"/>
                </a:solidFill>
              </a:rPr>
              <a:t>(b)</a:t>
            </a:r>
            <a:endParaRPr lang="en-US" dirty="0">
              <a:solidFill>
                <a:srgbClr val="C00000"/>
              </a:solidFill>
            </a:endParaRPr>
          </a:p>
        </p:txBody>
      </p:sp>
      <p:sp>
        <p:nvSpPr>
          <p:cNvPr id="28" name="Textfeld 27">
            <a:extLst>
              <a:ext uri="{FF2B5EF4-FFF2-40B4-BE49-F238E27FC236}">
                <a16:creationId xmlns:a16="http://schemas.microsoft.com/office/drawing/2014/main" id="{6A305ED8-D668-43C2-8E11-6C75D07E113A}"/>
              </a:ext>
            </a:extLst>
          </p:cNvPr>
          <p:cNvSpPr txBox="1"/>
          <p:nvPr/>
        </p:nvSpPr>
        <p:spPr>
          <a:xfrm>
            <a:off x="5024816" y="1743986"/>
            <a:ext cx="436338" cy="369332"/>
          </a:xfrm>
          <a:prstGeom prst="rect">
            <a:avLst/>
          </a:prstGeom>
          <a:noFill/>
          <a:ln>
            <a:noFill/>
          </a:ln>
        </p:spPr>
        <p:txBody>
          <a:bodyPr wrap="none" rtlCol="0">
            <a:spAutoFit/>
          </a:bodyPr>
          <a:lstStyle/>
          <a:p>
            <a:r>
              <a:rPr lang="de-DE" dirty="0">
                <a:solidFill>
                  <a:srgbClr val="C00000"/>
                </a:solidFill>
              </a:rPr>
              <a:t>(c)</a:t>
            </a:r>
            <a:endParaRPr lang="en-US" dirty="0">
              <a:solidFill>
                <a:srgbClr val="C00000"/>
              </a:solidFill>
            </a:endParaRPr>
          </a:p>
        </p:txBody>
      </p:sp>
      <p:sp>
        <p:nvSpPr>
          <p:cNvPr id="29" name="Rechteck 28"/>
          <p:cNvSpPr/>
          <p:nvPr/>
        </p:nvSpPr>
        <p:spPr>
          <a:xfrm>
            <a:off x="4001276" y="2068918"/>
            <a:ext cx="3711575" cy="646331"/>
          </a:xfrm>
          <a:prstGeom prst="rect">
            <a:avLst/>
          </a:prstGeom>
        </p:spPr>
        <p:txBody>
          <a:bodyPr>
            <a:spAutoFit/>
          </a:bodyPr>
          <a:lstStyle/>
          <a:p>
            <a:pPr marL="342900" indent="-342900" algn="just" fontAlgn="auto">
              <a:spcBef>
                <a:spcPts val="0"/>
              </a:spcBef>
              <a:spcAft>
                <a:spcPts val="0"/>
              </a:spcAft>
              <a:buAutoNum type="alphaLcParenR"/>
              <a:defRPr/>
            </a:pPr>
            <a:r>
              <a:rPr lang="de-DE" sz="1200" dirty="0">
                <a:solidFill>
                  <a:srgbClr val="C00000"/>
                </a:solidFill>
              </a:rPr>
              <a:t>Geschäfte öffnen langsam wieder</a:t>
            </a:r>
          </a:p>
          <a:p>
            <a:pPr marL="342900" indent="-342900" algn="just" fontAlgn="auto">
              <a:spcBef>
                <a:spcPts val="0"/>
              </a:spcBef>
              <a:spcAft>
                <a:spcPts val="0"/>
              </a:spcAft>
              <a:buAutoNum type="alphaLcParenR"/>
              <a:defRPr/>
            </a:pPr>
            <a:r>
              <a:rPr lang="de-DE" sz="1200" dirty="0">
                <a:solidFill>
                  <a:srgbClr val="C00000"/>
                </a:solidFill>
              </a:rPr>
              <a:t>2 Haushalte dürfen sich treffen</a:t>
            </a:r>
          </a:p>
          <a:p>
            <a:pPr marL="342900" indent="-342900" algn="just" fontAlgn="auto">
              <a:spcBef>
                <a:spcPts val="0"/>
              </a:spcBef>
              <a:spcAft>
                <a:spcPts val="0"/>
              </a:spcAft>
              <a:buAutoNum type="alphaLcParenR"/>
              <a:defRPr/>
            </a:pPr>
            <a:r>
              <a:rPr lang="de-DE" sz="1200" dirty="0">
                <a:solidFill>
                  <a:srgbClr val="C00000"/>
                </a:solidFill>
              </a:rPr>
              <a:t>10 Leute dürfen sich treffen</a:t>
            </a:r>
          </a:p>
        </p:txBody>
      </p:sp>
    </p:spTree>
    <p:extLst>
      <p:ext uri="{BB962C8B-B14F-4D97-AF65-F5344CB8AC3E}">
        <p14:creationId xmlns:p14="http://schemas.microsoft.com/office/powerpoint/2010/main" val="405121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20134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Lockerungen</a:t>
            </a:r>
          </a:p>
          <a:p>
            <a:pPr algn="just" fontAlgn="auto">
              <a:spcBef>
                <a:spcPts val="0"/>
              </a:spcBef>
              <a:spcAft>
                <a:spcPts val="0"/>
              </a:spcAft>
              <a:defRPr/>
            </a:pPr>
            <a:endParaRPr lang="de-DE" dirty="0"/>
          </a:p>
          <a:p>
            <a:pPr algn="just" fontAlgn="auto">
              <a:spcBef>
                <a:spcPts val="0"/>
              </a:spcBef>
              <a:spcAft>
                <a:spcPts val="0"/>
              </a:spcAft>
              <a:defRPr/>
            </a:pPr>
            <a:r>
              <a:rPr lang="de-DE" dirty="0"/>
              <a:t>Da die Lockerungen sehr Bundeslandspezifisch vorgenommen wurden, wird dies am Beispiel Bayerns betrachtet</a:t>
            </a:r>
            <a:r>
              <a:rPr lang="de-DE" baseline="30000" dirty="0"/>
              <a:t>L7-L9</a:t>
            </a:r>
            <a:r>
              <a:rPr lang="de-DE" dirty="0"/>
              <a:t>. Durch die hohen Infektionsraten sieht man Effekte hier am deutlichsten.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marL="342900" indent="-342900" algn="just" fontAlgn="auto">
              <a:spcBef>
                <a:spcPts val="0"/>
              </a:spcBef>
              <a:spcAft>
                <a:spcPts val="0"/>
              </a:spcAft>
              <a:buAutoNum type="alphaLcParenR"/>
              <a:defRPr/>
            </a:pPr>
            <a:endParaRPr lang="de-DE" dirty="0"/>
          </a:p>
          <a:p>
            <a:pPr marL="342900" indent="-342900" algn="just" fontAlgn="auto">
              <a:spcBef>
                <a:spcPts val="0"/>
              </a:spcBef>
              <a:spcAft>
                <a:spcPts val="0"/>
              </a:spcAft>
              <a:buAutoNum type="alphaLcParenR"/>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b="1" dirty="0"/>
              <a:t>Einen Anstieg der Zahlen gibt es trotz Lockerungen nicht. </a:t>
            </a:r>
          </a:p>
        </p:txBody>
      </p:sp>
      <p:graphicFrame>
        <p:nvGraphicFramePr>
          <p:cNvPr id="3" name="Diagramm 2"/>
          <p:cNvGraphicFramePr>
            <a:graphicFrameLocks/>
          </p:cNvGraphicFramePr>
          <p:nvPr/>
        </p:nvGraphicFramePr>
        <p:xfrm>
          <a:off x="455250" y="2017775"/>
          <a:ext cx="6396400" cy="32696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Diagramm 3"/>
          <p:cNvGraphicFramePr>
            <a:graphicFrameLocks/>
          </p:cNvGraphicFramePr>
          <p:nvPr/>
        </p:nvGraphicFramePr>
        <p:xfrm>
          <a:off x="3989070" y="2576830"/>
          <a:ext cx="2766060" cy="1626187"/>
        </p:xfrm>
        <a:graphic>
          <a:graphicData uri="http://schemas.openxmlformats.org/drawingml/2006/chart">
            <c:chart xmlns:c="http://schemas.openxmlformats.org/drawingml/2006/chart" xmlns:r="http://schemas.openxmlformats.org/officeDocument/2006/relationships" r:id="rId4"/>
          </a:graphicData>
        </a:graphic>
      </p:graphicFrame>
      <p:cxnSp>
        <p:nvCxnSpPr>
          <p:cNvPr id="5" name="Gerader Verbinder 4"/>
          <p:cNvCxnSpPr/>
          <p:nvPr/>
        </p:nvCxnSpPr>
        <p:spPr>
          <a:xfrm>
            <a:off x="1895475" y="2885440"/>
            <a:ext cx="0" cy="203263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1747838" y="4918075"/>
            <a:ext cx="295274" cy="369332"/>
          </a:xfrm>
          <a:prstGeom prst="rect">
            <a:avLst/>
          </a:prstGeom>
          <a:noFill/>
        </p:spPr>
        <p:txBody>
          <a:bodyPr wrap="none" rtlCol="0">
            <a:spAutoFit/>
          </a:bodyPr>
          <a:lstStyle/>
          <a:p>
            <a:r>
              <a:rPr lang="de-DE" dirty="0">
                <a:solidFill>
                  <a:srgbClr val="C00000"/>
                </a:solidFill>
              </a:rPr>
              <a:t>a</a:t>
            </a:r>
            <a:endParaRPr lang="en-US" dirty="0">
              <a:solidFill>
                <a:srgbClr val="C00000"/>
              </a:solidFill>
            </a:endParaRPr>
          </a:p>
        </p:txBody>
      </p:sp>
      <p:cxnSp>
        <p:nvCxnSpPr>
          <p:cNvPr id="8" name="Gerader Verbinder 7"/>
          <p:cNvCxnSpPr/>
          <p:nvPr/>
        </p:nvCxnSpPr>
        <p:spPr>
          <a:xfrm>
            <a:off x="2138363" y="2885440"/>
            <a:ext cx="0" cy="203263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1990726" y="4918075"/>
            <a:ext cx="306494" cy="369332"/>
          </a:xfrm>
          <a:prstGeom prst="rect">
            <a:avLst/>
          </a:prstGeom>
          <a:noFill/>
        </p:spPr>
        <p:txBody>
          <a:bodyPr wrap="none" rtlCol="0">
            <a:spAutoFit/>
          </a:bodyPr>
          <a:lstStyle/>
          <a:p>
            <a:r>
              <a:rPr lang="de-DE" dirty="0">
                <a:solidFill>
                  <a:srgbClr val="C00000"/>
                </a:solidFill>
              </a:rPr>
              <a:t>b</a:t>
            </a:r>
            <a:endParaRPr lang="en-US" dirty="0">
              <a:solidFill>
                <a:srgbClr val="C00000"/>
              </a:solidFill>
            </a:endParaRPr>
          </a:p>
        </p:txBody>
      </p:sp>
      <p:cxnSp>
        <p:nvCxnSpPr>
          <p:cNvPr id="10" name="Gerader Verbinder 9"/>
          <p:cNvCxnSpPr/>
          <p:nvPr/>
        </p:nvCxnSpPr>
        <p:spPr>
          <a:xfrm>
            <a:off x="2516294" y="2885440"/>
            <a:ext cx="0" cy="205638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2368657" y="4941825"/>
            <a:ext cx="282450" cy="369332"/>
          </a:xfrm>
          <a:prstGeom prst="rect">
            <a:avLst/>
          </a:prstGeom>
          <a:noFill/>
        </p:spPr>
        <p:txBody>
          <a:bodyPr wrap="none" rtlCol="0">
            <a:spAutoFit/>
          </a:bodyPr>
          <a:lstStyle/>
          <a:p>
            <a:r>
              <a:rPr lang="de-DE" dirty="0">
                <a:solidFill>
                  <a:srgbClr val="C00000"/>
                </a:solidFill>
              </a:rPr>
              <a:t>c</a:t>
            </a:r>
            <a:endParaRPr lang="en-US" dirty="0">
              <a:solidFill>
                <a:srgbClr val="C00000"/>
              </a:solidFill>
            </a:endParaRPr>
          </a:p>
        </p:txBody>
      </p:sp>
      <p:cxnSp>
        <p:nvCxnSpPr>
          <p:cNvPr id="12" name="Gerader Verbinder 11"/>
          <p:cNvCxnSpPr/>
          <p:nvPr/>
        </p:nvCxnSpPr>
        <p:spPr>
          <a:xfrm>
            <a:off x="2809875" y="2885440"/>
            <a:ext cx="0" cy="204216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2662238" y="4927600"/>
            <a:ext cx="873188" cy="369332"/>
          </a:xfrm>
          <a:prstGeom prst="rect">
            <a:avLst/>
          </a:prstGeom>
          <a:noFill/>
        </p:spPr>
        <p:txBody>
          <a:bodyPr wrap="none" rtlCol="0">
            <a:spAutoFit/>
          </a:bodyPr>
          <a:lstStyle/>
          <a:p>
            <a:r>
              <a:rPr lang="de-DE" dirty="0" err="1">
                <a:solidFill>
                  <a:srgbClr val="C00000"/>
                </a:solidFill>
              </a:rPr>
              <a:t>defg</a:t>
            </a:r>
            <a:r>
              <a:rPr lang="de-DE" dirty="0">
                <a:solidFill>
                  <a:srgbClr val="C00000"/>
                </a:solidFill>
              </a:rPr>
              <a:t>  h </a:t>
            </a:r>
            <a:endParaRPr lang="en-US" dirty="0">
              <a:solidFill>
                <a:srgbClr val="C00000"/>
              </a:solidFill>
            </a:endParaRPr>
          </a:p>
        </p:txBody>
      </p:sp>
      <p:cxnSp>
        <p:nvCxnSpPr>
          <p:cNvPr id="14" name="Gerader Verbinder 13"/>
          <p:cNvCxnSpPr/>
          <p:nvPr/>
        </p:nvCxnSpPr>
        <p:spPr>
          <a:xfrm>
            <a:off x="2905126" y="2885440"/>
            <a:ext cx="0" cy="204216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2968734" y="2885440"/>
            <a:ext cx="0" cy="203263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a:off x="3083032" y="2885440"/>
            <a:ext cx="0" cy="205167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a:off x="3288772" y="2885440"/>
            <a:ext cx="0" cy="205167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a:off x="4848985" y="3127375"/>
            <a:ext cx="0" cy="179450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Textfeld 22"/>
          <p:cNvSpPr txBox="1"/>
          <p:nvPr/>
        </p:nvSpPr>
        <p:spPr>
          <a:xfrm>
            <a:off x="4615477" y="4922910"/>
            <a:ext cx="421910" cy="369332"/>
          </a:xfrm>
          <a:prstGeom prst="rect">
            <a:avLst/>
          </a:prstGeom>
          <a:noFill/>
        </p:spPr>
        <p:txBody>
          <a:bodyPr wrap="none" rtlCol="0">
            <a:spAutoFit/>
          </a:bodyPr>
          <a:lstStyle/>
          <a:p>
            <a:r>
              <a:rPr lang="de-DE" dirty="0">
                <a:solidFill>
                  <a:srgbClr val="C00000"/>
                </a:solidFill>
              </a:rPr>
              <a:t>lm</a:t>
            </a:r>
            <a:endParaRPr lang="en-US" dirty="0">
              <a:solidFill>
                <a:srgbClr val="C00000"/>
              </a:solidFill>
            </a:endParaRPr>
          </a:p>
        </p:txBody>
      </p:sp>
      <p:cxnSp>
        <p:nvCxnSpPr>
          <p:cNvPr id="24" name="Gerader Verbinder 23"/>
          <p:cNvCxnSpPr/>
          <p:nvPr/>
        </p:nvCxnSpPr>
        <p:spPr>
          <a:xfrm>
            <a:off x="5229985" y="3127375"/>
            <a:ext cx="0" cy="179450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5013768" y="4921878"/>
            <a:ext cx="481222" cy="369332"/>
          </a:xfrm>
          <a:prstGeom prst="rect">
            <a:avLst/>
          </a:prstGeom>
          <a:noFill/>
        </p:spPr>
        <p:txBody>
          <a:bodyPr wrap="none" rtlCol="0">
            <a:spAutoFit/>
          </a:bodyPr>
          <a:lstStyle/>
          <a:p>
            <a:r>
              <a:rPr lang="de-DE" dirty="0">
                <a:solidFill>
                  <a:srgbClr val="C00000"/>
                </a:solidFill>
              </a:rPr>
              <a:t>n o</a:t>
            </a:r>
            <a:endParaRPr lang="en-US" dirty="0">
              <a:solidFill>
                <a:srgbClr val="C00000"/>
              </a:solidFill>
            </a:endParaRPr>
          </a:p>
        </p:txBody>
      </p:sp>
      <p:cxnSp>
        <p:nvCxnSpPr>
          <p:cNvPr id="26" name="Gerader Verbinder 25"/>
          <p:cNvCxnSpPr/>
          <p:nvPr/>
        </p:nvCxnSpPr>
        <p:spPr>
          <a:xfrm>
            <a:off x="5344281" y="3127375"/>
            <a:ext cx="0" cy="1799256"/>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a:off x="5613628" y="3127375"/>
            <a:ext cx="0" cy="180974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5465991" y="4937118"/>
            <a:ext cx="306494" cy="369332"/>
          </a:xfrm>
          <a:prstGeom prst="rect">
            <a:avLst/>
          </a:prstGeom>
          <a:noFill/>
        </p:spPr>
        <p:txBody>
          <a:bodyPr wrap="none" rtlCol="0">
            <a:spAutoFit/>
          </a:bodyPr>
          <a:lstStyle/>
          <a:p>
            <a:r>
              <a:rPr lang="de-DE" dirty="0">
                <a:solidFill>
                  <a:srgbClr val="C00000"/>
                </a:solidFill>
              </a:rPr>
              <a:t>p</a:t>
            </a:r>
            <a:endParaRPr lang="en-US" dirty="0">
              <a:solidFill>
                <a:srgbClr val="C00000"/>
              </a:solidFill>
            </a:endParaRPr>
          </a:p>
        </p:txBody>
      </p:sp>
      <p:cxnSp>
        <p:nvCxnSpPr>
          <p:cNvPr id="32" name="Gerader Verbinder 31"/>
          <p:cNvCxnSpPr/>
          <p:nvPr/>
        </p:nvCxnSpPr>
        <p:spPr>
          <a:xfrm>
            <a:off x="6113856" y="3127375"/>
            <a:ext cx="0" cy="180022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3" name="Textfeld 32"/>
          <p:cNvSpPr txBox="1"/>
          <p:nvPr/>
        </p:nvSpPr>
        <p:spPr>
          <a:xfrm>
            <a:off x="5966219" y="4927600"/>
            <a:ext cx="306494" cy="369332"/>
          </a:xfrm>
          <a:prstGeom prst="rect">
            <a:avLst/>
          </a:prstGeom>
          <a:noFill/>
        </p:spPr>
        <p:txBody>
          <a:bodyPr wrap="none" rtlCol="0">
            <a:spAutoFit/>
          </a:bodyPr>
          <a:lstStyle/>
          <a:p>
            <a:r>
              <a:rPr lang="de-DE" dirty="0">
                <a:solidFill>
                  <a:srgbClr val="C00000"/>
                </a:solidFill>
              </a:rPr>
              <a:t>q</a:t>
            </a:r>
            <a:endParaRPr lang="en-US" dirty="0">
              <a:solidFill>
                <a:srgbClr val="C00000"/>
              </a:solidFill>
            </a:endParaRPr>
          </a:p>
        </p:txBody>
      </p:sp>
      <p:sp>
        <p:nvSpPr>
          <p:cNvPr id="36" name="Rechteck 35"/>
          <p:cNvSpPr/>
          <p:nvPr/>
        </p:nvSpPr>
        <p:spPr>
          <a:xfrm>
            <a:off x="455250" y="5287407"/>
            <a:ext cx="6396400" cy="304061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hteck 33"/>
          <p:cNvSpPr/>
          <p:nvPr/>
        </p:nvSpPr>
        <p:spPr>
          <a:xfrm>
            <a:off x="461483" y="5306450"/>
            <a:ext cx="3073944" cy="3046988"/>
          </a:xfrm>
          <a:prstGeom prst="rect">
            <a:avLst/>
          </a:prstGeom>
        </p:spPr>
        <p:txBody>
          <a:bodyPr wrap="square">
            <a:spAutoFit/>
          </a:bodyPr>
          <a:lstStyle/>
          <a:p>
            <a:pPr marL="342900" indent="-342900" algn="just" fontAlgn="auto">
              <a:spcBef>
                <a:spcPts val="0"/>
              </a:spcBef>
              <a:spcAft>
                <a:spcPts val="0"/>
              </a:spcAft>
              <a:buAutoNum type="alphaLcParenR"/>
              <a:defRPr/>
            </a:pPr>
            <a:r>
              <a:rPr lang="de-DE" sz="1200" dirty="0"/>
              <a:t>Kontakt mit einer Person außerhalb des Haushalts erlaubt</a:t>
            </a:r>
          </a:p>
          <a:p>
            <a:pPr marL="342900" indent="-342900" algn="just" fontAlgn="auto">
              <a:spcBef>
                <a:spcPts val="0"/>
              </a:spcBef>
              <a:spcAft>
                <a:spcPts val="0"/>
              </a:spcAft>
              <a:buAutoNum type="alphaLcParenR"/>
              <a:defRPr/>
            </a:pPr>
            <a:r>
              <a:rPr lang="de-DE" sz="1200" dirty="0"/>
              <a:t>Baumärkte, Gärtnereien und Gartencenter öffnen</a:t>
            </a:r>
          </a:p>
          <a:p>
            <a:pPr marL="342900" indent="-342900" algn="just" fontAlgn="auto">
              <a:spcBef>
                <a:spcPts val="0"/>
              </a:spcBef>
              <a:spcAft>
                <a:spcPts val="0"/>
              </a:spcAft>
              <a:buAutoNum type="alphaLcParenR"/>
              <a:defRPr/>
            </a:pPr>
            <a:r>
              <a:rPr lang="de-DE" sz="1200" dirty="0"/>
              <a:t>Geschäfte bis 800 m² öffnen, Abschlussklassen finden statt</a:t>
            </a:r>
          </a:p>
          <a:p>
            <a:pPr marL="342900" indent="-342900" algn="just" fontAlgn="auto">
              <a:spcBef>
                <a:spcPts val="0"/>
              </a:spcBef>
              <a:spcAft>
                <a:spcPts val="0"/>
              </a:spcAft>
              <a:buAutoNum type="alphaLcParenR"/>
              <a:defRPr/>
            </a:pPr>
            <a:r>
              <a:rPr lang="de-DE" sz="1200" dirty="0"/>
              <a:t>Einführung der </a:t>
            </a:r>
            <a:r>
              <a:rPr lang="de-DE" sz="1200" b="1" dirty="0"/>
              <a:t>Maskenpflicht</a:t>
            </a:r>
          </a:p>
          <a:p>
            <a:pPr marL="342900" indent="-342900" algn="just" fontAlgn="auto">
              <a:spcBef>
                <a:spcPts val="0"/>
              </a:spcBef>
              <a:spcAft>
                <a:spcPts val="0"/>
              </a:spcAft>
              <a:buAutoNum type="alphaLcParenR"/>
              <a:defRPr/>
            </a:pPr>
            <a:r>
              <a:rPr lang="de-DE" sz="1200" dirty="0"/>
              <a:t>Friseure und Fußpfleger öffnen</a:t>
            </a:r>
          </a:p>
          <a:p>
            <a:pPr marL="342900" indent="-342900" algn="just" fontAlgn="auto">
              <a:spcBef>
                <a:spcPts val="0"/>
              </a:spcBef>
              <a:spcAft>
                <a:spcPts val="0"/>
              </a:spcAft>
              <a:buAutoNum type="alphaLcParenR"/>
              <a:defRPr/>
            </a:pPr>
            <a:r>
              <a:rPr lang="de-DE" sz="1200" dirty="0"/>
              <a:t>Familie (Eltern, Großeltern, Geschwister) darf besucht werden</a:t>
            </a:r>
          </a:p>
          <a:p>
            <a:pPr marL="342900" indent="-342900" algn="just" fontAlgn="auto">
              <a:spcBef>
                <a:spcPts val="0"/>
              </a:spcBef>
              <a:spcAft>
                <a:spcPts val="0"/>
              </a:spcAft>
              <a:buAutoNum type="alphaLcParenR"/>
              <a:defRPr/>
            </a:pPr>
            <a:r>
              <a:rPr lang="de-DE" sz="1200" dirty="0"/>
              <a:t>Zwei Haushalte dürfen sich treffen</a:t>
            </a:r>
          </a:p>
          <a:p>
            <a:pPr marL="342900" indent="-342900" algn="just" fontAlgn="auto">
              <a:spcBef>
                <a:spcPts val="0"/>
              </a:spcBef>
              <a:spcAft>
                <a:spcPts val="0"/>
              </a:spcAft>
              <a:buAutoNum type="alphaLcParenR"/>
              <a:defRPr/>
            </a:pPr>
            <a:r>
              <a:rPr lang="de-DE" sz="1200" dirty="0"/>
              <a:t>Alle Geschäfte öffnen unter Auflagen, Waldkindergärten öffnen</a:t>
            </a:r>
          </a:p>
          <a:p>
            <a:pPr marL="342900" indent="-342900" algn="just" fontAlgn="auto">
              <a:spcBef>
                <a:spcPts val="0"/>
              </a:spcBef>
              <a:spcAft>
                <a:spcPts val="0"/>
              </a:spcAft>
              <a:buFont typeface="+mj-lt"/>
              <a:buAutoNum type="alphaLcParenR" startAt="9"/>
              <a:defRPr/>
            </a:pPr>
            <a:r>
              <a:rPr lang="de-DE" sz="1200" dirty="0"/>
              <a:t>Biergärten und Außengastronomie öffnet, manche Schulklassen wieder ok</a:t>
            </a:r>
          </a:p>
          <a:p>
            <a:pPr marL="342900" indent="-342900" algn="just" fontAlgn="auto">
              <a:spcBef>
                <a:spcPts val="0"/>
              </a:spcBef>
              <a:spcAft>
                <a:spcPts val="0"/>
              </a:spcAft>
              <a:buFont typeface="+mj-lt"/>
              <a:buAutoNum type="alphaLcParenR" startAt="9"/>
              <a:defRPr/>
            </a:pPr>
            <a:r>
              <a:rPr lang="de-DE" sz="1200" dirty="0"/>
              <a:t>Speiselokale öffnen, Vorschule öffnet</a:t>
            </a:r>
          </a:p>
        </p:txBody>
      </p:sp>
      <p:sp>
        <p:nvSpPr>
          <p:cNvPr id="35" name="Rechteck 34"/>
          <p:cNvSpPr/>
          <p:nvPr/>
        </p:nvSpPr>
        <p:spPr>
          <a:xfrm>
            <a:off x="3535426" y="5335277"/>
            <a:ext cx="3316224" cy="2862322"/>
          </a:xfrm>
          <a:prstGeom prst="rect">
            <a:avLst/>
          </a:prstGeom>
        </p:spPr>
        <p:txBody>
          <a:bodyPr wrap="square">
            <a:spAutoFit/>
          </a:bodyPr>
          <a:lstStyle/>
          <a:p>
            <a:pPr marL="342900" indent="-342900" algn="just" fontAlgn="auto">
              <a:spcBef>
                <a:spcPts val="0"/>
              </a:spcBef>
              <a:spcAft>
                <a:spcPts val="0"/>
              </a:spcAft>
              <a:buFont typeface="+mj-lt"/>
              <a:buAutoNum type="alphaLcParenR" startAt="11"/>
              <a:defRPr/>
            </a:pPr>
            <a:r>
              <a:rPr lang="de-DE" sz="1200" dirty="0"/>
              <a:t>Hotels öffnen</a:t>
            </a:r>
          </a:p>
          <a:p>
            <a:pPr marL="342900" indent="-342900" algn="just" fontAlgn="auto">
              <a:spcBef>
                <a:spcPts val="0"/>
              </a:spcBef>
              <a:spcAft>
                <a:spcPts val="0"/>
              </a:spcAft>
              <a:buFont typeface="+mj-lt"/>
              <a:buAutoNum type="alphaLcParenR" startAt="11"/>
              <a:defRPr/>
            </a:pPr>
            <a:r>
              <a:rPr lang="de-DE" sz="1200" dirty="0"/>
              <a:t>„Black </a:t>
            </a:r>
            <a:r>
              <a:rPr lang="de-DE" sz="1200" dirty="0" err="1"/>
              <a:t>Lives</a:t>
            </a:r>
            <a:r>
              <a:rPr lang="de-DE" sz="1200" dirty="0"/>
              <a:t> Matter“ Demonstrationen</a:t>
            </a:r>
          </a:p>
          <a:p>
            <a:pPr marL="342900" indent="-342900" algn="just" fontAlgn="auto">
              <a:spcBef>
                <a:spcPts val="0"/>
              </a:spcBef>
              <a:spcAft>
                <a:spcPts val="0"/>
              </a:spcAft>
              <a:buFont typeface="+mj-lt"/>
              <a:buAutoNum type="alphaLcParenR" startAt="11"/>
              <a:defRPr/>
            </a:pPr>
            <a:r>
              <a:rPr lang="de-DE" sz="1200" dirty="0"/>
              <a:t>Freibäder, Tanz- und Fitnessstudios öffnen unter Auflagen, Sport im Freien mit 20 Leuten erlaubt, 10 Musiker dürfen proben</a:t>
            </a:r>
          </a:p>
          <a:p>
            <a:pPr marL="342900" indent="-342900" algn="just" fontAlgn="auto">
              <a:spcBef>
                <a:spcPts val="0"/>
              </a:spcBef>
              <a:spcAft>
                <a:spcPts val="0"/>
              </a:spcAft>
              <a:buAutoNum type="alphaLcParenR" startAt="11"/>
              <a:defRPr/>
            </a:pPr>
            <a:r>
              <a:rPr lang="de-DE" sz="1200" dirty="0" err="1"/>
              <a:t>Kultur&amp;Konzerte</a:t>
            </a:r>
            <a:r>
              <a:rPr lang="de-DE" sz="1200" dirty="0"/>
              <a:t> drinnen bis 50, draußen bis 100, Kinos öffnen, Schulen im Wechselbetrieb</a:t>
            </a:r>
          </a:p>
          <a:p>
            <a:pPr marL="342900" indent="-342900" algn="just" fontAlgn="auto">
              <a:spcBef>
                <a:spcPts val="0"/>
              </a:spcBef>
              <a:spcAft>
                <a:spcPts val="0"/>
              </a:spcAft>
              <a:buAutoNum type="alphaLcParenR" startAt="11"/>
              <a:defRPr/>
            </a:pPr>
            <a:r>
              <a:rPr lang="de-DE" sz="1200" dirty="0"/>
              <a:t>Ende Katastrophenfall, 10 Personen im öffentlichen Raum, Privat unbegrenzt</a:t>
            </a:r>
          </a:p>
          <a:p>
            <a:pPr marL="342900" indent="-342900" algn="just" fontAlgn="auto">
              <a:spcBef>
                <a:spcPts val="0"/>
              </a:spcBef>
              <a:spcAft>
                <a:spcPts val="0"/>
              </a:spcAft>
              <a:buAutoNum type="alphaLcParenR" startAt="11"/>
              <a:defRPr/>
            </a:pPr>
            <a:r>
              <a:rPr lang="de-DE" sz="1200" dirty="0"/>
              <a:t>Geschlossene Gesellschaft drinnen bis 50, draußen bis 100 ok, Kultur drinnen bis 100, draußen bis 200 ok, Hallenbäder öffnen </a:t>
            </a:r>
          </a:p>
          <a:p>
            <a:pPr marL="342900" indent="-342900" algn="just" fontAlgn="auto">
              <a:spcBef>
                <a:spcPts val="0"/>
              </a:spcBef>
              <a:spcAft>
                <a:spcPts val="0"/>
              </a:spcAft>
              <a:buAutoNum type="alphaLcParenR" startAt="11"/>
              <a:defRPr/>
            </a:pPr>
            <a:r>
              <a:rPr lang="de-DE" sz="1200" dirty="0"/>
              <a:t>Maskenpflicht in Theatern, Konzerten und Kinos gelockert.</a:t>
            </a:r>
            <a:endParaRPr lang="en-US" sz="1200" dirty="0"/>
          </a:p>
        </p:txBody>
      </p:sp>
      <p:cxnSp>
        <p:nvCxnSpPr>
          <p:cNvPr id="44" name="Gerader Verbinder 43"/>
          <p:cNvCxnSpPr/>
          <p:nvPr/>
        </p:nvCxnSpPr>
        <p:spPr>
          <a:xfrm>
            <a:off x="3685012" y="2885440"/>
            <a:ext cx="0" cy="205167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5" name="Textfeld 44"/>
          <p:cNvSpPr txBox="1"/>
          <p:nvPr/>
        </p:nvSpPr>
        <p:spPr>
          <a:xfrm>
            <a:off x="3575501" y="4915925"/>
            <a:ext cx="237566" cy="369332"/>
          </a:xfrm>
          <a:prstGeom prst="rect">
            <a:avLst/>
          </a:prstGeom>
          <a:noFill/>
        </p:spPr>
        <p:txBody>
          <a:bodyPr wrap="none" rtlCol="0">
            <a:spAutoFit/>
          </a:bodyPr>
          <a:lstStyle/>
          <a:p>
            <a:r>
              <a:rPr lang="de-DE" dirty="0">
                <a:solidFill>
                  <a:srgbClr val="C00000"/>
                </a:solidFill>
              </a:rPr>
              <a:t>i</a:t>
            </a:r>
            <a:endParaRPr lang="en-US" dirty="0">
              <a:solidFill>
                <a:srgbClr val="C00000"/>
              </a:solidFill>
            </a:endParaRPr>
          </a:p>
        </p:txBody>
      </p:sp>
      <p:cxnSp>
        <p:nvCxnSpPr>
          <p:cNvPr id="46" name="Gerader Verbinder 45"/>
          <p:cNvCxnSpPr/>
          <p:nvPr/>
        </p:nvCxnSpPr>
        <p:spPr>
          <a:xfrm>
            <a:off x="4068656" y="2870675"/>
            <a:ext cx="0" cy="205167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7" name="Textfeld 46"/>
          <p:cNvSpPr txBox="1"/>
          <p:nvPr/>
        </p:nvSpPr>
        <p:spPr>
          <a:xfrm>
            <a:off x="3959145" y="4901160"/>
            <a:ext cx="237566" cy="369332"/>
          </a:xfrm>
          <a:prstGeom prst="rect">
            <a:avLst/>
          </a:prstGeom>
          <a:noFill/>
        </p:spPr>
        <p:txBody>
          <a:bodyPr wrap="none" rtlCol="0">
            <a:spAutoFit/>
          </a:bodyPr>
          <a:lstStyle/>
          <a:p>
            <a:r>
              <a:rPr lang="de-DE" dirty="0">
                <a:solidFill>
                  <a:srgbClr val="C00000"/>
                </a:solidFill>
              </a:rPr>
              <a:t>j</a:t>
            </a:r>
            <a:endParaRPr lang="en-US" dirty="0">
              <a:solidFill>
                <a:srgbClr val="C00000"/>
              </a:solidFill>
            </a:endParaRPr>
          </a:p>
        </p:txBody>
      </p:sp>
      <p:cxnSp>
        <p:nvCxnSpPr>
          <p:cNvPr id="48" name="Gerader Verbinder 47"/>
          <p:cNvCxnSpPr/>
          <p:nvPr/>
        </p:nvCxnSpPr>
        <p:spPr>
          <a:xfrm>
            <a:off x="4396341" y="2885440"/>
            <a:ext cx="0" cy="205167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Textfeld 48"/>
          <p:cNvSpPr txBox="1"/>
          <p:nvPr/>
        </p:nvSpPr>
        <p:spPr>
          <a:xfrm>
            <a:off x="4286830" y="4915925"/>
            <a:ext cx="288862" cy="369332"/>
          </a:xfrm>
          <a:prstGeom prst="rect">
            <a:avLst/>
          </a:prstGeom>
          <a:noFill/>
        </p:spPr>
        <p:txBody>
          <a:bodyPr wrap="none" rtlCol="0">
            <a:spAutoFit/>
          </a:bodyPr>
          <a:lstStyle/>
          <a:p>
            <a:r>
              <a:rPr lang="de-DE" dirty="0">
                <a:solidFill>
                  <a:srgbClr val="C00000"/>
                </a:solidFill>
              </a:rPr>
              <a:t>k</a:t>
            </a:r>
            <a:endParaRPr lang="en-US" dirty="0">
              <a:solidFill>
                <a:srgbClr val="C00000"/>
              </a:solidFill>
            </a:endParaRPr>
          </a:p>
        </p:txBody>
      </p:sp>
      <p:cxnSp>
        <p:nvCxnSpPr>
          <p:cNvPr id="50" name="Gerader Verbinder 49"/>
          <p:cNvCxnSpPr/>
          <p:nvPr/>
        </p:nvCxnSpPr>
        <p:spPr>
          <a:xfrm>
            <a:off x="4734685" y="3106657"/>
            <a:ext cx="0" cy="179450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 name="Textfeld 1"/>
          <p:cNvSpPr txBox="1"/>
          <p:nvPr/>
        </p:nvSpPr>
        <p:spPr>
          <a:xfrm>
            <a:off x="5966219" y="7958693"/>
            <a:ext cx="942887" cy="369332"/>
          </a:xfrm>
          <a:prstGeom prst="rect">
            <a:avLst/>
          </a:prstGeom>
          <a:noFill/>
        </p:spPr>
        <p:txBody>
          <a:bodyPr wrap="none" rtlCol="0">
            <a:spAutoFit/>
          </a:bodyPr>
          <a:lstStyle/>
          <a:p>
            <a:r>
              <a:rPr lang="de-DE" dirty="0"/>
              <a:t>[L7-L10]</a:t>
            </a:r>
            <a:endParaRPr lang="en-US" dirty="0"/>
          </a:p>
        </p:txBody>
      </p:sp>
    </p:spTree>
    <p:extLst>
      <p:ext uri="{BB962C8B-B14F-4D97-AF65-F5344CB8AC3E}">
        <p14:creationId xmlns:p14="http://schemas.microsoft.com/office/powerpoint/2010/main" val="112100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20134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Präventionsparadox nach Rose</a:t>
            </a:r>
          </a:p>
          <a:p>
            <a:pPr algn="just" fontAlgn="auto">
              <a:spcBef>
                <a:spcPts val="0"/>
              </a:spcBef>
              <a:spcAft>
                <a:spcPts val="0"/>
              </a:spcAft>
              <a:defRPr/>
            </a:pPr>
            <a:endParaRPr lang="de-DE" dirty="0"/>
          </a:p>
          <a:p>
            <a:pPr algn="just" fontAlgn="auto">
              <a:spcBef>
                <a:spcPts val="0"/>
              </a:spcBef>
              <a:spcAft>
                <a:spcPts val="0"/>
              </a:spcAft>
              <a:defRPr/>
            </a:pPr>
            <a:r>
              <a:rPr lang="de-DE" dirty="0"/>
              <a:t>Das Paradox wurde erstmals 1981 vom </a:t>
            </a:r>
            <a:r>
              <a:rPr lang="de-DE" dirty="0" err="1"/>
              <a:t>Epidemiologen</a:t>
            </a:r>
            <a:r>
              <a:rPr lang="de-DE" dirty="0"/>
              <a:t> Geoffrey Rose am Beispiel der koronaren Herzkrankheiten beschrieben</a:t>
            </a:r>
            <a:r>
              <a:rPr lang="de-DE" baseline="30000" dirty="0"/>
              <a:t>P6</a:t>
            </a:r>
            <a:r>
              <a:rPr lang="de-DE" dirty="0"/>
              <a:t>. Rose erläutert das Dilemma, das eine präventive Maßnahme, die für Bevölkerung und Gemeinschaften einen hohen Nutzen bringt, nutzt dem einzelnen Menschen oft nur wenig</a:t>
            </a:r>
            <a:r>
              <a:rPr lang="de-DE" baseline="30000" dirty="0"/>
              <a:t>P6,P7</a:t>
            </a:r>
            <a:r>
              <a:rPr lang="de-DE" dirty="0"/>
              <a:t>.</a:t>
            </a:r>
          </a:p>
          <a:p>
            <a:pPr algn="just" fontAlgn="auto">
              <a:spcBef>
                <a:spcPts val="0"/>
              </a:spcBef>
              <a:spcAft>
                <a:spcPts val="0"/>
              </a:spcAft>
              <a:defRPr/>
            </a:pPr>
            <a:endParaRPr lang="de-DE" dirty="0"/>
          </a:p>
          <a:p>
            <a:pPr algn="just" fontAlgn="auto">
              <a:spcBef>
                <a:spcPts val="0"/>
              </a:spcBef>
              <a:spcAft>
                <a:spcPts val="0"/>
              </a:spcAft>
              <a:defRPr/>
            </a:pPr>
            <a:r>
              <a:rPr lang="de-DE" dirty="0"/>
              <a:t>Es muss daher eine Abwägung stattfinden zwischen Maßnahmen die für die Gesamtbevölkerung sinnvoll und zumutbar sind und solchen die für die Risikogruppen sinnvoll und zumutbar sind</a:t>
            </a:r>
            <a:r>
              <a:rPr lang="de-DE" baseline="30000" dirty="0"/>
              <a:t>P6,P7</a:t>
            </a:r>
            <a:r>
              <a:rPr lang="de-DE" dirty="0"/>
              <a:t>. </a:t>
            </a:r>
          </a:p>
          <a:p>
            <a:pPr algn="just" fontAlgn="auto">
              <a:spcBef>
                <a:spcPts val="0"/>
              </a:spcBef>
              <a:spcAft>
                <a:spcPts val="0"/>
              </a:spcAft>
              <a:defRPr/>
            </a:pPr>
            <a:endParaRPr lang="de-DE" dirty="0"/>
          </a:p>
          <a:p>
            <a:pPr algn="just" fontAlgn="auto">
              <a:spcBef>
                <a:spcPts val="0"/>
              </a:spcBef>
              <a:spcAft>
                <a:spcPts val="0"/>
              </a:spcAft>
              <a:defRPr/>
            </a:pPr>
            <a:r>
              <a:rPr lang="de-DE" dirty="0"/>
              <a:t>Beispielsweise sind die schädlichen Auswirkungen von Zuckerkonsum gut bekannt. Natürlich würde alle damit im Zusammenhang stehenden Krankheitsbilder von einem generellen Zuckerverbot stark profitieren, allerdings wäre es dann auch mit dem süßen Leben derjenigen Teile der Bevölkerung vorbei die keine Zuckerbezogenen Leiden haben. Es ist daher im Rahmen einer Abwägung sinnvoller nur Risikogruppen und Erkrankte auf eine zuckerfreie Diät zu setzen, in der Gesamtbevölkerung aufzuklären und den Zuckergehalt von Lebensmitteln zu reduzieren. </a:t>
            </a:r>
          </a:p>
          <a:p>
            <a:pPr algn="just" fontAlgn="auto">
              <a:spcBef>
                <a:spcPts val="0"/>
              </a:spcBef>
              <a:spcAft>
                <a:spcPts val="0"/>
              </a:spcAft>
              <a:defRPr/>
            </a:pPr>
            <a:endParaRPr lang="de-DE" dirty="0"/>
          </a:p>
          <a:p>
            <a:pPr algn="just" fontAlgn="auto">
              <a:spcBef>
                <a:spcPts val="0"/>
              </a:spcBef>
              <a:spcAft>
                <a:spcPts val="0"/>
              </a:spcAft>
              <a:defRPr/>
            </a:pPr>
            <a:r>
              <a:rPr lang="de-DE" dirty="0"/>
              <a:t>Die Abwägung der Maßnahmen für Gesamtbevölkerung und Risikogruppen ist der Schlüssel zur Auflösung des Paradox</a:t>
            </a:r>
            <a:r>
              <a:rPr lang="de-DE" baseline="30000" dirty="0"/>
              <a:t>P6,P7</a:t>
            </a:r>
            <a:r>
              <a:rPr lang="de-DE" dirty="0"/>
              <a:t>. Dies Abwägung hat für die COVID-19 Eindämmungsmaßnahmen augenscheinlich keine Rolle gespielt, da bei den meisten Maßnahmen nicht zwischen Gesamtbevölkerung und Risikogruppen unterschieden wurde. Vor dem 6. Mai wurden auch keine regionalen Unterschiede berücksichtigt. </a:t>
            </a:r>
          </a:p>
        </p:txBody>
      </p:sp>
    </p:spTree>
    <p:extLst>
      <p:ext uri="{BB962C8B-B14F-4D97-AF65-F5344CB8AC3E}">
        <p14:creationId xmlns:p14="http://schemas.microsoft.com/office/powerpoint/2010/main" val="2981641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Warum gibt es trotz Lockerung keinen Anstieg?</a:t>
            </a:r>
          </a:p>
          <a:p>
            <a:pPr algn="just" fontAlgn="auto">
              <a:spcBef>
                <a:spcPts val="0"/>
              </a:spcBef>
              <a:spcAft>
                <a:spcPts val="0"/>
              </a:spcAft>
              <a:defRPr/>
            </a:pPr>
            <a:endParaRPr lang="de-DE" dirty="0"/>
          </a:p>
          <a:p>
            <a:pPr algn="just" fontAlgn="auto">
              <a:spcBef>
                <a:spcPts val="0"/>
              </a:spcBef>
              <a:spcAft>
                <a:spcPts val="0"/>
              </a:spcAft>
              <a:defRPr/>
            </a:pPr>
            <a:r>
              <a:rPr lang="de-DE" b="1" dirty="0"/>
              <a:t>HYPOTHESE 1: Aufgehobene Maßnahmen waren wirkungslos</a:t>
            </a:r>
            <a:r>
              <a:rPr lang="de-DE" dirty="0"/>
              <a:t>. Es wurde ausführlich gezeigt, dass der </a:t>
            </a:r>
            <a:r>
              <a:rPr lang="de-DE" dirty="0" err="1"/>
              <a:t>Lockdown</a:t>
            </a:r>
            <a:r>
              <a:rPr lang="de-DE" dirty="0"/>
              <a:t> sicher, und Schulschließungen wahrscheinlich wirkungslos waren. Entsprechend ist es nur Konsequent, dass auch die Aufhebung nichts verändert. </a:t>
            </a:r>
          </a:p>
          <a:p>
            <a:pPr algn="just" fontAlgn="auto">
              <a:spcBef>
                <a:spcPts val="0"/>
              </a:spcBef>
              <a:spcAft>
                <a:spcPts val="0"/>
              </a:spcAft>
              <a:defRPr/>
            </a:pPr>
            <a:r>
              <a:rPr lang="de-DE" dirty="0"/>
              <a:t>Es wurde außerdem gezeigt, dass SARS-CoV-2 sich primär über </a:t>
            </a:r>
            <a:r>
              <a:rPr lang="de-DE" dirty="0" err="1"/>
              <a:t>Superspreading</a:t>
            </a:r>
            <a:r>
              <a:rPr lang="de-DE" dirty="0"/>
              <a:t> Events verbreitet, dass die Absage von Großveranstaltungen als Maßnahme vermutlich eine Wirkung hat und es im Freien so gut wie nie zu Ansteckung kommt. Zu erwarten ist, dass Lockerungen bei In-</a:t>
            </a:r>
            <a:r>
              <a:rPr lang="de-DE" dirty="0" err="1"/>
              <a:t>Door</a:t>
            </a:r>
            <a:r>
              <a:rPr lang="de-DE" dirty="0"/>
              <a:t> Großveranstaltungen mit schlechter Belüftung (wie z. B. Diskos) wieder Probleme geben wird. Entsprechende Erfahrungen gibt es in Südkorea</a:t>
            </a:r>
            <a:r>
              <a:rPr lang="de-DE" baseline="30000" dirty="0"/>
              <a:t>w8</a:t>
            </a:r>
            <a:r>
              <a:rPr lang="de-DE" dirty="0"/>
              <a:t>. </a:t>
            </a:r>
          </a:p>
          <a:p>
            <a:pPr algn="just" fontAlgn="auto">
              <a:spcBef>
                <a:spcPts val="0"/>
              </a:spcBef>
              <a:spcAft>
                <a:spcPts val="0"/>
              </a:spcAft>
              <a:defRPr/>
            </a:pPr>
            <a:r>
              <a:rPr lang="de-DE" b="1" dirty="0"/>
              <a:t>HYPOTHESE 2: Hygienemaßnahmen wie Abstandhalten und Maskenpflicht haben einen Anstieg nach Lockerungen verhindert.</a:t>
            </a:r>
            <a:r>
              <a:rPr lang="de-DE" dirty="0"/>
              <a:t> Dies widerspricht den Erkenntnissen von Chu et al. die gezeigt haben, dass selbst das hocheffektive Abstandhalten bei niedrigen Prävalenzen, wie wir sie haben, keinen erwähnenswerten Effekt auf das Infektionsrisiko hat</a:t>
            </a:r>
            <a:r>
              <a:rPr lang="de-DE" baseline="30000" dirty="0"/>
              <a:t>Ä5</a:t>
            </a:r>
            <a:r>
              <a:rPr lang="de-DE" dirty="0"/>
              <a:t>. Auch wenn diese Metastudie falsch wäre, würde dies nichts an der Feststellung ändern, das auch mit weniger gravierenden Einschnitten, als im März verhängt, das Infektionsgeschehen kontrollierbar ist. </a:t>
            </a:r>
          </a:p>
          <a:p>
            <a:pPr algn="just" fontAlgn="auto">
              <a:spcBef>
                <a:spcPts val="0"/>
              </a:spcBef>
              <a:spcAft>
                <a:spcPts val="0"/>
              </a:spcAft>
              <a:defRPr/>
            </a:pPr>
            <a:r>
              <a:rPr lang="de-DE" b="1" dirty="0"/>
              <a:t>HYPOTHESE 3: Herdenimmunität ist erreicht. </a:t>
            </a:r>
            <a:r>
              <a:rPr lang="de-DE" dirty="0"/>
              <a:t>Dafür spricht, dass vermutlich 45% für Herdenimmunität ausreichen, dass 34% Hintergrundimmunität haben, damit müssten sich nur noch 9,1 </a:t>
            </a:r>
            <a:r>
              <a:rPr lang="de-DE" dirty="0" err="1"/>
              <a:t>Mio</a:t>
            </a:r>
            <a:r>
              <a:rPr lang="de-DE" dirty="0"/>
              <a:t> infizieren, die bei einer IFR von 0,1% zu ca. 9100 Toten führen würden, was ziemlich genau der aktuellen Opferzahl entspricht. Damit wäre ein wiederaufflammen des Infektionsgeschehens, in größerem Stil ausgeschlossen.</a:t>
            </a:r>
          </a:p>
          <a:p>
            <a:pPr algn="just" fontAlgn="auto">
              <a:spcBef>
                <a:spcPts val="0"/>
              </a:spcBef>
              <a:spcAft>
                <a:spcPts val="0"/>
              </a:spcAft>
              <a:defRPr/>
            </a:pPr>
            <a:r>
              <a:rPr lang="de-DE" b="1" dirty="0"/>
              <a:t>HYPOTHSE 4: SARS-CoV-2 ist saisonal. </a:t>
            </a:r>
            <a:r>
              <a:rPr lang="de-DE" dirty="0"/>
              <a:t>Dagegen spricht, dass COVID-19 in vielen Ländern trotz Sommer noch auf dem Vormarsch ist.</a:t>
            </a:r>
          </a:p>
        </p:txBody>
      </p:sp>
    </p:spTree>
    <p:extLst>
      <p:ext uri="{BB962C8B-B14F-4D97-AF65-F5344CB8AC3E}">
        <p14:creationId xmlns:p14="http://schemas.microsoft.com/office/powerpoint/2010/main" val="1104845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CE30FA7-5DF9-41A6-961D-F632BA8DE3EB}"/>
              </a:ext>
            </a:extLst>
          </p:cNvPr>
          <p:cNvSpPr/>
          <p:nvPr/>
        </p:nvSpPr>
        <p:spPr>
          <a:xfrm>
            <a:off x="2855260" y="526353"/>
            <a:ext cx="4128740" cy="674030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b="1" dirty="0"/>
              <a:t>HYPOTHESE 5: </a:t>
            </a:r>
            <a:r>
              <a:rPr lang="de-DE" dirty="0"/>
              <a:t>Verhaltensänderungen in der Bevölkerung waren ausreichend. Dafür spricht, dass Mobilitätsverhalten vor den Regierungsmaßnahmen abnahm, der R-Wert auch ohne (2) und (3) unter 1 gefallen ist und die Compliance der Bevölkerung zu den Hygienemaßnahmen sehr hoch ist. </a:t>
            </a:r>
          </a:p>
          <a:p>
            <a:pPr algn="just" fontAlgn="auto">
              <a:spcBef>
                <a:spcPts val="0"/>
              </a:spcBef>
              <a:spcAft>
                <a:spcPts val="0"/>
              </a:spcAft>
              <a:defRPr/>
            </a:pPr>
            <a:r>
              <a:rPr lang="de-DE" b="1" dirty="0"/>
              <a:t>HYPOTHESE 6:</a:t>
            </a:r>
            <a:r>
              <a:rPr lang="de-DE" dirty="0"/>
              <a:t> Kontaktverfolgung durch die Gesundheitsämter läuft besser. Dafür spricht, dass dies bei niedrigeren Zahlen natürlich einfacher ist und die Ämter jetzt Übung haben. </a:t>
            </a:r>
          </a:p>
          <a:p>
            <a:pPr algn="just" fontAlgn="auto">
              <a:spcBef>
                <a:spcPts val="0"/>
              </a:spcBef>
              <a:spcAft>
                <a:spcPts val="0"/>
              </a:spcAft>
              <a:defRPr/>
            </a:pPr>
            <a:r>
              <a:rPr lang="de-DE" b="1" dirty="0"/>
              <a:t>SAMMELHYPOTHESE</a:t>
            </a:r>
            <a:r>
              <a:rPr lang="de-DE" dirty="0"/>
              <a:t>: Alles trägt ein Stückweit bei. D. h. der Nutzen aufgehobener Maßnahmen war null bis gering, Teile der erlassenen </a:t>
            </a:r>
            <a:r>
              <a:rPr lang="de-DE" dirty="0" err="1"/>
              <a:t>Hygeniekonzepte</a:t>
            </a:r>
            <a:r>
              <a:rPr lang="de-DE" dirty="0"/>
              <a:t> greifen, man ist der Herdenimmunität näher, sommerliches Wetter verleitet zum Aufenthalt im freien wo das Ansteckungsrisiko dramatisch reduziert ist, die Bevölkerung macht mit und die Gesundheitsämter sind in der Kontaktverfolgung besser.</a:t>
            </a:r>
          </a:p>
        </p:txBody>
      </p:sp>
      <p:sp>
        <p:nvSpPr>
          <p:cNvPr id="4" name="Rechteck 3">
            <a:extLst>
              <a:ext uri="{FF2B5EF4-FFF2-40B4-BE49-F238E27FC236}">
                <a16:creationId xmlns:a16="http://schemas.microsoft.com/office/drawing/2014/main" id="{A9B0FFF7-11E1-4B77-B19F-0832F7DD5DD2}"/>
              </a:ext>
            </a:extLst>
          </p:cNvPr>
          <p:cNvSpPr/>
          <p:nvPr/>
        </p:nvSpPr>
        <p:spPr>
          <a:xfrm>
            <a:off x="360000" y="7869100"/>
            <a:ext cx="6624000" cy="369332"/>
          </a:xfrm>
          <a:prstGeom prst="rect">
            <a:avLst/>
          </a:prstGeom>
          <a:solidFill>
            <a:srgbClr val="B8ED0D">
              <a:alpha val="60000"/>
            </a:srgbClr>
          </a:solidFill>
        </p:spPr>
        <p:txBody>
          <a:bodyPr wrap="square">
            <a:spAutoFit/>
          </a:bodyPr>
          <a:lstStyle/>
          <a:p>
            <a:pPr algn="r" hangingPunct="0">
              <a:defRPr/>
            </a:pPr>
            <a:endParaRPr lang="de-DE" dirty="0">
              <a:ea typeface="Microsoft YaHei" pitchFamily="2"/>
              <a:cs typeface="Mangal" pitchFamily="2"/>
            </a:endParaRPr>
          </a:p>
        </p:txBody>
      </p:sp>
    </p:spTree>
    <p:extLst>
      <p:ext uri="{BB962C8B-B14F-4D97-AF65-F5344CB8AC3E}">
        <p14:creationId xmlns:p14="http://schemas.microsoft.com/office/powerpoint/2010/main" val="2359622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423150" cy="9370121"/>
          </a:xfrm>
          <a:prstGeom prst="rect">
            <a:avLst/>
          </a:prstGeom>
        </p:spPr>
      </p:pic>
      <p:sp>
        <p:nvSpPr>
          <p:cNvPr id="2" name="Textfeld 1"/>
          <p:cNvSpPr txBox="1"/>
          <p:nvPr/>
        </p:nvSpPr>
        <p:spPr>
          <a:xfrm>
            <a:off x="161925" y="3684786"/>
            <a:ext cx="7099300" cy="2000548"/>
          </a:xfrm>
          <a:prstGeom prst="rect">
            <a:avLst/>
          </a:prstGeom>
          <a:noFill/>
        </p:spPr>
        <p:txBody>
          <a:bodyPr wrap="square" rtlCol="0">
            <a:spAutoFit/>
          </a:bodyPr>
          <a:lstStyle/>
          <a:p>
            <a:r>
              <a:rPr lang="de-DE" sz="8800" b="1" dirty="0">
                <a:solidFill>
                  <a:schemeClr val="bg1"/>
                </a:solidFill>
                <a:effectLst>
                  <a:outerShdw blurRad="38100" dist="38100" dir="2700000" algn="tl">
                    <a:srgbClr val="000000">
                      <a:alpha val="43137"/>
                    </a:srgbClr>
                  </a:outerShdw>
                </a:effectLst>
              </a:rPr>
              <a:t>MEDIZIN</a:t>
            </a:r>
          </a:p>
          <a:p>
            <a:r>
              <a:rPr lang="de-DE" sz="3600" b="1" dirty="0">
                <a:solidFill>
                  <a:schemeClr val="bg1"/>
                </a:solidFill>
                <a:effectLst>
                  <a:outerShdw blurRad="38100" dist="38100" dir="2700000" algn="tl">
                    <a:srgbClr val="000000">
                      <a:alpha val="43137"/>
                    </a:srgbClr>
                  </a:outerShdw>
                </a:effectLst>
              </a:rPr>
              <a:t>PHARMACEUTISCHE OPTIONEN</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82913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Impfung I</a:t>
            </a:r>
          </a:p>
          <a:p>
            <a:pPr algn="just" fontAlgn="auto">
              <a:spcBef>
                <a:spcPts val="0"/>
              </a:spcBef>
              <a:spcAft>
                <a:spcPts val="0"/>
              </a:spcAft>
              <a:defRPr/>
            </a:pPr>
            <a:endParaRPr lang="de-DE" dirty="0"/>
          </a:p>
          <a:p>
            <a:pPr algn="just" fontAlgn="auto">
              <a:spcBef>
                <a:spcPts val="0"/>
              </a:spcBef>
              <a:spcAft>
                <a:spcPts val="0"/>
              </a:spcAft>
              <a:defRPr/>
            </a:pPr>
            <a:r>
              <a:rPr lang="de-DE" dirty="0"/>
              <a:t>Obwohl Corona Viren die Menschen schon immer begleiten gibt es bisher gegen keinen von Ihnen einen für den Menschen zugelassenen Impfstoff.  Bei dem Verwandten Virus SARS-</a:t>
            </a:r>
            <a:r>
              <a:rPr lang="de-DE" dirty="0" err="1"/>
              <a:t>CoV</a:t>
            </a:r>
            <a:r>
              <a:rPr lang="de-DE" dirty="0"/>
              <a:t> der 2003 zum ersten mal aufgetreten ist fanden Tierversuche an Mäusen um Hamstern 2010 statt. Die erreiche Immunität war mit etwa 18 Wochen sehr kurzweilig. Versuche mit Mäusen 2012 zeigten schwere Nebenwirkungen durch Autoimmunreaktionen</a:t>
            </a:r>
            <a:r>
              <a:rPr lang="de-DE" baseline="30000" dirty="0"/>
              <a:t>M1,M2</a:t>
            </a:r>
            <a:r>
              <a:rPr lang="de-DE" dirty="0"/>
              <a:t>.</a:t>
            </a:r>
          </a:p>
          <a:p>
            <a:pPr algn="just" fontAlgn="auto">
              <a:spcBef>
                <a:spcPts val="0"/>
              </a:spcBef>
              <a:spcAft>
                <a:spcPts val="0"/>
              </a:spcAft>
              <a:defRPr/>
            </a:pPr>
            <a:r>
              <a:rPr lang="de-DE" dirty="0"/>
              <a:t>Dennoch ist die EU Kommission zuversichtlich binnen 12-18 Monaten einen Impfstoff entwickeln zu können</a:t>
            </a:r>
            <a:r>
              <a:rPr lang="de-DE" baseline="30000" dirty="0"/>
              <a:t>M3</a:t>
            </a:r>
            <a:r>
              <a:rPr lang="de-DE" dirty="0"/>
              <a:t>. Die Impfstoffentwicklung läuft dabei nach diesen Schritten ab</a:t>
            </a:r>
            <a:r>
              <a:rPr lang="de-DE" baseline="30000" dirty="0"/>
              <a:t>M4</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Studien mit weniger als 100,000 Teilnehmern sind statistisch gesehen nicht geeignet Impfschäden in der Größenordnung 1:10,000 zuverlässig zu erkennen.</a:t>
            </a:r>
          </a:p>
          <a:p>
            <a:pPr algn="just" fontAlgn="auto">
              <a:spcBef>
                <a:spcPts val="0"/>
              </a:spcBef>
              <a:spcAft>
                <a:spcPts val="0"/>
              </a:spcAft>
              <a:defRPr/>
            </a:pPr>
            <a:r>
              <a:rPr lang="de-DE" dirty="0"/>
              <a:t>Bei schweren Impfschäden bei einem von 10.000 haben Personen unter 69 Jahren, statistisch gesehen, ein größeres Risiko durch den Impfstoff als durch die Krankheit. Sinnvoll ist daher eine Impfung nur für Risikogruppen. In Deutschland zählen zur Risikogruppe pauschal 13,1 Mio. Bürger über 70, 8 Mio. Asthmatiker, 7,8 Mio. Schwerbehinderte und 1,7 Mio. herzkranke</a:t>
            </a:r>
            <a:r>
              <a:rPr lang="de-DE" baseline="30000" dirty="0"/>
              <a:t>M5</a:t>
            </a:r>
            <a:r>
              <a:rPr lang="de-DE" dirty="0"/>
              <a:t>, macht in Summe etwa 22 Mio. da es Menschen gibt die zu mehr als einer Gruppe gehören.</a:t>
            </a:r>
          </a:p>
        </p:txBody>
      </p:sp>
      <p:graphicFrame>
        <p:nvGraphicFramePr>
          <p:cNvPr id="2" name="Tabelle 1"/>
          <p:cNvGraphicFramePr>
            <a:graphicFrameLocks noGrp="1"/>
          </p:cNvGraphicFramePr>
          <p:nvPr>
            <p:extLst>
              <p:ext uri="{D42A27DB-BD31-4B8C-83A1-F6EECF244321}">
                <p14:modId xmlns:p14="http://schemas.microsoft.com/office/powerpoint/2010/main" val="1074105658"/>
              </p:ext>
            </p:extLst>
          </p:nvPr>
        </p:nvGraphicFramePr>
        <p:xfrm>
          <a:off x="490650" y="3982861"/>
          <a:ext cx="6362700" cy="2164080"/>
        </p:xfrm>
        <a:graphic>
          <a:graphicData uri="http://schemas.openxmlformats.org/drawingml/2006/table">
            <a:tbl>
              <a:tblPr firstRow="1" bandRow="1">
                <a:tableStyleId>{2D5ABB26-0587-4C30-8999-92F81FD0307C}</a:tableStyleId>
              </a:tblPr>
              <a:tblGrid>
                <a:gridCol w="787401">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gridCol w="1231900">
                  <a:extLst>
                    <a:ext uri="{9D8B030D-6E8A-4147-A177-3AD203B41FA5}">
                      <a16:colId xmlns:a16="http://schemas.microsoft.com/office/drawing/2014/main" val="20003"/>
                    </a:ext>
                  </a:extLst>
                </a:gridCol>
                <a:gridCol w="1212849">
                  <a:extLst>
                    <a:ext uri="{9D8B030D-6E8A-4147-A177-3AD203B41FA5}">
                      <a16:colId xmlns:a16="http://schemas.microsoft.com/office/drawing/2014/main" val="20004"/>
                    </a:ext>
                  </a:extLst>
                </a:gridCol>
                <a:gridCol w="1060450">
                  <a:extLst>
                    <a:ext uri="{9D8B030D-6E8A-4147-A177-3AD203B41FA5}">
                      <a16:colId xmlns:a16="http://schemas.microsoft.com/office/drawing/2014/main" val="20005"/>
                    </a:ext>
                  </a:extLst>
                </a:gridCol>
              </a:tblGrid>
              <a:tr h="370840">
                <a:tc>
                  <a:txBody>
                    <a:bodyPr/>
                    <a:lstStyle/>
                    <a:p>
                      <a:pPr algn="ctr"/>
                      <a:r>
                        <a:rPr lang="de-DE" sz="1400" b="1" dirty="0"/>
                        <a:t>Analyse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pPr algn="ctr"/>
                      <a:r>
                        <a:rPr lang="de-DE" sz="1400" b="1" dirty="0"/>
                        <a:t>Design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pPr algn="ctr"/>
                      <a:r>
                        <a:rPr lang="de-DE" sz="1400" b="1" dirty="0"/>
                        <a:t>Tierversuche</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gridSpan="3">
                  <a:txBody>
                    <a:bodyPr/>
                    <a:lstStyle/>
                    <a:p>
                      <a:pPr algn="ctr"/>
                      <a:r>
                        <a:rPr lang="de-DE" sz="1400" b="1" dirty="0"/>
                        <a:t>Versuche</a:t>
                      </a:r>
                      <a:r>
                        <a:rPr lang="de-DE" sz="1400" b="1" baseline="0" dirty="0"/>
                        <a:t> mit Freiwilligen</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70840">
                <a:tc rowSpan="4">
                  <a:txBody>
                    <a:bodyPr/>
                    <a:lstStyle/>
                    <a:p>
                      <a:r>
                        <a:rPr lang="de-DE" sz="1100" dirty="0"/>
                        <a:t>Wie wirkt der Virus?</a:t>
                      </a:r>
                    </a:p>
                    <a:p>
                      <a:r>
                        <a:rPr lang="de-DE" sz="1100" dirty="0"/>
                        <a:t>Welche Struktur</a:t>
                      </a:r>
                      <a:r>
                        <a:rPr lang="de-DE" sz="1100" baseline="0" dirty="0"/>
                        <a:t> hat er?</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rowSpan="4">
                  <a:txBody>
                    <a:bodyPr/>
                    <a:lstStyle/>
                    <a:p>
                      <a:r>
                        <a:rPr lang="de-DE" sz="1100" dirty="0"/>
                        <a:t>Festlegen der Eigenschaften des Impfstoffs</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r>
                        <a:rPr lang="de-DE" sz="1200" dirty="0"/>
                        <a:t>Wirksamkeit?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r>
                        <a:rPr lang="de-DE" sz="1200" dirty="0"/>
                        <a:t>Phase I</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r>
                        <a:rPr lang="de-DE" sz="1200" dirty="0"/>
                        <a:t>Phase II</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r>
                        <a:rPr lang="de-DE" sz="1200" dirty="0"/>
                        <a:t>Phase III</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0001"/>
                  </a:ext>
                </a:extLst>
              </a:tr>
              <a:tr h="370840">
                <a:tc vMerge="1">
                  <a:txBody>
                    <a:bodyPr/>
                    <a:lstStyle/>
                    <a:p>
                      <a:endParaRPr lang="en-US" dirty="0"/>
                    </a:p>
                  </a:txBody>
                  <a:tcPr/>
                </a:tc>
                <a:tc vMerge="1">
                  <a:txBody>
                    <a:bodyPr/>
                    <a:lstStyle/>
                    <a:p>
                      <a:endParaRPr lang="en-US" dirty="0"/>
                    </a:p>
                  </a:txBody>
                  <a:tcPr/>
                </a:tc>
                <a:tc>
                  <a:txBody>
                    <a:bodyPr/>
                    <a:lstStyle/>
                    <a:p>
                      <a:r>
                        <a:rPr lang="de-DE" sz="1200" dirty="0"/>
                        <a:t>Verträglichkeit?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r>
                        <a:rPr lang="de-DE" sz="1200" dirty="0"/>
                        <a:t>10-30 Personen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r>
                        <a:rPr lang="de-DE" sz="1200" dirty="0"/>
                        <a:t>50-500</a:t>
                      </a:r>
                    </a:p>
                    <a:p>
                      <a:r>
                        <a:rPr lang="de-DE" sz="1200" dirty="0"/>
                        <a:t>Personen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r>
                        <a:rPr lang="de-DE" sz="1200" dirty="0"/>
                        <a:t>&gt; 1000 Personen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0002"/>
                  </a:ext>
                </a:extLst>
              </a:tr>
              <a:tr h="370840">
                <a:tc vMerge="1">
                  <a:txBody>
                    <a:bodyPr/>
                    <a:lstStyle/>
                    <a:p>
                      <a:endParaRPr lang="en-US" dirty="0"/>
                    </a:p>
                  </a:txBody>
                  <a:tcPr/>
                </a:tc>
                <a:tc vMerge="1">
                  <a:txBody>
                    <a:bodyPr/>
                    <a:lstStyle/>
                    <a:p>
                      <a:endParaRPr lang="en-US" dirty="0"/>
                    </a:p>
                  </a:txBody>
                  <a:tcPr/>
                </a:tc>
                <a:tc>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gridSpan="2">
                  <a:txBody>
                    <a:bodyPr/>
                    <a:lstStyle/>
                    <a:p>
                      <a:r>
                        <a:rPr lang="de-DE" sz="1100" dirty="0"/>
                        <a:t>Verträglichkeit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hMerge="1">
                  <a:txBody>
                    <a:bodyPr/>
                    <a:lstStyle/>
                    <a:p>
                      <a:endParaRPr lang="en-US"/>
                    </a:p>
                  </a:txBody>
                  <a:tcPr/>
                </a:tc>
                <a:tc>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0003"/>
                  </a:ext>
                </a:extLst>
              </a:tr>
              <a:tr h="370840">
                <a:tc vMerge="1">
                  <a:txBody>
                    <a:bodyPr/>
                    <a:lstStyle/>
                    <a:p>
                      <a:endParaRPr lang="en-US" dirty="0"/>
                    </a:p>
                  </a:txBody>
                  <a:tcPr/>
                </a:tc>
                <a:tc vMerge="1">
                  <a:txBody>
                    <a:bodyPr/>
                    <a:lstStyle/>
                    <a:p>
                      <a:endParaRPr lang="en-US" dirty="0"/>
                    </a:p>
                  </a:txBody>
                  <a:tcPr/>
                </a:tc>
                <a:tc>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r>
                        <a:rPr lang="de-DE" sz="1100" dirty="0"/>
                        <a:t>Dosierung, Immunantwort,</a:t>
                      </a:r>
                      <a:r>
                        <a:rPr lang="de-DE" sz="1100" baseline="0" dirty="0"/>
                        <a:t> Verträglichkeit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tc>
                  <a:txBody>
                    <a:bodyPr/>
                    <a:lstStyle/>
                    <a:p>
                      <a:r>
                        <a:rPr lang="de-DE" sz="1100" dirty="0"/>
                        <a:t>Zuverlässigkeit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57015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Impfung II</a:t>
            </a:r>
          </a:p>
          <a:p>
            <a:pPr algn="just" fontAlgn="auto">
              <a:spcBef>
                <a:spcPts val="0"/>
              </a:spcBef>
              <a:spcAft>
                <a:spcPts val="0"/>
              </a:spcAft>
              <a:defRPr/>
            </a:pPr>
            <a:endParaRPr lang="de-DE" dirty="0"/>
          </a:p>
          <a:p>
            <a:pPr algn="just" fontAlgn="auto">
              <a:spcBef>
                <a:spcPts val="0"/>
              </a:spcBef>
              <a:spcAft>
                <a:spcPts val="0"/>
              </a:spcAft>
              <a:defRPr/>
            </a:pPr>
            <a:r>
              <a:rPr lang="de-DE" dirty="0"/>
              <a:t>Nicht alle sind gleichermaßen gefährdet, womit die Impfung nach medizinischen Bedürfnissen im Einzelfall entschieden werden sollte.</a:t>
            </a:r>
          </a:p>
          <a:p>
            <a:pPr algn="just" fontAlgn="auto">
              <a:spcBef>
                <a:spcPts val="0"/>
              </a:spcBef>
              <a:spcAft>
                <a:spcPts val="0"/>
              </a:spcAft>
              <a:defRPr/>
            </a:pPr>
            <a:r>
              <a:rPr lang="de-DE" dirty="0"/>
              <a:t>Die für den Schutz der Bevölkerung nötige Impfquote hängt von der Schwelle für Herdenimmunität ab. Bei einer Schwelle von 45% würde bereits eine Impfquote von 5% ausreichen wenn man die richtigen impft, da bereits 34% Hintergrundimmunität haben und etwa 6% mit COVID-19 erkrankten. Geht man davon aus, dass auch unter den geimpften 40% sind die bereits Immun sind müssen etwa 8,3% oder 6,6 Mio. Bürger geimpft werden. Dies entspricht einer Impfquote unter den Risikogruppen von 30%. </a:t>
            </a:r>
          </a:p>
          <a:p>
            <a:pPr algn="just" fontAlgn="auto">
              <a:spcBef>
                <a:spcPts val="0"/>
              </a:spcBef>
              <a:spcAft>
                <a:spcPts val="0"/>
              </a:spcAft>
              <a:defRPr/>
            </a:pPr>
            <a:r>
              <a:rPr lang="de-DE" dirty="0"/>
              <a:t>Weltweit liefen am 2.7.2020 bereits 158 Impfstoffprojekte, von denen sich 2 in Phase III befinden. Der erste Kandidat ist ein Vektorimpfstoff auf Basis eines </a:t>
            </a:r>
            <a:r>
              <a:rPr lang="de-DE" dirty="0" err="1"/>
              <a:t>Adenovirus</a:t>
            </a:r>
            <a:r>
              <a:rPr lang="de-DE" dirty="0"/>
              <a:t>. Dabei wird ein zur Vermehrung im Menschen unfähiger </a:t>
            </a:r>
            <a:r>
              <a:rPr lang="de-DE" dirty="0" err="1"/>
              <a:t>Adenovirus</a:t>
            </a:r>
            <a:r>
              <a:rPr lang="de-DE" dirty="0"/>
              <a:t> so verändert das er die SARS-CoV-2 typischen Spikes auf der Oberfläche ausbildet. Phase III läuft seit dem 20.6. an 17.000 Propanden</a:t>
            </a:r>
            <a:r>
              <a:rPr lang="de-DE" baseline="30000" dirty="0"/>
              <a:t>M9,M10</a:t>
            </a:r>
            <a:r>
              <a:rPr lang="de-DE" dirty="0"/>
              <a:t>. Die Technologie ist relativ neu, wurde aber bereits an Ebola Impfstoffen erprobt</a:t>
            </a:r>
            <a:r>
              <a:rPr lang="de-DE" baseline="30000" dirty="0"/>
              <a:t>M6</a:t>
            </a:r>
            <a:r>
              <a:rPr lang="de-DE" dirty="0"/>
              <a:t>. </a:t>
            </a:r>
          </a:p>
          <a:p>
            <a:pPr algn="just" fontAlgn="auto">
              <a:spcBef>
                <a:spcPts val="0"/>
              </a:spcBef>
              <a:spcAft>
                <a:spcPts val="0"/>
              </a:spcAft>
              <a:defRPr/>
            </a:pPr>
            <a:r>
              <a:rPr lang="de-DE" dirty="0"/>
              <a:t>Der zweite weit fortgeschrittene Kandidat ist ein Totimpfsoff der seit dem 12.4.2020 in China an 1120 Freiwilligen zwischen 18 und 59 in einer Placebo kontrollierten Doppel-Blind Studie getestet wird</a:t>
            </a:r>
            <a:r>
              <a:rPr lang="de-DE" baseline="30000" dirty="0"/>
              <a:t>M8</a:t>
            </a:r>
            <a:r>
              <a:rPr lang="de-DE" dirty="0"/>
              <a:t>. Bei Totimpfstoffen werden SARS-CoV-2 </a:t>
            </a:r>
            <a:r>
              <a:rPr lang="de-DE" dirty="0" err="1"/>
              <a:t>Virionen</a:t>
            </a:r>
            <a:r>
              <a:rPr lang="de-DE" dirty="0"/>
              <a:t> ohne funktionsfähige RNA injiziert. Die Technologie ist sehr lange erprobt. </a:t>
            </a:r>
          </a:p>
          <a:p>
            <a:pPr algn="just" fontAlgn="auto">
              <a:spcBef>
                <a:spcPts val="0"/>
              </a:spcBef>
              <a:spcAft>
                <a:spcPts val="0"/>
              </a:spcAft>
              <a:defRPr/>
            </a:pPr>
            <a:r>
              <a:rPr lang="de-DE" dirty="0"/>
              <a:t>Bei </a:t>
            </a:r>
            <a:r>
              <a:rPr lang="de-DE" dirty="0" err="1"/>
              <a:t>mRNA</a:t>
            </a:r>
            <a:r>
              <a:rPr lang="de-DE" dirty="0"/>
              <a:t> Impfstoffen wird abgespeckte Virus RNA im Körper in Zellen eingebracht. Diese produzieren jetzt Zellen die aussehen wie SARS-CoV-2 </a:t>
            </a:r>
            <a:r>
              <a:rPr lang="de-DE" dirty="0" err="1"/>
              <a:t>Virionen</a:t>
            </a:r>
            <a:r>
              <a:rPr lang="de-DE" dirty="0"/>
              <a:t>. </a:t>
            </a:r>
            <a:r>
              <a:rPr lang="de-DE" dirty="0" err="1"/>
              <a:t>Moderna</a:t>
            </a:r>
            <a:r>
              <a:rPr lang="de-DE" dirty="0"/>
              <a:t> steht kurz vor Phase III mit 30,000 Personen</a:t>
            </a:r>
            <a:r>
              <a:rPr lang="de-DE" baseline="30000" dirty="0"/>
              <a:t>M11</a:t>
            </a:r>
            <a:r>
              <a:rPr lang="de-DE" dirty="0"/>
              <a:t>. Die Technologie ist neu. In der 100 µg Dosis Gruppe gab es bei 7% schwere Nebenwirkungen in der 250 µg Gruppe bei 20%</a:t>
            </a:r>
            <a:r>
              <a:rPr lang="de-DE" baseline="30000" dirty="0"/>
              <a:t>M12,M13</a:t>
            </a:r>
            <a:r>
              <a:rPr lang="de-DE" dirty="0"/>
              <a:t>.</a:t>
            </a:r>
          </a:p>
        </p:txBody>
      </p:sp>
    </p:spTree>
    <p:extLst>
      <p:ext uri="{BB962C8B-B14F-4D97-AF65-F5344CB8AC3E}">
        <p14:creationId xmlns:p14="http://schemas.microsoft.com/office/powerpoint/2010/main" val="2412256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13653"/>
            <a:ext cx="6624000"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Impfkritik</a:t>
            </a:r>
          </a:p>
          <a:p>
            <a:pPr algn="just" fontAlgn="auto">
              <a:spcBef>
                <a:spcPts val="0"/>
              </a:spcBef>
              <a:spcAft>
                <a:spcPts val="0"/>
              </a:spcAft>
              <a:defRPr/>
            </a:pPr>
            <a:r>
              <a:rPr lang="de-DE" dirty="0"/>
              <a: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marL="285750" indent="-285750" algn="just">
              <a:buFont typeface="Arial" panose="020B0604020202020204" pitchFamily="34" charset="0"/>
              <a:buChar char="•"/>
              <a:defRPr/>
            </a:pPr>
            <a:r>
              <a:rPr lang="de-DE" dirty="0"/>
              <a:t>Das Meldewesen für Impfschäden funktioniert nicht zuverlässig, </a:t>
            </a:r>
          </a:p>
          <a:p>
            <a:pPr marL="285750" indent="-285750" algn="just">
              <a:buFont typeface="Arial" panose="020B0604020202020204" pitchFamily="34" charset="0"/>
              <a:buChar char="•"/>
              <a:defRPr/>
            </a:pPr>
            <a:r>
              <a:rPr lang="de-DE" dirty="0"/>
              <a:t>keine systematische Untersuchungen zu Langzeitfolgen </a:t>
            </a:r>
          </a:p>
          <a:p>
            <a:pPr marL="285750" indent="-285750" algn="just">
              <a:buFont typeface="Arial" panose="020B0604020202020204" pitchFamily="34" charset="0"/>
              <a:buChar char="•"/>
              <a:defRPr/>
            </a:pPr>
            <a:r>
              <a:rPr lang="de-DE" dirty="0"/>
              <a:t>Zugabe von gesundheitsschädlichen Inhaltsstoffen</a:t>
            </a:r>
          </a:p>
          <a:p>
            <a:pPr algn="just" fontAlgn="auto">
              <a:spcBef>
                <a:spcPts val="0"/>
              </a:spcBef>
              <a:spcAft>
                <a:spcPts val="0"/>
              </a:spcAft>
              <a:defRPr/>
            </a:pPr>
            <a:endParaRPr lang="de-DE" dirty="0"/>
          </a:p>
          <a:p>
            <a:pPr algn="just" fontAlgn="auto">
              <a:spcBef>
                <a:spcPts val="0"/>
              </a:spcBef>
              <a:spcAft>
                <a:spcPts val="0"/>
              </a:spcAft>
              <a:defRPr/>
            </a:pPr>
            <a:r>
              <a:rPr lang="de-DE" dirty="0"/>
              <a:t>Im Rahmen der Schweinegrippe Pandemie von April‘09 bis August‘20 wurden bereits im Oktober‘09 4 Impfstoffe zugelassen</a:t>
            </a:r>
            <a:r>
              <a:rPr lang="de-DE" baseline="30000" dirty="0"/>
              <a:t>K1,K2</a:t>
            </a:r>
            <a:r>
              <a:rPr lang="de-DE" dirty="0"/>
              <a:t>. Einer davon offenbarte während der Impfkampagne Narkolepsie als Nebenwirkung. Hinweise, dass diese bereits vorab bekannt waren untergraben Vertrauen in den Zulassungsprozess</a:t>
            </a:r>
            <a:r>
              <a:rPr lang="de-DE" baseline="30000" dirty="0"/>
              <a:t>K3</a:t>
            </a:r>
            <a:r>
              <a:rPr lang="de-DE" dirty="0"/>
              <a:t>. Der Umstand, dass diese Fälle überwiegend in Skandinavien</a:t>
            </a:r>
            <a:r>
              <a:rPr lang="de-DE" baseline="30000" dirty="0"/>
              <a:t>K4</a:t>
            </a:r>
            <a:r>
              <a:rPr lang="de-DE" dirty="0"/>
              <a:t> entdeckt wurden, nährt Zweifel am Meldewesen für Impfschäden in anderen Ländern inkl. Deutschland wo etwa 5 Millionen Menschen damit geimpft wurden</a:t>
            </a:r>
            <a:r>
              <a:rPr lang="de-DE" baseline="30000" dirty="0"/>
              <a:t>K5</a:t>
            </a:r>
            <a:r>
              <a:rPr lang="de-DE" dirty="0"/>
              <a:t>.</a:t>
            </a:r>
          </a:p>
          <a:p>
            <a:pPr algn="just" fontAlgn="auto">
              <a:spcBef>
                <a:spcPts val="0"/>
              </a:spcBef>
              <a:spcAft>
                <a:spcPts val="0"/>
              </a:spcAft>
              <a:defRPr/>
            </a:pPr>
            <a:r>
              <a:rPr lang="de-DE" dirty="0"/>
              <a:t>Die Schweingrippen Pandemie war eine ausgesprochen milde Influenza die keine Übersterblichkeit verursacht hat</a:t>
            </a:r>
            <a:r>
              <a:rPr lang="de-DE" baseline="30000" dirty="0"/>
              <a:t>c17</a:t>
            </a:r>
            <a:r>
              <a:rPr lang="de-DE" dirty="0"/>
              <a:t>. Der Umstand, dass hier 4 Monate nach Pandemiebeginn bereits ein Impfstoff zugelassen wurde der erst während der Impfkampagne als schädlich erkannt wurde spricht nicht dafür, dass die Risikoabwägung für Impfkampagnen bei pandemischem Geschehen funktioniert.</a:t>
            </a:r>
          </a:p>
          <a:p>
            <a:pPr algn="just" fontAlgn="auto">
              <a:spcBef>
                <a:spcPts val="0"/>
              </a:spcBef>
              <a:spcAft>
                <a:spcPts val="0"/>
              </a:spcAft>
              <a:defRPr/>
            </a:pPr>
            <a:r>
              <a:rPr lang="de-DE" dirty="0"/>
              <a:t>Wie die Graphik zeigt ist die Impfbereitschaft bei COVID-19 hoch, und auch Impfpflicht wird nicht klar abgelehnt</a:t>
            </a:r>
            <a:r>
              <a:rPr lang="de-DE" baseline="30000" dirty="0"/>
              <a:t>K6</a:t>
            </a:r>
            <a:r>
              <a:rPr lang="de-DE" dirty="0"/>
              <a:t>.</a:t>
            </a:r>
          </a:p>
        </p:txBody>
      </p:sp>
      <p:graphicFrame>
        <p:nvGraphicFramePr>
          <p:cNvPr id="4" name="Diagramm 3"/>
          <p:cNvGraphicFramePr>
            <a:graphicFrameLocks/>
          </p:cNvGraphicFramePr>
          <p:nvPr>
            <p:extLst>
              <p:ext uri="{D42A27DB-BD31-4B8C-83A1-F6EECF244321}">
                <p14:modId xmlns:p14="http://schemas.microsoft.com/office/powerpoint/2010/main" val="307161326"/>
              </p:ext>
            </p:extLst>
          </p:nvPr>
        </p:nvGraphicFramePr>
        <p:xfrm>
          <a:off x="4205739" y="1147400"/>
          <a:ext cx="2674032" cy="2186350"/>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p:cNvSpPr/>
          <p:nvPr/>
        </p:nvSpPr>
        <p:spPr>
          <a:xfrm>
            <a:off x="360000" y="1147400"/>
            <a:ext cx="3845739" cy="2585323"/>
          </a:xfrm>
          <a:prstGeom prst="rect">
            <a:avLst/>
          </a:prstGeom>
        </p:spPr>
        <p:txBody>
          <a:bodyPr wrap="square">
            <a:spAutoFit/>
          </a:bodyPr>
          <a:lstStyle/>
          <a:p>
            <a:pPr algn="just">
              <a:defRPr/>
            </a:pPr>
            <a:r>
              <a:rPr lang="de-DE" dirty="0"/>
              <a:t>Zentrale Kritikpunkte sind:</a:t>
            </a:r>
          </a:p>
          <a:p>
            <a:pPr marL="285750" indent="-285750" algn="just">
              <a:buFont typeface="Arial" panose="020B0604020202020204" pitchFamily="34" charset="0"/>
              <a:buChar char="•"/>
              <a:defRPr/>
            </a:pPr>
            <a:r>
              <a:rPr lang="de-DE" dirty="0"/>
              <a:t>Fundierte Risikoanalysen die Impfrisiken mit denen der Krankheit sauber auf Basis von Eintrittswahrscheinlichkeiten, Zusammen-hängen und Folgen vergleicht werden nicht offengelegt.</a:t>
            </a:r>
          </a:p>
          <a:p>
            <a:pPr marL="285750" indent="-285750" algn="just">
              <a:buFont typeface="Arial" panose="020B0604020202020204" pitchFamily="34" charset="0"/>
              <a:buChar char="•"/>
              <a:defRPr/>
            </a:pPr>
            <a:r>
              <a:rPr lang="de-DE" dirty="0"/>
              <a:t>Impfpflicht und Zwangsimpfungen</a:t>
            </a:r>
          </a:p>
          <a:p>
            <a:pPr marL="285750" indent="-285750" algn="just">
              <a:buFont typeface="Arial" panose="020B0604020202020204" pitchFamily="34" charset="0"/>
              <a:buChar char="•"/>
              <a:defRPr/>
            </a:pPr>
            <a:endParaRPr lang="de-DE" dirty="0"/>
          </a:p>
        </p:txBody>
      </p:sp>
      <p:sp>
        <p:nvSpPr>
          <p:cNvPr id="3" name="Textfeld 2"/>
          <p:cNvSpPr txBox="1"/>
          <p:nvPr/>
        </p:nvSpPr>
        <p:spPr>
          <a:xfrm>
            <a:off x="6178952" y="2857500"/>
            <a:ext cx="417102" cy="261610"/>
          </a:xfrm>
          <a:prstGeom prst="rect">
            <a:avLst/>
          </a:prstGeom>
          <a:noFill/>
        </p:spPr>
        <p:txBody>
          <a:bodyPr wrap="none" rtlCol="0">
            <a:spAutoFit/>
          </a:bodyPr>
          <a:lstStyle/>
          <a:p>
            <a:r>
              <a:rPr lang="de-DE" sz="1100" dirty="0">
                <a:solidFill>
                  <a:schemeClr val="bg1">
                    <a:lumMod val="65000"/>
                  </a:schemeClr>
                </a:solidFill>
              </a:rPr>
              <a:t>[K6]</a:t>
            </a:r>
            <a:endParaRPr lang="en-US" sz="1100" dirty="0">
              <a:solidFill>
                <a:schemeClr val="bg1">
                  <a:lumMod val="65000"/>
                </a:schemeClr>
              </a:solidFill>
            </a:endParaRPr>
          </a:p>
        </p:txBody>
      </p:sp>
    </p:spTree>
    <p:extLst>
      <p:ext uri="{BB962C8B-B14F-4D97-AF65-F5344CB8AC3E}">
        <p14:creationId xmlns:p14="http://schemas.microsoft.com/office/powerpoint/2010/main" val="244299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7109639"/>
          </a:xfrm>
          <a:prstGeom prst="rect">
            <a:avLst/>
          </a:prstGeom>
          <a:solidFill>
            <a:srgbClr val="B8ED0D">
              <a:alpha val="60000"/>
            </a:srgbClr>
          </a:solidFill>
        </p:spPr>
        <p:txBody>
          <a:bodyPr wrap="square">
            <a:spAutoFit/>
          </a:bodyPr>
          <a:lstStyle/>
          <a:p>
            <a:pPr algn="just">
              <a:defRPr/>
            </a:pPr>
            <a:r>
              <a:rPr lang="de-DE" sz="2400" b="1" dirty="0"/>
              <a:t>Remdesivir</a:t>
            </a:r>
            <a:endParaRPr lang="de-DE" sz="2294" b="1" dirty="0">
              <a:ea typeface="Segoe UI Black" panose="020B0A02040204020203" pitchFamily="34" charset="0"/>
            </a:endParaRPr>
          </a:p>
          <a:p>
            <a:pPr algn="just" fontAlgn="auto">
              <a:spcBef>
                <a:spcPts val="0"/>
              </a:spcBef>
              <a:spcAft>
                <a:spcPts val="0"/>
              </a:spcAft>
              <a:defRPr/>
            </a:pPr>
            <a:endParaRPr lang="de-DE" dirty="0"/>
          </a:p>
          <a:p>
            <a:pPr algn="just" fontAlgn="auto">
              <a:spcBef>
                <a:spcPts val="0"/>
              </a:spcBef>
              <a:spcAft>
                <a:spcPts val="0"/>
              </a:spcAft>
              <a:defRPr/>
            </a:pPr>
            <a:r>
              <a:rPr lang="de-DE" dirty="0"/>
              <a:t>Remdesivir ist ein Arzneistoff des amerikanischen Herstellers </a:t>
            </a:r>
            <a:r>
              <a:rPr lang="de-DE" dirty="0" err="1"/>
              <a:t>Gilead</a:t>
            </a:r>
            <a:r>
              <a:rPr lang="de-DE" dirty="0"/>
              <a:t> </a:t>
            </a:r>
            <a:r>
              <a:rPr lang="de-DE" dirty="0" err="1"/>
              <a:t>Sciences</a:t>
            </a:r>
            <a:r>
              <a:rPr lang="de-DE" dirty="0"/>
              <a:t> das ursprünglich als Mittel gegen Ebola entwickelt wurde</a:t>
            </a:r>
            <a:r>
              <a:rPr lang="de-DE" baseline="30000" dirty="0"/>
              <a:t>R6</a:t>
            </a:r>
            <a:r>
              <a:rPr lang="de-DE" dirty="0"/>
              <a:t>. Wegen der nachweislich antiviralen Wirkung die auch SARS-CoV-2 Viren in Laborexperimenten erfolgreich bekämpft</a:t>
            </a:r>
            <a:r>
              <a:rPr lang="de-DE" baseline="30000" dirty="0"/>
              <a:t>R7</a:t>
            </a:r>
            <a:r>
              <a:rPr lang="de-DE" dirty="0"/>
              <a:t> wurde Remdesivir im Rahmen von </a:t>
            </a:r>
            <a:r>
              <a:rPr lang="de-DE" dirty="0" err="1"/>
              <a:t>Compasionate-Use</a:t>
            </a:r>
            <a:r>
              <a:rPr lang="de-DE" dirty="0"/>
              <a:t> Anwendungen bereits früh in der Pandemie COVID-19 Patienten verabreicht</a:t>
            </a:r>
            <a:r>
              <a:rPr lang="de-DE" baseline="30000" dirty="0"/>
              <a:t>R8</a:t>
            </a:r>
            <a:r>
              <a:rPr lang="de-DE" dirty="0"/>
              <a:t>. In Einzelfällen gab es sehr erfreuliche Behandlungsverläufe. </a:t>
            </a:r>
          </a:p>
          <a:p>
            <a:pPr algn="just" fontAlgn="auto">
              <a:spcBef>
                <a:spcPts val="0"/>
              </a:spcBef>
              <a:spcAft>
                <a:spcPts val="0"/>
              </a:spcAft>
              <a:defRPr/>
            </a:pPr>
            <a:endParaRPr lang="de-DE" dirty="0"/>
          </a:p>
          <a:p>
            <a:pPr algn="just" fontAlgn="auto">
              <a:spcBef>
                <a:spcPts val="0"/>
              </a:spcBef>
              <a:spcAft>
                <a:spcPts val="0"/>
              </a:spcAft>
              <a:defRPr/>
            </a:pPr>
            <a:r>
              <a:rPr lang="de-DE" dirty="0"/>
              <a:t>In breiter angelegten Studien konnte gezeigt werden, dass Remdesivir die Erholungszeit statistisch signifikant um 31% gegenüber der Vergleichsgruppe reduziert, die Auswirkungen auf die Letalität waren mit 8% in der Remdesivir Gruppe zu 11,6% in der Placebo Gruppe statistisch nicht signifikant</a:t>
            </a:r>
            <a:r>
              <a:rPr lang="de-DE" baseline="30000" dirty="0"/>
              <a:t>R9</a:t>
            </a:r>
            <a:r>
              <a:rPr lang="de-DE" dirty="0"/>
              <a:t>. </a:t>
            </a:r>
          </a:p>
          <a:p>
            <a:pPr algn="just" fontAlgn="auto">
              <a:spcBef>
                <a:spcPts val="0"/>
              </a:spcBef>
              <a:spcAft>
                <a:spcPts val="0"/>
              </a:spcAft>
              <a:defRPr/>
            </a:pPr>
            <a:endParaRPr lang="de-DE" dirty="0"/>
          </a:p>
          <a:p>
            <a:pPr algn="just" fontAlgn="auto">
              <a:spcBef>
                <a:spcPts val="0"/>
              </a:spcBef>
              <a:spcAft>
                <a:spcPts val="0"/>
              </a:spcAft>
              <a:defRPr/>
            </a:pPr>
            <a:r>
              <a:rPr lang="de-DE" dirty="0"/>
              <a:t>Remdesivir hat Sonderzulassungen in USA, Japan und seit dem 3.7.2020 auch in der EU zur Behandlung von COVID-19</a:t>
            </a:r>
            <a:r>
              <a:rPr lang="de-DE" baseline="30000" dirty="0"/>
              <a:t>R10</a:t>
            </a:r>
            <a:r>
              <a:rPr lang="de-DE" dirty="0"/>
              <a:t>.</a:t>
            </a:r>
          </a:p>
          <a:p>
            <a:pPr algn="just" fontAlgn="auto">
              <a:spcBef>
                <a:spcPts val="0"/>
              </a:spcBef>
              <a:spcAft>
                <a:spcPts val="0"/>
              </a:spcAft>
              <a:defRPr/>
            </a:pPr>
            <a:endParaRPr lang="de-DE" dirty="0"/>
          </a:p>
          <a:p>
            <a:pPr algn="just" fontAlgn="auto">
              <a:spcBef>
                <a:spcPts val="0"/>
              </a:spcBef>
              <a:spcAft>
                <a:spcPts val="0"/>
              </a:spcAft>
              <a:defRPr/>
            </a:pPr>
            <a:r>
              <a:rPr lang="de-DE" dirty="0"/>
              <a:t>Für eine generische Zulassung ist die Arzneimittelsicherheit noch nicht hinreichend überprüft. Gemäß Gelber Liste sind bei den bisherigen Phase I Studienteilnehmern folgende Nebenwirkungen aufgetreten: Venenentzündung (Phlebitis) 5,8%, Verstopfung 5%, Kopfschmerzen 4,3%, Hautblutungen (</a:t>
            </a:r>
            <a:r>
              <a:rPr lang="en-US" dirty="0" err="1"/>
              <a:t>Ekchymose</a:t>
            </a:r>
            <a:r>
              <a:rPr lang="de-DE" dirty="0"/>
              <a:t>), Übelkeit und Schmerzen in den Extremitäten mit je 3,6%</a:t>
            </a:r>
            <a:r>
              <a:rPr lang="de-DE" baseline="30000" dirty="0"/>
              <a:t>R11</a:t>
            </a:r>
            <a:r>
              <a:rPr lang="de-DE" dirty="0"/>
              <a:t>. </a:t>
            </a:r>
          </a:p>
        </p:txBody>
      </p:sp>
      <p:sp>
        <p:nvSpPr>
          <p:cNvPr id="4" name="Rechteck 3">
            <a:extLst>
              <a:ext uri="{FF2B5EF4-FFF2-40B4-BE49-F238E27FC236}">
                <a16:creationId xmlns:a16="http://schemas.microsoft.com/office/drawing/2014/main" id="{A9B0FFF7-11E1-4B77-B19F-0832F7DD5DD2}"/>
              </a:ext>
            </a:extLst>
          </p:cNvPr>
          <p:cNvSpPr/>
          <p:nvPr/>
        </p:nvSpPr>
        <p:spPr>
          <a:xfrm>
            <a:off x="360000" y="7869100"/>
            <a:ext cx="6624000" cy="369332"/>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 Bild:</a:t>
            </a:r>
          </a:p>
        </p:txBody>
      </p:sp>
    </p:spTree>
    <p:extLst>
      <p:ext uri="{BB962C8B-B14F-4D97-AF65-F5344CB8AC3E}">
        <p14:creationId xmlns:p14="http://schemas.microsoft.com/office/powerpoint/2010/main" val="2745241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771632"/>
          </a:xfrm>
          <a:prstGeom prst="rect">
            <a:avLst/>
          </a:prstGeom>
          <a:solidFill>
            <a:srgbClr val="B8ED0D">
              <a:alpha val="60000"/>
            </a:srgbClr>
          </a:solidFill>
        </p:spPr>
        <p:txBody>
          <a:bodyPr wrap="square">
            <a:spAutoFit/>
          </a:bodyPr>
          <a:lstStyle/>
          <a:p>
            <a:pPr algn="just">
              <a:defRPr/>
            </a:pPr>
            <a:r>
              <a:rPr lang="de-DE" sz="2400" b="1" dirty="0" err="1"/>
              <a:t>Hydroxychloroquin</a:t>
            </a:r>
            <a:r>
              <a:rPr lang="de-DE" sz="2400" b="1" dirty="0"/>
              <a:t> (HCQ)</a:t>
            </a:r>
          </a:p>
          <a:p>
            <a:pPr algn="just" fontAlgn="auto">
              <a:spcBef>
                <a:spcPts val="0"/>
              </a:spcBef>
              <a:spcAft>
                <a:spcPts val="0"/>
              </a:spcAft>
              <a:defRPr/>
            </a:pPr>
            <a:endParaRPr lang="de-DE" dirty="0"/>
          </a:p>
          <a:p>
            <a:pPr algn="just" fontAlgn="auto">
              <a:spcBef>
                <a:spcPts val="0"/>
              </a:spcBef>
              <a:spcAft>
                <a:spcPts val="0"/>
              </a:spcAft>
              <a:defRPr/>
            </a:pPr>
            <a:r>
              <a:rPr lang="de-DE" dirty="0"/>
              <a:t>Ist ein zugelassenes und günstiges Arzneimittel, das zum länger bekannten Wirkstoff </a:t>
            </a:r>
            <a:r>
              <a:rPr lang="de-DE" dirty="0" err="1"/>
              <a:t>Cloroquin</a:t>
            </a:r>
            <a:r>
              <a:rPr lang="de-DE" dirty="0"/>
              <a:t> analog ist allerdings weniger Nebenwirkungen aufweist. HCQ verursacht keine </a:t>
            </a:r>
            <a:r>
              <a:rPr lang="de-DE" dirty="0" err="1"/>
              <a:t>hämolytische</a:t>
            </a:r>
            <a:r>
              <a:rPr lang="de-DE" dirty="0"/>
              <a:t> Anämie in Personen mit </a:t>
            </a:r>
            <a:r>
              <a:rPr lang="de-DE" dirty="0" err="1"/>
              <a:t>Favismus</a:t>
            </a:r>
            <a:r>
              <a:rPr lang="de-DE" dirty="0"/>
              <a:t>. </a:t>
            </a:r>
            <a:r>
              <a:rPr lang="de-DE" dirty="0" err="1"/>
              <a:t>Favismus</a:t>
            </a:r>
            <a:r>
              <a:rPr lang="de-DE" dirty="0"/>
              <a:t> ist die zweithäufigste Genmutation die vor allem in dunkelhäutigen Männern verbreitet ist und etwa 400 Millionen Personen betrifft. HCQ wird u. a. für die Therapie von rheumatoider Arthritis und Malaria verwendet. Häufige Nebenwirkung (&lt;10%) ist verminderter Appetit gelegentlich (&lt;1%) tritt Übelkeit, Durchfall, Bauchschmerzen und Hautausschlag auf</a:t>
            </a:r>
            <a:r>
              <a:rPr lang="de-DE" baseline="30000" dirty="0"/>
              <a:t>q1</a:t>
            </a:r>
            <a:r>
              <a:rPr lang="de-DE" dirty="0"/>
              <a:t>. </a:t>
            </a:r>
          </a:p>
          <a:p>
            <a:pPr algn="just" fontAlgn="auto">
              <a:spcBef>
                <a:spcPts val="0"/>
              </a:spcBef>
              <a:spcAft>
                <a:spcPts val="0"/>
              </a:spcAft>
              <a:defRPr/>
            </a:pPr>
            <a:r>
              <a:rPr lang="de-DE" dirty="0"/>
              <a:t>Seit Beginn der Pandemie werden von Therapeuten weltweit Heilungserfolge in Kombination mit Zink berichtet</a:t>
            </a:r>
            <a:r>
              <a:rPr lang="de-DE" baseline="30000" dirty="0"/>
              <a:t>q2</a:t>
            </a:r>
            <a:r>
              <a:rPr lang="de-DE" dirty="0"/>
              <a:t>. In dieser Kombination sorgt HCQ für eine Anreicherung von Zink in den Zellen wo dieses die RNA Reproduktion des Virus hemmt. </a:t>
            </a:r>
          </a:p>
          <a:p>
            <a:pPr algn="just" fontAlgn="auto">
              <a:spcBef>
                <a:spcPts val="0"/>
              </a:spcBef>
              <a:spcAft>
                <a:spcPts val="0"/>
              </a:spcAft>
              <a:defRPr/>
            </a:pPr>
            <a:r>
              <a:rPr lang="de-DE" dirty="0"/>
              <a:t>In Studien ohne Zink Gabe wurde mit hoher Signifikanz nachgewiesen, dass HCQ die COVID-19 Heilung nicht verändert</a:t>
            </a:r>
            <a:r>
              <a:rPr lang="de-DE" baseline="30000" dirty="0"/>
              <a:t>q3</a:t>
            </a:r>
            <a:r>
              <a:rPr lang="de-DE" dirty="0"/>
              <a:t>. Weniger breit angelegte Studien mit Zink und </a:t>
            </a:r>
            <a:r>
              <a:rPr lang="de-DE" dirty="0" err="1"/>
              <a:t>Azithromycin</a:t>
            </a:r>
            <a:r>
              <a:rPr lang="de-DE" dirty="0"/>
              <a:t> Gabe deuten auf um 50% verbesserte Heilungschancen bei hospitalisierten Patienten hin</a:t>
            </a:r>
            <a:r>
              <a:rPr lang="de-DE" baseline="30000" dirty="0"/>
              <a:t>q4</a:t>
            </a:r>
            <a:r>
              <a:rPr lang="de-DE" dirty="0"/>
              <a:t> und auf um 80% reduzierte Sterblichkeit bei Therapiebeginn vor der Hospitalisierung</a:t>
            </a:r>
            <a:r>
              <a:rPr lang="de-DE" baseline="30000" dirty="0"/>
              <a:t>q5</a:t>
            </a:r>
            <a:r>
              <a:rPr lang="de-DE" dirty="0"/>
              <a:t>.</a:t>
            </a:r>
          </a:p>
          <a:p>
            <a:pPr algn="just" fontAlgn="auto">
              <a:spcBef>
                <a:spcPts val="0"/>
              </a:spcBef>
              <a:spcAft>
                <a:spcPts val="0"/>
              </a:spcAft>
              <a:defRPr/>
            </a:pPr>
            <a:r>
              <a:rPr lang="de-DE" dirty="0"/>
              <a:t>Die Nutzlosigkeit der reinen HCQ </a:t>
            </a:r>
            <a:r>
              <a:rPr lang="de-DE" dirty="0" err="1"/>
              <a:t>gabe</a:t>
            </a:r>
            <a:r>
              <a:rPr lang="de-DE" dirty="0"/>
              <a:t> wurde auch im Rahmen der breit angelegten WHO Studie </a:t>
            </a:r>
            <a:r>
              <a:rPr lang="de-DE" i="1" dirty="0" err="1"/>
              <a:t>Solidarity</a:t>
            </a:r>
            <a:r>
              <a:rPr lang="de-DE" dirty="0"/>
              <a:t> festgestellt und der Studienzweig mit HCQ beendet</a:t>
            </a:r>
            <a:r>
              <a:rPr lang="de-DE" baseline="30000" dirty="0"/>
              <a:t>q6</a:t>
            </a:r>
            <a:r>
              <a:rPr lang="de-DE" dirty="0"/>
              <a:t>. Vorschläge den Arm um die Zink Gabe zu bereichern</a:t>
            </a:r>
            <a:r>
              <a:rPr lang="de-DE" baseline="30000" dirty="0"/>
              <a:t>q7 </a:t>
            </a:r>
            <a:r>
              <a:rPr lang="de-DE" dirty="0"/>
              <a:t>wurden nicht umgesetzt.</a:t>
            </a:r>
          </a:p>
          <a:p>
            <a:pPr algn="just" fontAlgn="auto">
              <a:spcBef>
                <a:spcPts val="0"/>
              </a:spcBef>
              <a:spcAft>
                <a:spcPts val="0"/>
              </a:spcAft>
              <a:defRPr/>
            </a:pPr>
            <a:r>
              <a:rPr lang="de-DE" dirty="0"/>
              <a:t>Die WHO hat die Gabe von HCQ im Rahmen von </a:t>
            </a:r>
            <a:r>
              <a:rPr lang="de-DE" dirty="0" err="1"/>
              <a:t>Solidarity</a:t>
            </a:r>
            <a:r>
              <a:rPr lang="de-DE" dirty="0"/>
              <a:t> ausgesetzt nachdem im medizinischen Fachjournal Lancet ein Studie erschien die HCQ mit erhöhter Sterblichkeit assoziierte. Die Studie wurde später zurückgezogen da die verwendeten Daten Inkonsistenzen zeigten und die Originaldaten nicht zur Prüfung verfügbar gemacht werden konnten. Es besteht Betrugsverdacht</a:t>
            </a:r>
            <a:r>
              <a:rPr lang="de-DE" baseline="30000" dirty="0"/>
              <a:t>q8</a:t>
            </a:r>
            <a:r>
              <a:rPr lang="de-DE" dirty="0"/>
              <a:t>.</a:t>
            </a:r>
          </a:p>
        </p:txBody>
      </p:sp>
    </p:spTree>
    <p:extLst>
      <p:ext uri="{BB962C8B-B14F-4D97-AF65-F5344CB8AC3E}">
        <p14:creationId xmlns:p14="http://schemas.microsoft.com/office/powerpoint/2010/main" val="113746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185685"/>
          </a:xfrm>
          <a:prstGeom prst="rect">
            <a:avLst/>
          </a:prstGeom>
          <a:solidFill>
            <a:srgbClr val="B8ED0D">
              <a:alpha val="60000"/>
            </a:srgbClr>
          </a:solidFill>
        </p:spPr>
        <p:txBody>
          <a:bodyPr wrap="square">
            <a:spAutoFit/>
          </a:bodyPr>
          <a:lstStyle/>
          <a:p>
            <a:pPr algn="just">
              <a:defRPr/>
            </a:pPr>
            <a:r>
              <a:rPr lang="de-DE" sz="2400" b="1" dirty="0" err="1"/>
              <a:t>Dexamethason</a:t>
            </a:r>
            <a:endParaRPr lang="de-DE" sz="2400" b="1" dirty="0"/>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r>
              <a:rPr lang="de-DE" dirty="0"/>
              <a:t>Ist ein künstliches </a:t>
            </a:r>
            <a:r>
              <a:rPr lang="de-DE" dirty="0" err="1"/>
              <a:t>Glucocorticoid</a:t>
            </a:r>
            <a:r>
              <a:rPr lang="de-DE" dirty="0"/>
              <a:t>, das Entzündungen und Immunreaktionen hemmt. Das Medikament ist weit verbreitet und kostengünstig. Es wird u. a. zur Behandlung von Ekzemen und Arthritis verwendet. </a:t>
            </a:r>
          </a:p>
          <a:p>
            <a:pPr algn="just" fontAlgn="auto">
              <a:spcBef>
                <a:spcPts val="0"/>
              </a:spcBef>
              <a:spcAft>
                <a:spcPts val="0"/>
              </a:spcAft>
              <a:defRPr/>
            </a:pPr>
            <a:r>
              <a:rPr lang="de-DE" dirty="0"/>
              <a:t>Am 16.6.2020 hat die University of Oxford eine Pressemitteilung herausgegeben, dass im Rahmen des RECOVRY Programms festgestellt wurde, dass </a:t>
            </a:r>
            <a:r>
              <a:rPr lang="de-DE" dirty="0" err="1"/>
              <a:t>Dexamethason</a:t>
            </a:r>
            <a:r>
              <a:rPr lang="de-DE" dirty="0"/>
              <a:t> das Sterberisiko von COVID-19 Patienten deutlich reduzieren kann</a:t>
            </a:r>
            <a:r>
              <a:rPr lang="de-DE" baseline="30000" dirty="0"/>
              <a:t>d7</a:t>
            </a:r>
            <a:r>
              <a:rPr lang="de-DE" dirty="0"/>
              <a:t>. </a:t>
            </a:r>
          </a:p>
          <a:p>
            <a:pPr algn="just" fontAlgn="auto">
              <a:spcBef>
                <a:spcPts val="0"/>
              </a:spcBef>
              <a:spcAft>
                <a:spcPts val="0"/>
              </a:spcAft>
              <a:defRPr/>
            </a:pPr>
            <a:r>
              <a:rPr lang="en-US" b="1" dirty="0" err="1"/>
              <a:t>Patienten</a:t>
            </a:r>
            <a:r>
              <a:rPr lang="en-US" b="1" dirty="0"/>
              <a:t> an </a:t>
            </a:r>
            <a:r>
              <a:rPr lang="en-US" b="1" dirty="0" err="1"/>
              <a:t>Beatmungsgeräten</a:t>
            </a:r>
            <a:r>
              <a:rPr lang="en-US" b="1" dirty="0"/>
              <a:t>: -30%</a:t>
            </a:r>
          </a:p>
          <a:p>
            <a:pPr algn="just" fontAlgn="auto">
              <a:spcBef>
                <a:spcPts val="0"/>
              </a:spcBef>
              <a:spcAft>
                <a:spcPts val="0"/>
              </a:spcAft>
              <a:defRPr/>
            </a:pPr>
            <a:r>
              <a:rPr lang="en-US" b="1" dirty="0" err="1"/>
              <a:t>Patienten</a:t>
            </a:r>
            <a:r>
              <a:rPr lang="en-US" b="1" dirty="0"/>
              <a:t> </a:t>
            </a:r>
            <a:r>
              <a:rPr lang="en-US" b="1" dirty="0" err="1"/>
              <a:t>mit</a:t>
            </a:r>
            <a:r>
              <a:rPr lang="en-US" b="1" dirty="0"/>
              <a:t> </a:t>
            </a:r>
            <a:r>
              <a:rPr lang="en-US" b="1" dirty="0" err="1"/>
              <a:t>Sauerstoffversorgung</a:t>
            </a:r>
            <a:r>
              <a:rPr lang="en-US" b="1" dirty="0"/>
              <a:t>: -20%</a:t>
            </a:r>
            <a:endParaRPr lang="de-DE" b="1" dirty="0"/>
          </a:p>
          <a:p>
            <a:pPr algn="just" fontAlgn="auto">
              <a:spcBef>
                <a:spcPts val="0"/>
              </a:spcBef>
              <a:spcAft>
                <a:spcPts val="0"/>
              </a:spcAft>
              <a:defRPr/>
            </a:pPr>
            <a:r>
              <a:rPr lang="de-DE" dirty="0"/>
              <a:t>Bei Patienten ohne Sauerstoffversorgung zeigt das Mittel keine positive Wirkung</a:t>
            </a:r>
            <a:r>
              <a:rPr lang="de-DE" baseline="30000" dirty="0"/>
              <a:t>d7</a:t>
            </a:r>
            <a:r>
              <a:rPr lang="de-DE" dirty="0"/>
              <a:t>. </a:t>
            </a:r>
          </a:p>
          <a:p>
            <a:pPr algn="just" fontAlgn="auto">
              <a:spcBef>
                <a:spcPts val="0"/>
              </a:spcBef>
              <a:spcAft>
                <a:spcPts val="0"/>
              </a:spcAft>
              <a:defRPr/>
            </a:pPr>
            <a:r>
              <a:rPr lang="de-DE" dirty="0"/>
              <a:t>Nach bisherigem Erkenntnisstand wirkt </a:t>
            </a:r>
            <a:r>
              <a:rPr lang="de-DE" dirty="0" err="1"/>
              <a:t>Dexamethason</a:t>
            </a:r>
            <a:r>
              <a:rPr lang="de-DE" dirty="0"/>
              <a:t> nicht gegen das Virus sondern federt eine übertriebene Reaktion des Immunsystems ab und erhöht so die Überlebenschancen</a:t>
            </a:r>
            <a:r>
              <a:rPr lang="de-DE" baseline="30000" dirty="0"/>
              <a:t>d7</a:t>
            </a:r>
            <a:r>
              <a:rPr lang="de-DE" dirty="0"/>
              <a:t>.</a:t>
            </a:r>
          </a:p>
          <a:p>
            <a:pPr algn="just" fontAlgn="auto">
              <a:spcBef>
                <a:spcPts val="0"/>
              </a:spcBef>
              <a:spcAft>
                <a:spcPts val="0"/>
              </a:spcAft>
              <a:defRPr/>
            </a:pPr>
            <a:r>
              <a:rPr lang="de-DE" dirty="0" err="1"/>
              <a:t>Dexamethason</a:t>
            </a:r>
            <a:r>
              <a:rPr lang="de-DE" dirty="0"/>
              <a:t> hat die typischen Nebenwirkungen eines Glucordticoids</a:t>
            </a:r>
            <a:r>
              <a:rPr lang="de-DE" baseline="30000" dirty="0"/>
              <a:t>d8</a:t>
            </a:r>
            <a:r>
              <a:rPr lang="de-DE" dirty="0"/>
              <a:t>.</a:t>
            </a:r>
          </a:p>
        </p:txBody>
      </p:sp>
      <p:sp>
        <p:nvSpPr>
          <p:cNvPr id="5" name="Rechteck 4">
            <a:extLst>
              <a:ext uri="{FF2B5EF4-FFF2-40B4-BE49-F238E27FC236}">
                <a16:creationId xmlns:a16="http://schemas.microsoft.com/office/drawing/2014/main" id="{A9B0FFF7-11E1-4B77-B19F-0832F7DD5DD2}"/>
              </a:ext>
            </a:extLst>
          </p:cNvPr>
          <p:cNvSpPr/>
          <p:nvPr/>
        </p:nvSpPr>
        <p:spPr>
          <a:xfrm>
            <a:off x="360000" y="7869100"/>
            <a:ext cx="6624000" cy="369332"/>
          </a:xfrm>
          <a:prstGeom prst="rect">
            <a:avLst/>
          </a:prstGeom>
          <a:solidFill>
            <a:srgbClr val="B8ED0D">
              <a:alpha val="60000"/>
            </a:srgbClr>
          </a:solidFill>
        </p:spPr>
        <p:txBody>
          <a:bodyPr wrap="square">
            <a:spAutoFit/>
          </a:bodyPr>
          <a:lstStyle/>
          <a:p>
            <a:pPr algn="r" hangingPunct="0">
              <a:defRPr/>
            </a:pPr>
            <a:endParaRPr lang="de-DE" dirty="0">
              <a:ea typeface="Microsoft YaHei" pitchFamily="2"/>
              <a:cs typeface="Mangal" pitchFamily="2"/>
            </a:endParaRPr>
          </a:p>
        </p:txBody>
      </p:sp>
    </p:spTree>
    <p:extLst>
      <p:ext uri="{BB962C8B-B14F-4D97-AF65-F5344CB8AC3E}">
        <p14:creationId xmlns:p14="http://schemas.microsoft.com/office/powerpoint/2010/main" val="1126205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426"/>
            <a:ext cx="7423150" cy="9368188"/>
          </a:xfrm>
          <a:prstGeom prst="rect">
            <a:avLst/>
          </a:prstGeom>
        </p:spPr>
      </p:pic>
      <p:sp>
        <p:nvSpPr>
          <p:cNvPr id="2" name="Textfeld 1"/>
          <p:cNvSpPr txBox="1"/>
          <p:nvPr/>
        </p:nvSpPr>
        <p:spPr>
          <a:xfrm>
            <a:off x="314456" y="3665394"/>
            <a:ext cx="6794237" cy="2000548"/>
          </a:xfrm>
          <a:prstGeom prst="rect">
            <a:avLst/>
          </a:prstGeom>
          <a:noFill/>
        </p:spPr>
        <p:txBody>
          <a:bodyPr wrap="square" rtlCol="0">
            <a:spAutoFit/>
          </a:bodyPr>
          <a:lstStyle/>
          <a:p>
            <a:r>
              <a:rPr lang="de-DE" sz="8800" b="1" dirty="0">
                <a:solidFill>
                  <a:schemeClr val="bg1"/>
                </a:solidFill>
                <a:effectLst>
                  <a:outerShdw blurRad="38100" dist="38100" dir="2700000" algn="tl">
                    <a:srgbClr val="000000">
                      <a:alpha val="43137"/>
                    </a:srgbClr>
                  </a:outerShdw>
                </a:effectLst>
              </a:rPr>
              <a:t>UM DIE WELT</a:t>
            </a:r>
          </a:p>
          <a:p>
            <a:r>
              <a:rPr lang="de-DE" sz="3600" b="1" dirty="0">
                <a:solidFill>
                  <a:schemeClr val="bg1"/>
                </a:solidFill>
                <a:effectLst>
                  <a:outerShdw blurRad="38100" dist="38100" dir="2700000" algn="tl">
                    <a:srgbClr val="000000">
                      <a:alpha val="43137"/>
                    </a:srgbClr>
                  </a:outerShdw>
                </a:effectLst>
              </a:rPr>
              <a:t>INTERNATIONALE VERGLEICHE</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3693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Präventionsparadox nach </a:t>
            </a:r>
            <a:r>
              <a:rPr lang="de-DE" sz="2294" b="1" dirty="0" err="1">
                <a:ea typeface="Segoe UI Black" panose="020B0A02040204020203" pitchFamily="34" charset="0"/>
              </a:rPr>
              <a:t>Drosten</a:t>
            </a:r>
            <a:endParaRPr lang="de-DE" sz="2294" b="1" dirty="0">
              <a:ea typeface="Segoe UI Black" panose="020B0A02040204020203" pitchFamily="34" charset="0"/>
            </a:endParaRPr>
          </a:p>
          <a:p>
            <a:pPr algn="just" fontAlgn="auto">
              <a:spcBef>
                <a:spcPts val="0"/>
              </a:spcBef>
              <a:spcAft>
                <a:spcPts val="0"/>
              </a:spcAft>
              <a:defRPr/>
            </a:pPr>
            <a:endParaRPr lang="de-DE" dirty="0"/>
          </a:p>
          <a:p>
            <a:pPr algn="just" fontAlgn="auto">
              <a:spcBef>
                <a:spcPts val="0"/>
              </a:spcBef>
              <a:spcAft>
                <a:spcPts val="0"/>
              </a:spcAft>
              <a:defRPr/>
            </a:pPr>
            <a:r>
              <a:rPr lang="de-DE" dirty="0"/>
              <a:t>Im Rahmen der COVID-19 Debatten kommt es vereinzelt zur Verwendung des Begriffs jenseits der </a:t>
            </a:r>
            <a:r>
              <a:rPr lang="de-DE" dirty="0" err="1"/>
              <a:t>Rose‘schen</a:t>
            </a:r>
            <a:r>
              <a:rPr lang="de-DE" dirty="0"/>
              <a:t> Definition</a:t>
            </a:r>
            <a:r>
              <a:rPr lang="de-DE" baseline="30000" dirty="0"/>
              <a:t>P8</a:t>
            </a:r>
            <a:r>
              <a:rPr lang="de-DE" dirty="0"/>
              <a:t>. Die neue Definition wurde vermutlich erstmals vom Virologen Christian </a:t>
            </a:r>
            <a:r>
              <a:rPr lang="de-DE" dirty="0" err="1"/>
              <a:t>Drosten</a:t>
            </a:r>
            <a:r>
              <a:rPr lang="de-DE" dirty="0"/>
              <a:t> in einem Interview öffentlich kommuniziert</a:t>
            </a:r>
            <a:r>
              <a:rPr lang="de-DE" baseline="30000" dirty="0"/>
              <a:t>P9</a:t>
            </a:r>
            <a:r>
              <a:rPr lang="de-DE" dirty="0"/>
              <a:t>. </a:t>
            </a:r>
          </a:p>
          <a:p>
            <a:pPr algn="just" fontAlgn="auto">
              <a:spcBef>
                <a:spcPts val="0"/>
              </a:spcBef>
              <a:spcAft>
                <a:spcPts val="0"/>
              </a:spcAft>
              <a:defRPr/>
            </a:pPr>
            <a:r>
              <a:rPr lang="de-DE" dirty="0"/>
              <a:t>Nach </a:t>
            </a:r>
            <a:r>
              <a:rPr lang="de-DE" dirty="0" err="1"/>
              <a:t>Drosten</a:t>
            </a:r>
            <a:r>
              <a:rPr lang="de-DE" dirty="0"/>
              <a:t> wird eine wirksame präventive Maßnahme von der Bevölkerung als übertrieben Wahrgenommen, wenn die unerwünschten Effekte, die die Präventionsmaßnahme verhindern soll nicht eintreten</a:t>
            </a:r>
            <a:r>
              <a:rPr lang="de-DE" baseline="30000" dirty="0"/>
              <a:t>P8,P9</a:t>
            </a:r>
            <a:r>
              <a:rPr lang="de-DE" dirty="0"/>
              <a:t>. </a:t>
            </a:r>
          </a:p>
          <a:p>
            <a:pPr algn="just" fontAlgn="auto">
              <a:spcBef>
                <a:spcPts val="0"/>
              </a:spcBef>
              <a:spcAft>
                <a:spcPts val="0"/>
              </a:spcAft>
              <a:defRPr/>
            </a:pPr>
            <a:endParaRPr lang="de-DE" dirty="0"/>
          </a:p>
          <a:p>
            <a:pPr algn="just" fontAlgn="auto">
              <a:spcBef>
                <a:spcPts val="0"/>
              </a:spcBef>
              <a:spcAft>
                <a:spcPts val="0"/>
              </a:spcAft>
              <a:defRPr/>
            </a:pPr>
            <a:r>
              <a:rPr lang="de-DE" dirty="0"/>
              <a:t>Im </a:t>
            </a:r>
            <a:r>
              <a:rPr lang="de-DE" dirty="0" err="1"/>
              <a:t>Drosten‘schen</a:t>
            </a:r>
            <a:r>
              <a:rPr lang="de-DE" dirty="0"/>
              <a:t> Beispiel sind die Krankenhäuser leer, weil die Präventionsmaßnahmen gut wirken und es könne nicht geschlussfolgert werden, dass die Krankenhäuser auch ohne die Maßnahmen leer währen</a:t>
            </a:r>
            <a:r>
              <a:rPr lang="de-DE" baseline="30000" dirty="0"/>
              <a:t>P8,P9</a:t>
            </a:r>
            <a:r>
              <a:rPr lang="de-DE" dirty="0"/>
              <a:t>. </a:t>
            </a:r>
          </a:p>
          <a:p>
            <a:pPr algn="just" fontAlgn="auto">
              <a:spcBef>
                <a:spcPts val="0"/>
              </a:spcBef>
              <a:spcAft>
                <a:spcPts val="0"/>
              </a:spcAft>
              <a:defRPr/>
            </a:pPr>
            <a:endParaRPr lang="de-DE" dirty="0"/>
          </a:p>
          <a:p>
            <a:pPr algn="just" fontAlgn="auto">
              <a:spcBef>
                <a:spcPts val="0"/>
              </a:spcBef>
              <a:spcAft>
                <a:spcPts val="0"/>
              </a:spcAft>
              <a:defRPr/>
            </a:pPr>
            <a:r>
              <a:rPr lang="de-DE" dirty="0"/>
              <a:t>Als Konsequenz daraus müssen die unliebsamen Effekte unweigerlich auftreten wenn die wirkungsvolle Präventionsmaßnahme unterbleibt. Damit werden Präventionsmaßnahmen in ihrer Wirkung überprüfbar in dem man beobachtet ob unerwünschte Effekte eintreten wenn man eine Präventionsmaßnahme aufhebt. </a:t>
            </a:r>
          </a:p>
          <a:p>
            <a:pPr algn="just" fontAlgn="auto">
              <a:spcBef>
                <a:spcPts val="0"/>
              </a:spcBef>
              <a:spcAft>
                <a:spcPts val="0"/>
              </a:spcAft>
              <a:defRPr/>
            </a:pPr>
            <a:endParaRPr lang="de-DE" dirty="0"/>
          </a:p>
          <a:p>
            <a:pPr algn="just" fontAlgn="auto">
              <a:spcBef>
                <a:spcPts val="0"/>
              </a:spcBef>
              <a:spcAft>
                <a:spcPts val="0"/>
              </a:spcAft>
              <a:defRPr/>
            </a:pPr>
            <a:r>
              <a:rPr lang="de-DE" dirty="0"/>
              <a:t>Im Rahmen der Lockerungsstrategien verschiedener Ländern werden Präventionsmaßnahmen Schrittweise zurückgefahren. Jene Maßnahmen nach deren Streichung es zu einem Anstieg des Infektionsgeschehens kommt waren offensichtlich wirksam, jene bei denen die Streichung keinen Effekt hat waren entsprechend unwirksam. </a:t>
            </a:r>
          </a:p>
          <a:p>
            <a:pPr algn="just" fontAlgn="auto">
              <a:spcBef>
                <a:spcPts val="0"/>
              </a:spcBef>
              <a:spcAft>
                <a:spcPts val="0"/>
              </a:spcAft>
              <a:defRPr/>
            </a:pPr>
            <a:r>
              <a:rPr lang="de-DE" dirty="0"/>
              <a:t>Diese Konsequenz aus dem Präventionsparadoxon nach </a:t>
            </a:r>
            <a:r>
              <a:rPr lang="de-DE" dirty="0" err="1"/>
              <a:t>Drosten</a:t>
            </a:r>
            <a:r>
              <a:rPr lang="de-DE" dirty="0"/>
              <a:t> wird helfen die Wirksamkeit von Präventionsmaßnahmen zu bewerten.</a:t>
            </a:r>
          </a:p>
        </p:txBody>
      </p:sp>
    </p:spTree>
    <p:extLst>
      <p:ext uri="{BB962C8B-B14F-4D97-AF65-F5344CB8AC3E}">
        <p14:creationId xmlns:p14="http://schemas.microsoft.com/office/powerpoint/2010/main" val="1427030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Internationale Vergleiche</a:t>
            </a:r>
          </a:p>
          <a:p>
            <a:pPr algn="just" fontAlgn="auto">
              <a:spcBef>
                <a:spcPts val="0"/>
              </a:spcBef>
              <a:spcAft>
                <a:spcPts val="0"/>
              </a:spcAft>
              <a:defRPr/>
            </a:pPr>
            <a:endParaRPr lang="de-DE" dirty="0"/>
          </a:p>
          <a:p>
            <a:pPr algn="just" fontAlgn="auto">
              <a:spcBef>
                <a:spcPts val="0"/>
              </a:spcBef>
              <a:spcAft>
                <a:spcPts val="0"/>
              </a:spcAft>
              <a:defRPr/>
            </a:pPr>
            <a:r>
              <a:rPr lang="de-DE" dirty="0"/>
              <a:t>Vergleiche der Entwicklung von COVID-19 über Landesgrenzen hinweg sind aus einer Reihe an Gründen mit äußerster Vorsicht zu betrachten. Rückschlüsse, dass Entwicklungen die in einem Land passieren sich deshalb auch in einem anderen Land zutragen müssen sind wissenschaftlich so gut wie nie haltbar. Kernpunkte an denen sich die Länder unterscheiden sind:</a:t>
            </a:r>
          </a:p>
          <a:p>
            <a:pPr marL="285750" indent="-285750" algn="just" fontAlgn="auto">
              <a:spcBef>
                <a:spcPts val="0"/>
              </a:spcBef>
              <a:spcAft>
                <a:spcPts val="0"/>
              </a:spcAft>
              <a:buFont typeface="Arial" panose="020B0604020202020204" pitchFamily="34" charset="0"/>
              <a:buChar char="•"/>
              <a:defRPr/>
            </a:pPr>
            <a:r>
              <a:rPr lang="de-DE" dirty="0"/>
              <a:t>Zeitpunkt, Art und Härte der Maßnahmen</a:t>
            </a:r>
          </a:p>
          <a:p>
            <a:pPr marL="285750" indent="-285750" algn="just" fontAlgn="auto">
              <a:spcBef>
                <a:spcPts val="0"/>
              </a:spcBef>
              <a:spcAft>
                <a:spcPts val="0"/>
              </a:spcAft>
              <a:buFont typeface="Arial" panose="020B0604020202020204" pitchFamily="34" charset="0"/>
              <a:buChar char="•"/>
              <a:defRPr/>
            </a:pPr>
            <a:r>
              <a:rPr lang="de-DE" dirty="0"/>
              <a:t>Altersstruktur: Jüngere Bevölkerung profitiert von geringerer IFR in diesen Altersgruppen.</a:t>
            </a:r>
          </a:p>
          <a:p>
            <a:pPr marL="285750" indent="-285750" algn="just" fontAlgn="auto">
              <a:spcBef>
                <a:spcPts val="0"/>
              </a:spcBef>
              <a:spcAft>
                <a:spcPts val="0"/>
              </a:spcAft>
              <a:buFont typeface="Arial" panose="020B0604020202020204" pitchFamily="34" charset="0"/>
              <a:buChar char="•"/>
              <a:defRPr/>
            </a:pPr>
            <a:r>
              <a:rPr lang="de-DE" dirty="0"/>
              <a:t>Sozialverhalten: Sind ältere Menschen weniger gesellig sinkt das Infektionsrisiko und damit die Sterberaten.</a:t>
            </a:r>
          </a:p>
          <a:p>
            <a:pPr marL="285750" indent="-285750" algn="just" fontAlgn="auto">
              <a:spcBef>
                <a:spcPts val="0"/>
              </a:spcBef>
              <a:spcAft>
                <a:spcPts val="0"/>
              </a:spcAft>
              <a:buFont typeface="Arial" panose="020B0604020202020204" pitchFamily="34" charset="0"/>
              <a:buChar char="•"/>
              <a:defRPr/>
            </a:pPr>
            <a:r>
              <a:rPr lang="de-DE" dirty="0"/>
              <a:t>Gesundheitssystem: Krankenhausbetten, Intensivstationen, Ärztedichte, Medizinische Ausbildung begünstigen Heilung.</a:t>
            </a:r>
          </a:p>
          <a:p>
            <a:pPr marL="285750" indent="-285750" algn="just" fontAlgn="auto">
              <a:spcBef>
                <a:spcPts val="0"/>
              </a:spcBef>
              <a:spcAft>
                <a:spcPts val="0"/>
              </a:spcAft>
              <a:buFont typeface="Arial" panose="020B0604020202020204" pitchFamily="34" charset="0"/>
              <a:buChar char="•"/>
              <a:defRPr/>
            </a:pPr>
            <a:r>
              <a:rPr lang="de-DE" dirty="0"/>
              <a:t>Teststrategie: Viele Tests führen zu hohen Zahlen, zeitlich variierende Teststrategie macht Vergleichbarkeit fast unmöglich.</a:t>
            </a:r>
          </a:p>
          <a:p>
            <a:pPr marL="285750" indent="-285750" algn="just" fontAlgn="auto">
              <a:spcBef>
                <a:spcPts val="0"/>
              </a:spcBef>
              <a:spcAft>
                <a:spcPts val="0"/>
              </a:spcAft>
              <a:buFont typeface="Arial" panose="020B0604020202020204" pitchFamily="34" charset="0"/>
              <a:buChar char="•"/>
              <a:defRPr/>
            </a:pPr>
            <a:r>
              <a:rPr lang="de-DE" dirty="0"/>
              <a:t>Zählweise der COVID-19 Opfer: Verdachtsfälle wie in Belgien vs. nur durch Obduktion bestätigte Fälle wie in Russland…</a:t>
            </a:r>
          </a:p>
          <a:p>
            <a:pPr marL="285750" indent="-285750" algn="just" fontAlgn="auto">
              <a:spcBef>
                <a:spcPts val="0"/>
              </a:spcBef>
              <a:spcAft>
                <a:spcPts val="0"/>
              </a:spcAft>
              <a:buFont typeface="Arial" panose="020B0604020202020204" pitchFamily="34" charset="0"/>
              <a:buChar char="•"/>
              <a:defRPr/>
            </a:pPr>
            <a:r>
              <a:rPr lang="de-DE" dirty="0"/>
              <a:t>Umgang mit Infizierten: Zu gesunden ins Altersheim oder in Quarantäne nach Hause?</a:t>
            </a:r>
          </a:p>
          <a:p>
            <a:pPr marL="285750" indent="-285750" algn="just" fontAlgn="auto">
              <a:spcBef>
                <a:spcPts val="0"/>
              </a:spcBef>
              <a:spcAft>
                <a:spcPts val="0"/>
              </a:spcAft>
              <a:buFont typeface="Arial" panose="020B0604020202020204" pitchFamily="34" charset="0"/>
              <a:buChar char="•"/>
              <a:defRPr/>
            </a:pPr>
            <a:r>
              <a:rPr lang="de-DE" dirty="0"/>
              <a:t>Blutgruppenverteilung: Überwiegend 0 oder A?</a:t>
            </a:r>
          </a:p>
          <a:p>
            <a:pPr marL="285750" indent="-285750" algn="just" fontAlgn="auto">
              <a:spcBef>
                <a:spcPts val="0"/>
              </a:spcBef>
              <a:spcAft>
                <a:spcPts val="0"/>
              </a:spcAft>
              <a:buFont typeface="Arial" panose="020B0604020202020204" pitchFamily="34" charset="0"/>
              <a:buChar char="•"/>
              <a:defRPr/>
            </a:pPr>
            <a:r>
              <a:rPr lang="de-DE" dirty="0"/>
              <a:t>Größe der Risikogruppen beeinflusst Sterbefallzahlen</a:t>
            </a:r>
          </a:p>
          <a:p>
            <a:pPr marL="285750" indent="-285750" algn="just" fontAlgn="auto">
              <a:spcBef>
                <a:spcPts val="0"/>
              </a:spcBef>
              <a:spcAft>
                <a:spcPts val="0"/>
              </a:spcAft>
              <a:buFont typeface="Arial" panose="020B0604020202020204" pitchFamily="34" charset="0"/>
              <a:buChar char="•"/>
              <a:defRPr/>
            </a:pPr>
            <a:r>
              <a:rPr lang="de-DE" dirty="0"/>
              <a:t>Hintergrundimmunität: Waren Corona Viren hier in der Vergangenheit aktiv, kann es bereits Immunität geben.</a:t>
            </a:r>
          </a:p>
          <a:p>
            <a:pPr marL="285750" indent="-285750" algn="just" fontAlgn="auto">
              <a:spcBef>
                <a:spcPts val="0"/>
              </a:spcBef>
              <a:spcAft>
                <a:spcPts val="0"/>
              </a:spcAft>
              <a:buFont typeface="Arial" panose="020B0604020202020204" pitchFamily="34" charset="0"/>
              <a:buChar char="•"/>
              <a:defRPr/>
            </a:pPr>
            <a:r>
              <a:rPr lang="de-DE" dirty="0"/>
              <a:t>Einkommen: Wohlhabende haben eher Zugang zu guter medizinischer Versorgung als arme und eher weniger Vorerkrankungen.</a:t>
            </a:r>
          </a:p>
          <a:p>
            <a:pPr algn="just" fontAlgn="auto">
              <a:spcBef>
                <a:spcPts val="0"/>
              </a:spcBef>
              <a:spcAft>
                <a:spcPts val="0"/>
              </a:spcAft>
              <a:defRPr/>
            </a:pPr>
            <a:r>
              <a:rPr lang="de-DE" dirty="0"/>
              <a:t>Im folgenden werden ein paar Regionen näher angeschaut und später mit diesen Defiziten im Hinterkopf verglichen.</a:t>
            </a:r>
          </a:p>
        </p:txBody>
      </p:sp>
    </p:spTree>
    <p:extLst>
      <p:ext uri="{BB962C8B-B14F-4D97-AF65-F5344CB8AC3E}">
        <p14:creationId xmlns:p14="http://schemas.microsoft.com/office/powerpoint/2010/main" val="4146484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Italien</a:t>
            </a:r>
          </a:p>
          <a:p>
            <a:pPr algn="just" fontAlgn="auto">
              <a:spcBef>
                <a:spcPts val="0"/>
              </a:spcBef>
              <a:spcAft>
                <a:spcPts val="0"/>
              </a:spcAft>
              <a:defRPr/>
            </a:pPr>
            <a:endParaRPr lang="de-DE" dirty="0"/>
          </a:p>
          <a:p>
            <a:pPr algn="just" fontAlgn="auto">
              <a:spcBef>
                <a:spcPts val="0"/>
              </a:spcBef>
              <a:spcAft>
                <a:spcPts val="0"/>
              </a:spcAft>
              <a:defRPr/>
            </a:pPr>
            <a:r>
              <a:rPr lang="de-DE" dirty="0"/>
              <a:t>„Wollt ihr Bilder wie in Italien?“, so oder so ähnlich lautet eine gängige Begründung für die in Deutschland ergriffenen Maßnahmen, dabei wurde außer acht gelassen, dass es dafür auch italienische Randbedingungen braucht.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Sozialleben genießen als in Deutschland üblich und somit auch ein höheres Infektionsrisiko haben. Diese Unterschiede sind nicht wirklich überraschend und der Vergleich war zu keiner Zeit realistisch. Bilder wie in Italien waren nie zu befürchten.</a:t>
            </a:r>
          </a:p>
          <a:p>
            <a:pPr algn="just" fontAlgn="auto">
              <a:spcBef>
                <a:spcPts val="0"/>
              </a:spcBef>
              <a:spcAft>
                <a:spcPts val="0"/>
              </a:spcAft>
              <a:defRPr/>
            </a:pPr>
            <a:r>
              <a:rPr lang="de-DE" dirty="0"/>
              <a:t>Italienische Krankenhäuser kommen während der Grippesaison regelmäßig an ihre Kapazitätsgrenze</a:t>
            </a:r>
            <a:r>
              <a:rPr lang="de-DE" baseline="30000" dirty="0"/>
              <a:t>t10</a:t>
            </a:r>
            <a:r>
              <a:rPr lang="de-DE" dirty="0"/>
              <a:t>, das war auch dieses Jahr so. Die Zusätzlichen COVID-19 Fälle konnte man nicht bedienen und musste diese in Altenheime auslagern</a:t>
            </a:r>
            <a:r>
              <a:rPr lang="de-DE" baseline="30000" dirty="0"/>
              <a:t>t11</a:t>
            </a:r>
            <a:r>
              <a:rPr lang="de-DE" dirty="0"/>
              <a:t>. </a:t>
            </a:r>
          </a:p>
          <a:p>
            <a:pPr algn="just" fontAlgn="auto">
              <a:spcBef>
                <a:spcPts val="0"/>
              </a:spcBef>
              <a:spcAft>
                <a:spcPts val="0"/>
              </a:spcAft>
              <a:defRPr/>
            </a:pPr>
            <a:r>
              <a:rPr lang="de-DE" dirty="0"/>
              <a:t>Erschwerend kam hinzu, das sich der Virus in Norditalien bereits seit Dezember ausbreiten konnte</a:t>
            </a:r>
            <a:r>
              <a:rPr lang="de-DE" baseline="30000" dirty="0"/>
              <a:t>t12</a:t>
            </a:r>
            <a:r>
              <a:rPr lang="de-DE" dirty="0"/>
              <a:t>. Als die Ausbreitung entdeckt wurde war bereits ein sehr großer, nicht mehr zu kontrollierender Cluster entstanden. In Retrospektive wäre Deutschland gut beraten gewesen Bürger die aus dem Italienurlaub zurück kamen unter präventive Quarantäne zu setzen. </a:t>
            </a:r>
          </a:p>
        </p:txBody>
      </p:sp>
      <p:graphicFrame>
        <p:nvGraphicFramePr>
          <p:cNvPr id="2" name="Tabelle 1"/>
          <p:cNvGraphicFramePr>
            <a:graphicFrameLocks noGrp="1"/>
          </p:cNvGraphicFramePr>
          <p:nvPr>
            <p:extLst>
              <p:ext uri="{D42A27DB-BD31-4B8C-83A1-F6EECF244321}">
                <p14:modId xmlns:p14="http://schemas.microsoft.com/office/powerpoint/2010/main" val="3327697644"/>
              </p:ext>
            </p:extLst>
          </p:nvPr>
        </p:nvGraphicFramePr>
        <p:xfrm>
          <a:off x="3672000" y="2052461"/>
          <a:ext cx="3233209" cy="2927604"/>
        </p:xfrm>
        <a:graphic>
          <a:graphicData uri="http://schemas.openxmlformats.org/drawingml/2006/table">
            <a:tbl>
              <a:tblPr firstRow="1" bandRow="1">
                <a:tableStyleId>{2D5ABB26-0587-4C30-8999-92F81FD0307C}</a:tableStyleId>
              </a:tblPr>
              <a:tblGrid>
                <a:gridCol w="2134649">
                  <a:extLst>
                    <a:ext uri="{9D8B030D-6E8A-4147-A177-3AD203B41FA5}">
                      <a16:colId xmlns:a16="http://schemas.microsoft.com/office/drawing/2014/main" val="20000"/>
                    </a:ext>
                  </a:extLst>
                </a:gridCol>
                <a:gridCol w="59056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ITA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DE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370840">
                <a:tc>
                  <a:txBody>
                    <a:bodyPr/>
                    <a:lstStyle/>
                    <a:p>
                      <a:r>
                        <a:rPr lang="de-DE" dirty="0"/>
                        <a:t>Tote/100k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58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370840">
                <a:tc>
                  <a:txBody>
                    <a:bodyPr/>
                    <a:lstStyle/>
                    <a:p>
                      <a:pPr marL="0" marR="0" lvl="0" indent="0" algn="l" defTabSz="742310" rtl="0" eaLnBrk="1" fontAlgn="auto" latinLnBrk="0" hangingPunct="1">
                        <a:lnSpc>
                          <a:spcPct val="100000"/>
                        </a:lnSpc>
                        <a:spcBef>
                          <a:spcPts val="0"/>
                        </a:spcBef>
                        <a:spcAft>
                          <a:spcPts val="0"/>
                        </a:spcAft>
                        <a:buClrTx/>
                        <a:buSzTx/>
                        <a:buFontTx/>
                        <a:buNone/>
                        <a:tabLst/>
                        <a:defRPr/>
                      </a:pPr>
                      <a:r>
                        <a:rPr lang="de-DE" dirty="0"/>
                        <a:t>Gesundheitsausgaben [k€/Einwohner]</a:t>
                      </a:r>
                      <a:r>
                        <a:rPr lang="de-DE" baseline="30000" dirty="0"/>
                        <a:t>t5</a:t>
                      </a:r>
                      <a:endParaRPr lang="en-US" baseline="30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370840">
                <a:tc>
                  <a:txBody>
                    <a:bodyPr/>
                    <a:lstStyle/>
                    <a:p>
                      <a:r>
                        <a:rPr lang="de-DE" dirty="0"/>
                        <a:t>Krankenhausbetten [/1000 Einwohner]</a:t>
                      </a:r>
                      <a:r>
                        <a:rPr lang="de-DE" baseline="30000" dirty="0"/>
                        <a:t> 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3,4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370840">
                <a:tc>
                  <a:txBody>
                    <a:bodyPr/>
                    <a:lstStyle/>
                    <a:p>
                      <a:r>
                        <a:rPr lang="de-DE" dirty="0"/>
                        <a:t>Arme</a:t>
                      </a:r>
                      <a:r>
                        <a:rPr lang="de-DE" baseline="30000" dirty="0"/>
                        <a:t>t6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30%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370840">
                <a:tc>
                  <a:txBody>
                    <a:bodyPr/>
                    <a:lstStyle/>
                    <a:p>
                      <a:r>
                        <a:rPr lang="de-DE" dirty="0"/>
                        <a:t>Durchschnittsalter [a]</a:t>
                      </a:r>
                      <a:r>
                        <a:rPr lang="de-DE" baseline="30000" dirty="0"/>
                        <a:t> 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46,7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370840">
                <a:tc>
                  <a:txBody>
                    <a:bodyPr/>
                    <a:lstStyle/>
                    <a:p>
                      <a:r>
                        <a:rPr lang="de-DE" dirty="0"/>
                        <a:t>Bevölkerung über 65</a:t>
                      </a:r>
                      <a:r>
                        <a:rPr lang="de-DE" baseline="30000" dirty="0"/>
                        <a:t>t9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bl>
          </a:graphicData>
        </a:graphic>
      </p:graphicFrame>
      <p:sp>
        <p:nvSpPr>
          <p:cNvPr id="3" name="Textfeld 2"/>
          <p:cNvSpPr txBox="1"/>
          <p:nvPr/>
        </p:nvSpPr>
        <p:spPr>
          <a:xfrm>
            <a:off x="360001" y="2234436"/>
            <a:ext cx="3312000" cy="2862322"/>
          </a:xfrm>
          <a:prstGeom prst="rect">
            <a:avLst/>
          </a:prstGeom>
          <a:noFill/>
        </p:spPr>
        <p:txBody>
          <a:bodyPr wrap="square" rtlCol="0">
            <a:spAutoFit/>
          </a:bodyPr>
          <a:lstStyle/>
          <a:p>
            <a:pPr algn="just"/>
            <a:r>
              <a:rPr lang="de-DE" dirty="0"/>
              <a:t>Betrachtet man wie das Italienische Gesundheitssystem aufgestellt ist und den Umstand das Alter und soziales Umfeld (Armut) starke Risikofaktoren sind kann man feststellen, dass Deutschland weit weg ist von Italienischen Verhältnissen. Hinzu kommt, dass Senioren in Italien ein deutlich geselligeres</a:t>
            </a:r>
            <a:endParaRPr lang="en-US" dirty="0"/>
          </a:p>
        </p:txBody>
      </p:sp>
    </p:spTree>
    <p:extLst>
      <p:ext uri="{BB962C8B-B14F-4D97-AF65-F5344CB8AC3E}">
        <p14:creationId xmlns:p14="http://schemas.microsoft.com/office/powerpoint/2010/main" val="3106229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Japan</a:t>
            </a:r>
          </a:p>
          <a:p>
            <a:pPr algn="just" fontAlgn="auto">
              <a:spcBef>
                <a:spcPts val="0"/>
              </a:spcBef>
              <a:spcAft>
                <a:spcPts val="0"/>
              </a:spcAft>
              <a:defRPr/>
            </a:pPr>
            <a:endParaRPr lang="de-DE" b="1" dirty="0"/>
          </a:p>
          <a:p>
            <a:pPr algn="just" fontAlgn="auto">
              <a:spcBef>
                <a:spcPts val="0"/>
              </a:spcBef>
              <a:spcAft>
                <a:spcPts val="0"/>
              </a:spcAft>
              <a:defRPr/>
            </a:pPr>
            <a:r>
              <a:rPr lang="de-DE" b="1" dirty="0"/>
              <a:t>Ergebnis: </a:t>
            </a:r>
            <a:r>
              <a:rPr lang="de-DE" dirty="0"/>
              <a:t>Japan zählt zu den Ländern mit der erfolgreichsten Bilanz in der COVID-19 Pandemie. Mit weniger als 8 Toten pro Million Einwohner ist Japan 14 mal besser dran als Deutschland.</a:t>
            </a:r>
          </a:p>
          <a:p>
            <a:pPr algn="just" fontAlgn="auto">
              <a:spcBef>
                <a:spcPts val="0"/>
              </a:spcBef>
              <a:spcAft>
                <a:spcPts val="0"/>
              </a:spcAft>
              <a:defRPr/>
            </a:pPr>
            <a:r>
              <a:rPr lang="de-DE" b="1" dirty="0"/>
              <a:t>Verlauf</a:t>
            </a:r>
            <a:r>
              <a:rPr lang="de-DE" b="1" baseline="30000" dirty="0"/>
              <a:t>j5</a:t>
            </a:r>
            <a:r>
              <a:rPr lang="de-DE" b="1" dirty="0"/>
              <a:t>:</a:t>
            </a:r>
            <a:r>
              <a:rPr lang="de-DE" dirty="0"/>
              <a:t> Ähnlich zu Deutschland (27.1) wurde Japan früh (16.1.) von aus Wuhan eingeschleppten Fällen getroffen. Daraufhin wurden Einreisebeschränkungen erlassen und </a:t>
            </a:r>
            <a:r>
              <a:rPr lang="de-DE" dirty="0" err="1"/>
              <a:t>Qurantänemaßnahmen</a:t>
            </a:r>
            <a:r>
              <a:rPr lang="de-DE" dirty="0"/>
              <a:t> verordnet. Genau wie in Deutschland wurden die aus Wuhan eingeschleppten Fälle vollständig unter Kontrolle gebracht. In Japan zählt man diese Fälle als 1. Welle. </a:t>
            </a:r>
          </a:p>
          <a:p>
            <a:pPr algn="just" fontAlgn="auto">
              <a:spcBef>
                <a:spcPts val="0"/>
              </a:spcBef>
              <a:spcAft>
                <a:spcPts val="0"/>
              </a:spcAft>
              <a:defRPr/>
            </a:pPr>
            <a:r>
              <a:rPr lang="de-DE" dirty="0"/>
              <a:t>Am 16.2. hat Präsident Abe eine interdisziplinäre Expertengruppe eingesetzt die eine Eindämmungsstrategie für eine 2. Welle entwickeln sollte. </a:t>
            </a:r>
          </a:p>
          <a:p>
            <a:pPr algn="just" fontAlgn="auto">
              <a:spcBef>
                <a:spcPts val="0"/>
              </a:spcBef>
              <a:spcAft>
                <a:spcPts val="0"/>
              </a:spcAft>
              <a:defRPr/>
            </a:pPr>
            <a:r>
              <a:rPr lang="de-DE" dirty="0"/>
              <a:t>Die 2. Welle, aus Europa, hat ihr Maximum Mitte April.</a:t>
            </a:r>
          </a:p>
          <a:p>
            <a:pPr algn="just" fontAlgn="auto">
              <a:spcBef>
                <a:spcPts val="0"/>
              </a:spcBef>
              <a:spcAft>
                <a:spcPts val="0"/>
              </a:spcAft>
              <a:defRPr/>
            </a:pPr>
            <a:r>
              <a:rPr lang="de-DE" b="1" dirty="0"/>
              <a:t>Strategie</a:t>
            </a:r>
            <a:r>
              <a:rPr lang="de-DE" b="1" baseline="30000" dirty="0"/>
              <a:t>s1</a:t>
            </a:r>
            <a:r>
              <a:rPr lang="de-DE" b="1" dirty="0"/>
              <a:t>:</a:t>
            </a:r>
            <a:r>
              <a:rPr lang="de-DE" dirty="0"/>
              <a:t> Aus den Erfahrungen von SARS und MERS wusste man, dass die Infektion im Wesentlichen durch wenige </a:t>
            </a:r>
            <a:r>
              <a:rPr lang="de-DE" dirty="0" err="1"/>
              <a:t>Superspreader</a:t>
            </a:r>
            <a:r>
              <a:rPr lang="de-DE" dirty="0"/>
              <a:t> getrieben werden würde. Die Maßnahmen konzentrierten sich daher darauf die Möglichkeiten für </a:t>
            </a:r>
            <a:r>
              <a:rPr lang="de-DE" dirty="0" err="1"/>
              <a:t>Superspreading</a:t>
            </a:r>
            <a:r>
              <a:rPr lang="de-DE" dirty="0"/>
              <a:t> zu reduzieren in dem man Menschenansammlungen in geschlossenen Räumen mit geringem Abstand so weit wie möglich unterbunden hat. </a:t>
            </a:r>
          </a:p>
          <a:p>
            <a:pPr algn="just" fontAlgn="auto">
              <a:spcBef>
                <a:spcPts val="0"/>
              </a:spcBef>
              <a:spcAft>
                <a:spcPts val="0"/>
              </a:spcAft>
              <a:defRPr/>
            </a:pPr>
            <a:r>
              <a:rPr lang="de-DE" dirty="0"/>
              <a:t>Außerdem etablierte man eine hocheffiziente, vollständig analoge Kontaktverfolgung bei dem nationale Expertenteams die lokalen Gesundheitsämter unterstützen. Während sich die Ämter in Deutschland primär darauf konzentrieren Kontaktpersonen des Infizierten NACH positivem Test zu ermitteln, konzentriert sich Japan darauf VOR dem Test zu suchen um das </a:t>
            </a:r>
            <a:r>
              <a:rPr lang="de-DE" dirty="0" err="1"/>
              <a:t>Superspreading</a:t>
            </a:r>
            <a:r>
              <a:rPr lang="de-DE" dirty="0"/>
              <a:t> Ereignis zu finden bei dem sich die Person ansteckte. </a:t>
            </a:r>
          </a:p>
          <a:p>
            <a:pPr algn="just" fontAlgn="auto">
              <a:spcBef>
                <a:spcPts val="0"/>
              </a:spcBef>
              <a:spcAft>
                <a:spcPts val="0"/>
              </a:spcAft>
              <a:defRPr/>
            </a:pPr>
            <a:r>
              <a:rPr lang="de-DE" dirty="0"/>
              <a:t>Japan zeigt was auch in Deutschland bei konsequenter Umsetzung des IFSGs möglich gewesen wäre.</a:t>
            </a:r>
          </a:p>
        </p:txBody>
      </p:sp>
    </p:spTree>
    <p:extLst>
      <p:ext uri="{BB962C8B-B14F-4D97-AF65-F5344CB8AC3E}">
        <p14:creationId xmlns:p14="http://schemas.microsoft.com/office/powerpoint/2010/main" val="942517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New York</a:t>
            </a:r>
          </a:p>
          <a:p>
            <a:pPr algn="just" fontAlgn="auto">
              <a:spcBef>
                <a:spcPts val="0"/>
              </a:spcBef>
              <a:spcAft>
                <a:spcPts val="0"/>
              </a:spcAft>
              <a:defRPr/>
            </a:pPr>
            <a:endParaRPr lang="de-DE" dirty="0"/>
          </a:p>
          <a:p>
            <a:pPr algn="just" fontAlgn="auto">
              <a:spcBef>
                <a:spcPts val="0"/>
              </a:spcBef>
              <a:spcAft>
                <a:spcPts val="0"/>
              </a:spcAft>
              <a:defRPr/>
            </a:pPr>
            <a:r>
              <a:rPr lang="de-DE" dirty="0"/>
              <a:t>New York State hat, Stand 11.6., eine COVID-19 Mortalität von 124 die Stadt sogar 204 von 100,000. Innerhalb der Stadt gibt es große Unterschiede von County zu County die mit dem Einkommen skalieren. In Wayne County (25.000$ pro Kopf Einkommen) sind sogar 2857 von 100,000 an COVID-19 gestorben</a:t>
            </a:r>
            <a:r>
              <a:rPr lang="de-DE" baseline="30000" dirty="0"/>
              <a:t>y1</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Beiträge zur Situation in New York: Durch die </a:t>
            </a:r>
            <a:r>
              <a:rPr lang="de-DE" dirty="0" err="1"/>
              <a:t>Stay</a:t>
            </a:r>
            <a:r>
              <a:rPr lang="de-DE" dirty="0"/>
              <a:t>-Home Order melden sich Menschen erst im fortgeschrittenen Stadium im Krankenhaus; Behandlung im Anfangsstadium mit Zink und </a:t>
            </a:r>
            <a:r>
              <a:rPr lang="de-DE" dirty="0" err="1"/>
              <a:t>Hydroxychloroquin</a:t>
            </a:r>
            <a:r>
              <a:rPr lang="de-DE" dirty="0"/>
              <a:t> ist in NY verboten; Patienten werden voreilig intubiert; schlecht ausgebildete Ärzte; Mischung von SARS-CoV-2 negativen mit SARS-CoV-2 positiven im gleichen Zimmer; finanzielle Fehlanreize, aussetzen der Haftung für Fehlbehandlung und schlampige Krankenhaushygiene.</a:t>
            </a:r>
          </a:p>
          <a:p>
            <a:pPr algn="just" fontAlgn="auto">
              <a:spcBef>
                <a:spcPts val="0"/>
              </a:spcBef>
              <a:spcAft>
                <a:spcPts val="0"/>
              </a:spcAft>
              <a:defRPr/>
            </a:pPr>
            <a:r>
              <a:rPr lang="de-DE" dirty="0"/>
              <a:t>Eine lokale Antikörperstudie legt nahe das etwa 20% der Bürger in NY City infiziert waren</a:t>
            </a:r>
            <a:r>
              <a:rPr lang="de-DE" baseline="30000" dirty="0"/>
              <a:t>y3</a:t>
            </a:r>
            <a:r>
              <a:rPr lang="de-DE" dirty="0"/>
              <a:t>. Daraus ergibt sich eine IFR von ca. 1,03%</a:t>
            </a:r>
          </a:p>
          <a:p>
            <a:pPr algn="just" fontAlgn="auto">
              <a:spcBef>
                <a:spcPts val="0"/>
              </a:spcBef>
              <a:spcAft>
                <a:spcPts val="0"/>
              </a:spcAft>
              <a:defRPr/>
            </a:pPr>
            <a:r>
              <a:rPr lang="de-DE" dirty="0"/>
              <a:t>In der Bronx gibt es ca. 1,7 Krankenhausbetten pro 1000 Einwohner</a:t>
            </a:r>
            <a:r>
              <a:rPr lang="de-DE" baseline="30000" dirty="0"/>
              <a:t>y4</a:t>
            </a:r>
            <a:r>
              <a:rPr lang="de-DE" dirty="0"/>
              <a:t> in Deutschland sind es 8 Betten</a:t>
            </a:r>
            <a:r>
              <a:rPr lang="de-DE" baseline="30000" dirty="0"/>
              <a:t>t7</a:t>
            </a:r>
            <a:r>
              <a:rPr lang="de-DE" dirty="0"/>
              <a:t>.</a:t>
            </a:r>
          </a:p>
          <a:p>
            <a:pPr algn="just" fontAlgn="auto">
              <a:spcBef>
                <a:spcPts val="0"/>
              </a:spcBef>
              <a:spcAft>
                <a:spcPts val="0"/>
              </a:spcAft>
              <a:defRPr/>
            </a:pPr>
            <a:r>
              <a:rPr lang="de-DE" dirty="0"/>
              <a:t>Etwa 20% der Patienten in NY wurden künstlich beatmet, davon verstarben 88%</a:t>
            </a:r>
            <a:r>
              <a:rPr lang="de-DE" baseline="30000" dirty="0"/>
              <a:t>v6</a:t>
            </a:r>
            <a:r>
              <a:rPr lang="de-DE" dirty="0"/>
              <a:t>.</a:t>
            </a:r>
          </a:p>
        </p:txBody>
      </p:sp>
      <p:sp>
        <p:nvSpPr>
          <p:cNvPr id="3" name="Rechteck 2"/>
          <p:cNvSpPr/>
          <p:nvPr/>
        </p:nvSpPr>
        <p:spPr>
          <a:xfrm>
            <a:off x="2897746" y="2528909"/>
            <a:ext cx="4032000" cy="2556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m 3">
            <a:extLst>
              <a:ext uri="{FF2B5EF4-FFF2-40B4-BE49-F238E27FC236}">
                <a16:creationId xmlns:a16="http://schemas.microsoft.com/office/drawing/2014/main" id="{00000000-0008-0000-0500-000005000000}"/>
              </a:ext>
            </a:extLst>
          </p:cNvPr>
          <p:cNvGraphicFramePr>
            <a:graphicFrameLocks/>
          </p:cNvGraphicFramePr>
          <p:nvPr>
            <p:extLst>
              <p:ext uri="{D42A27DB-BD31-4B8C-83A1-F6EECF244321}">
                <p14:modId xmlns:p14="http://schemas.microsoft.com/office/powerpoint/2010/main" val="720659758"/>
              </p:ext>
            </p:extLst>
          </p:nvPr>
        </p:nvGraphicFramePr>
        <p:xfrm>
          <a:off x="2704563" y="2528909"/>
          <a:ext cx="4389120" cy="268299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feld 1"/>
          <p:cNvSpPr txBox="1"/>
          <p:nvPr/>
        </p:nvSpPr>
        <p:spPr>
          <a:xfrm>
            <a:off x="360000" y="2528909"/>
            <a:ext cx="2537746" cy="2585323"/>
          </a:xfrm>
          <a:prstGeom prst="rect">
            <a:avLst/>
          </a:prstGeom>
          <a:noFill/>
        </p:spPr>
        <p:txBody>
          <a:bodyPr wrap="square" rtlCol="0">
            <a:spAutoFit/>
          </a:bodyPr>
          <a:lstStyle/>
          <a:p>
            <a:pPr algn="just" fontAlgn="auto">
              <a:spcBef>
                <a:spcPts val="0"/>
              </a:spcBef>
              <a:spcAft>
                <a:spcPts val="0"/>
              </a:spcAft>
              <a:defRPr/>
            </a:pPr>
            <a:r>
              <a:rPr lang="de-DE" dirty="0"/>
              <a:t>Krankenschwester und Whistleblowerin Erin Marie Olszewski hat mit </a:t>
            </a:r>
            <a:r>
              <a:rPr lang="de-DE" dirty="0" err="1"/>
              <a:t>Undercoveraufnahmen</a:t>
            </a:r>
            <a:r>
              <a:rPr lang="de-DE" dirty="0"/>
              <a:t> am </a:t>
            </a:r>
            <a:r>
              <a:rPr lang="de-DE" dirty="0" err="1"/>
              <a:t>Elmhurst</a:t>
            </a:r>
            <a:r>
              <a:rPr lang="de-DE" dirty="0"/>
              <a:t> Hospital in Queens die Lage vor Ort dokumentiert. Nach ihren Beobachtungen sind wesentliche</a:t>
            </a:r>
            <a:endParaRPr lang="en-US" dirty="0"/>
          </a:p>
        </p:txBody>
      </p:sp>
      <p:sp>
        <p:nvSpPr>
          <p:cNvPr id="5" name="Textfeld 4"/>
          <p:cNvSpPr txBox="1"/>
          <p:nvPr/>
        </p:nvSpPr>
        <p:spPr>
          <a:xfrm>
            <a:off x="6288370" y="4343400"/>
            <a:ext cx="513282" cy="338554"/>
          </a:xfrm>
          <a:prstGeom prst="rect">
            <a:avLst/>
          </a:prstGeom>
          <a:noFill/>
        </p:spPr>
        <p:txBody>
          <a:bodyPr wrap="none" rtlCol="0">
            <a:spAutoFit/>
          </a:bodyPr>
          <a:lstStyle/>
          <a:p>
            <a:r>
              <a:rPr lang="de-DE" sz="1600" dirty="0">
                <a:solidFill>
                  <a:schemeClr val="bg1">
                    <a:lumMod val="65000"/>
                  </a:schemeClr>
                </a:solidFill>
              </a:rPr>
              <a:t>[Y1]</a:t>
            </a:r>
            <a:endParaRPr lang="en-US" sz="1600" dirty="0">
              <a:solidFill>
                <a:schemeClr val="bg1">
                  <a:lumMod val="65000"/>
                </a:schemeClr>
              </a:solidFill>
            </a:endParaRPr>
          </a:p>
        </p:txBody>
      </p:sp>
    </p:spTree>
    <p:extLst>
      <p:ext uri="{BB962C8B-B14F-4D97-AF65-F5344CB8AC3E}">
        <p14:creationId xmlns:p14="http://schemas.microsoft.com/office/powerpoint/2010/main" val="2057896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Schweden</a:t>
            </a:r>
          </a:p>
          <a:p>
            <a:pPr algn="just" fontAlgn="auto">
              <a:spcBef>
                <a:spcPts val="0"/>
              </a:spcBef>
              <a:spcAft>
                <a:spcPts val="0"/>
              </a:spcAft>
              <a:defRPr/>
            </a:pPr>
            <a:endParaRPr lang="de-DE" dirty="0"/>
          </a:p>
          <a:p>
            <a:pPr algn="just" fontAlgn="auto">
              <a:spcBef>
                <a:spcPts val="0"/>
              </a:spcBef>
              <a:spcAft>
                <a:spcPts val="0"/>
              </a:spcAft>
              <a:defRPr/>
            </a:pPr>
            <a:r>
              <a:rPr lang="de-DE" b="1" dirty="0"/>
              <a:t>Strategie</a:t>
            </a:r>
            <a:r>
              <a:rPr lang="de-DE" dirty="0"/>
              <a:t>: Eindämmung durch Verbot von Veranstaltungen &gt;50 Teil-nehmer (27.3.), freiwillige Maßnahmen, Fernunterricht für Schüler und Studenten ab 16, Besuchsverbote in Altersheimen (1.4.)</a:t>
            </a:r>
            <a:r>
              <a:rPr lang="de-DE" baseline="30000" dirty="0"/>
              <a:t>W1</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Die Grafik der Sterbefälle illustriert: Der Vergleich der Datensätze zwischen JHU (gelb) und den amtlichen Schwedischen Daten (orange) zeigt starke Unterschiede.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en-US" dirty="0" err="1"/>
              <a:t>bleibender</a:t>
            </a:r>
            <a:r>
              <a:rPr lang="en-US" dirty="0"/>
              <a:t> Rate </a:t>
            </a:r>
            <a:r>
              <a:rPr lang="en-US" dirty="0" err="1"/>
              <a:t>etwa</a:t>
            </a:r>
            <a:r>
              <a:rPr lang="en-US" dirty="0"/>
              <a:t> 25% </a:t>
            </a:r>
            <a:r>
              <a:rPr lang="en-US" dirty="0" err="1"/>
              <a:t>immunisiert</a:t>
            </a:r>
            <a:r>
              <a:rPr lang="en-US" dirty="0"/>
              <a:t> sein</a:t>
            </a:r>
            <a:r>
              <a:rPr lang="en-US" baseline="30000" dirty="0"/>
              <a:t>b2</a:t>
            </a:r>
            <a:r>
              <a:rPr lang="en-US" dirty="0"/>
              <a:t>.</a:t>
            </a:r>
          </a:p>
          <a:p>
            <a:pPr algn="just" fontAlgn="auto">
              <a:spcBef>
                <a:spcPts val="0"/>
              </a:spcBef>
              <a:spcAft>
                <a:spcPts val="0"/>
              </a:spcAft>
              <a:defRPr/>
            </a:pPr>
            <a:r>
              <a:rPr lang="de-DE" dirty="0" err="1"/>
              <a:t>Bewegungdaten</a:t>
            </a:r>
            <a:r>
              <a:rPr lang="de-DE" dirty="0"/>
              <a:t> von Schweden zeigen, dass die Freiwilligen Maßnahmen durchaus ernst genommen wurden</a:t>
            </a:r>
            <a:r>
              <a:rPr lang="en-US" baseline="30000" dirty="0"/>
              <a:t>m6</a:t>
            </a:r>
            <a:r>
              <a:rPr lang="de-DE" dirty="0"/>
              <a:t>. </a:t>
            </a:r>
          </a:p>
        </p:txBody>
      </p:sp>
      <p:graphicFrame>
        <p:nvGraphicFramePr>
          <p:cNvPr id="4" name="Diagramm 3"/>
          <p:cNvGraphicFramePr>
            <a:graphicFrameLocks/>
          </p:cNvGraphicFramePr>
          <p:nvPr>
            <p:extLst>
              <p:ext uri="{D42A27DB-BD31-4B8C-83A1-F6EECF244321}">
                <p14:modId xmlns:p14="http://schemas.microsoft.com/office/powerpoint/2010/main" val="2099680597"/>
              </p:ext>
            </p:extLst>
          </p:nvPr>
        </p:nvGraphicFramePr>
        <p:xfrm>
          <a:off x="514462" y="2008932"/>
          <a:ext cx="6315075"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feld 1"/>
          <p:cNvSpPr txBox="1"/>
          <p:nvPr/>
        </p:nvSpPr>
        <p:spPr>
          <a:xfrm>
            <a:off x="5852690" y="4286527"/>
            <a:ext cx="734432" cy="276999"/>
          </a:xfrm>
          <a:prstGeom prst="rect">
            <a:avLst/>
          </a:prstGeom>
          <a:noFill/>
        </p:spPr>
        <p:txBody>
          <a:bodyPr wrap="none" rtlCol="0">
            <a:spAutoFit/>
          </a:bodyPr>
          <a:lstStyle/>
          <a:p>
            <a:r>
              <a:rPr lang="de-DE" sz="1200" dirty="0">
                <a:solidFill>
                  <a:schemeClr val="bg1">
                    <a:lumMod val="65000"/>
                  </a:schemeClr>
                </a:solidFill>
              </a:rPr>
              <a:t>[W2,W3]</a:t>
            </a:r>
            <a:endParaRPr lang="en-US" sz="1200" dirty="0">
              <a:solidFill>
                <a:schemeClr val="bg1">
                  <a:lumMod val="65000"/>
                </a:schemeClr>
              </a:solidFill>
            </a:endParaRPr>
          </a:p>
        </p:txBody>
      </p:sp>
      <p:sp>
        <p:nvSpPr>
          <p:cNvPr id="3" name="Rechteck 2"/>
          <p:cNvSpPr/>
          <p:nvPr/>
        </p:nvSpPr>
        <p:spPr>
          <a:xfrm>
            <a:off x="360000" y="5533902"/>
            <a:ext cx="3311999" cy="2862322"/>
          </a:xfrm>
          <a:prstGeom prst="rect">
            <a:avLst/>
          </a:prstGeom>
        </p:spPr>
        <p:txBody>
          <a:bodyPr wrap="square">
            <a:spAutoFit/>
          </a:bodyPr>
          <a:lstStyle/>
          <a:p>
            <a:pPr algn="just" fontAlgn="auto">
              <a:spcBef>
                <a:spcPts val="0"/>
              </a:spcBef>
              <a:spcAft>
                <a:spcPts val="0"/>
              </a:spcAft>
              <a:defRPr/>
            </a:pPr>
            <a:r>
              <a:rPr lang="de-DE" b="1" dirty="0"/>
              <a:t>Ergebnis</a:t>
            </a:r>
            <a:r>
              <a:rPr lang="de-DE" dirty="0"/>
              <a:t>: Schweden kommt durchschnittlich gut durch die Pandemie obwohl es wenig Krankenhausbetten hat. Trotz der vergleichsweise offenen Handhabung wurden bei Antikörpertests in </a:t>
            </a:r>
            <a:r>
              <a:rPr lang="en-US" dirty="0"/>
              <a:t>Stockholm </a:t>
            </a:r>
            <a:r>
              <a:rPr lang="en-US" dirty="0" err="1"/>
              <a:t>Ende</a:t>
            </a:r>
            <a:r>
              <a:rPr lang="en-US" dirty="0"/>
              <a:t> April </a:t>
            </a:r>
            <a:r>
              <a:rPr lang="en-US" dirty="0" err="1"/>
              <a:t>bei</a:t>
            </a:r>
            <a:r>
              <a:rPr lang="en-US" dirty="0"/>
              <a:t> 7,3% </a:t>
            </a:r>
            <a:r>
              <a:rPr lang="en-US" dirty="0" err="1"/>
              <a:t>solche</a:t>
            </a:r>
            <a:r>
              <a:rPr lang="en-US" dirty="0"/>
              <a:t> </a:t>
            </a:r>
            <a:r>
              <a:rPr lang="en-US" dirty="0" err="1"/>
              <a:t>nachgewiesen</a:t>
            </a:r>
            <a:r>
              <a:rPr lang="en-US" dirty="0"/>
              <a:t>. </a:t>
            </a:r>
            <a:r>
              <a:rPr lang="en-US" dirty="0" err="1"/>
              <a:t>Bis</a:t>
            </a:r>
            <a:r>
              <a:rPr lang="en-US" dirty="0"/>
              <a:t> </a:t>
            </a:r>
            <a:r>
              <a:rPr lang="en-US" dirty="0" err="1"/>
              <a:t>Ende</a:t>
            </a:r>
            <a:r>
              <a:rPr lang="en-US" dirty="0"/>
              <a:t> </a:t>
            </a:r>
            <a:r>
              <a:rPr lang="en-US" dirty="0" err="1"/>
              <a:t>Juni</a:t>
            </a:r>
            <a:r>
              <a:rPr lang="en-US" dirty="0"/>
              <a:t> </a:t>
            </a:r>
            <a:r>
              <a:rPr lang="en-US" dirty="0" err="1"/>
              <a:t>könnten</a:t>
            </a:r>
            <a:r>
              <a:rPr lang="en-US" dirty="0"/>
              <a:t> </a:t>
            </a:r>
            <a:r>
              <a:rPr lang="en-US" dirty="0" err="1"/>
              <a:t>damit</a:t>
            </a:r>
            <a:r>
              <a:rPr lang="en-US" dirty="0"/>
              <a:t> </a:t>
            </a:r>
            <a:r>
              <a:rPr lang="en-US" dirty="0" err="1"/>
              <a:t>bei</a:t>
            </a:r>
            <a:r>
              <a:rPr lang="en-US" dirty="0"/>
              <a:t> </a:t>
            </a:r>
            <a:r>
              <a:rPr lang="en-US" dirty="0" err="1"/>
              <a:t>etwa</a:t>
            </a:r>
            <a:r>
              <a:rPr lang="en-US" dirty="0"/>
              <a:t> </a:t>
            </a:r>
            <a:r>
              <a:rPr lang="en-US" dirty="0" err="1"/>
              <a:t>gleich</a:t>
            </a:r>
            <a:r>
              <a:rPr lang="en-US" dirty="0"/>
              <a:t>-</a:t>
            </a:r>
            <a:endParaRPr lang="de-DE" dirty="0"/>
          </a:p>
        </p:txBody>
      </p:sp>
      <p:graphicFrame>
        <p:nvGraphicFramePr>
          <p:cNvPr id="5" name="Tabelle 4"/>
          <p:cNvGraphicFramePr>
            <a:graphicFrameLocks noGrp="1"/>
          </p:cNvGraphicFramePr>
          <p:nvPr>
            <p:extLst>
              <p:ext uri="{D42A27DB-BD31-4B8C-83A1-F6EECF244321}">
                <p14:modId xmlns:p14="http://schemas.microsoft.com/office/powerpoint/2010/main" val="966153879"/>
              </p:ext>
            </p:extLst>
          </p:nvPr>
        </p:nvGraphicFramePr>
        <p:xfrm>
          <a:off x="3671999" y="5329241"/>
          <a:ext cx="3233209" cy="2927604"/>
        </p:xfrm>
        <a:graphic>
          <a:graphicData uri="http://schemas.openxmlformats.org/drawingml/2006/table">
            <a:tbl>
              <a:tblPr firstRow="1" bandRow="1">
                <a:tableStyleId>{2D5ABB26-0587-4C30-8999-92F81FD0307C}</a:tableStyleId>
              </a:tblPr>
              <a:tblGrid>
                <a:gridCol w="2134649">
                  <a:extLst>
                    <a:ext uri="{9D8B030D-6E8A-4147-A177-3AD203B41FA5}">
                      <a16:colId xmlns:a16="http://schemas.microsoft.com/office/drawing/2014/main" val="20000"/>
                    </a:ext>
                  </a:extLst>
                </a:gridCol>
                <a:gridCol w="59056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SWE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DE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370840">
                <a:tc>
                  <a:txBody>
                    <a:bodyPr/>
                    <a:lstStyle/>
                    <a:p>
                      <a:r>
                        <a:rPr lang="de-DE" dirty="0"/>
                        <a:t>Tote/100k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370840">
                <a:tc>
                  <a:txBody>
                    <a:bodyPr/>
                    <a:lstStyle/>
                    <a:p>
                      <a:pPr marL="0" marR="0" lvl="0" indent="0" algn="l" defTabSz="742310" rtl="0" eaLnBrk="1" fontAlgn="auto" latinLnBrk="0" hangingPunct="1">
                        <a:lnSpc>
                          <a:spcPct val="100000"/>
                        </a:lnSpc>
                        <a:spcBef>
                          <a:spcPts val="0"/>
                        </a:spcBef>
                        <a:spcAft>
                          <a:spcPts val="0"/>
                        </a:spcAft>
                        <a:buClrTx/>
                        <a:buSzTx/>
                        <a:buFontTx/>
                        <a:buNone/>
                        <a:tabLst/>
                        <a:defRPr/>
                      </a:pPr>
                      <a:r>
                        <a:rPr lang="de-DE" dirty="0"/>
                        <a:t>Gesundheitsausgaben [k€/Einwohner]</a:t>
                      </a:r>
                      <a:r>
                        <a:rPr lang="de-DE" baseline="30000" dirty="0"/>
                        <a:t>t5</a:t>
                      </a:r>
                      <a:endParaRPr lang="en-US" baseline="30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5,1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370840">
                <a:tc>
                  <a:txBody>
                    <a:bodyPr/>
                    <a:lstStyle/>
                    <a:p>
                      <a:r>
                        <a:rPr lang="de-DE" dirty="0"/>
                        <a:t>Krankenhausbetten [/1000 Einwohner]</a:t>
                      </a:r>
                      <a:r>
                        <a:rPr lang="de-DE" baseline="30000" dirty="0"/>
                        <a:t> 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370840">
                <a:tc>
                  <a:txBody>
                    <a:bodyPr/>
                    <a:lstStyle/>
                    <a:p>
                      <a:r>
                        <a:rPr lang="de-DE" dirty="0"/>
                        <a:t>Arme</a:t>
                      </a:r>
                      <a:r>
                        <a:rPr lang="de-DE" baseline="30000" dirty="0"/>
                        <a:t>t6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370840">
                <a:tc>
                  <a:txBody>
                    <a:bodyPr/>
                    <a:lstStyle/>
                    <a:p>
                      <a:r>
                        <a:rPr lang="de-DE" dirty="0"/>
                        <a:t>Durchschnittsalter [a]</a:t>
                      </a:r>
                      <a:r>
                        <a:rPr lang="de-DE" baseline="30000" dirty="0"/>
                        <a:t> 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40,5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370840">
                <a:tc>
                  <a:txBody>
                    <a:bodyPr/>
                    <a:lstStyle/>
                    <a:p>
                      <a:r>
                        <a:rPr lang="de-DE" dirty="0"/>
                        <a:t>Bevölkerung über 65</a:t>
                      </a:r>
                      <a:r>
                        <a:rPr lang="de-DE" baseline="30000" dirty="0"/>
                        <a:t>t9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33565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3999" cy="8764451"/>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Maßnahmen im Internationalen Vergleich</a:t>
            </a: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r>
              <a:rPr lang="de-DE" dirty="0"/>
              <a:t>Die folgenden Graphen  sind das Ergebnis persönlicher Analysen basierend auf Daten von IHME am 21.5.2020</a:t>
            </a:r>
            <a:r>
              <a:rPr lang="de-DE" baseline="30000" dirty="0"/>
              <a:t>W6</a:t>
            </a:r>
            <a:r>
              <a:rPr lang="de-DE" dirty="0"/>
              <a:t>. Die Analysen zeigen Trends für ausgewählte Länder und haben keinen Anspruch auf Vollständigkeit oder absolute Richtigkeit. </a:t>
            </a:r>
            <a:endParaRPr lang="de-DE" sz="2294" b="1" dirty="0">
              <a:ea typeface="Segoe UI Black" panose="020B0A02040204020203" pitchFamily="34" charset="0"/>
            </a:endParaRPr>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Der erste Graph versucht zu bewerten welche Abhängigkeiten zwischen der Reduktion der Mobilität als Maß für die Härte eines </a:t>
            </a:r>
            <a:r>
              <a:rPr lang="de-DE" dirty="0" err="1"/>
              <a:t>Lockdowns</a:t>
            </a:r>
            <a:r>
              <a:rPr lang="de-DE" dirty="0"/>
              <a:t>, der Geschwindigkeit der Reduktion, als Maß für die Reaktionszeit des Landes und der Sterberate besteht. </a:t>
            </a:r>
          </a:p>
          <a:p>
            <a:pPr algn="just" fontAlgn="auto">
              <a:spcBef>
                <a:spcPts val="0"/>
              </a:spcBef>
              <a:spcAft>
                <a:spcPts val="0"/>
              </a:spcAft>
              <a:defRPr/>
            </a:pPr>
            <a:r>
              <a:rPr lang="de-DE" dirty="0"/>
              <a:t>Die Hypothese „Ein härterer </a:t>
            </a:r>
            <a:r>
              <a:rPr lang="de-DE" dirty="0" err="1"/>
              <a:t>Lockdown</a:t>
            </a:r>
            <a:r>
              <a:rPr lang="de-DE" dirty="0"/>
              <a:t> rettet Leben“ wird von den Daten nicht getragen. Wäre sie wahr müsste Süd Korea den größten Kreis und Madrid den kleinsten haben. </a:t>
            </a:r>
          </a:p>
          <a:p>
            <a:pPr algn="just" fontAlgn="auto">
              <a:spcBef>
                <a:spcPts val="0"/>
              </a:spcBef>
              <a:spcAft>
                <a:spcPts val="0"/>
              </a:spcAft>
              <a:defRPr/>
            </a:pPr>
            <a:r>
              <a:rPr lang="de-DE" dirty="0"/>
              <a:t>Die Hypothese „Ein schneller </a:t>
            </a:r>
            <a:r>
              <a:rPr lang="de-DE" dirty="0" err="1"/>
              <a:t>Lockdown</a:t>
            </a:r>
            <a:r>
              <a:rPr lang="de-DE" dirty="0"/>
              <a:t> rettet Leben“ wird von den Daten auch nicht getragen. Dänemark hat zwar wenig Tote, Island und Süd Korea die deutlich langsamer reagiert haben aber auch.</a:t>
            </a:r>
          </a:p>
        </p:txBody>
      </p:sp>
      <p:graphicFrame>
        <p:nvGraphicFramePr>
          <p:cNvPr id="3" name="Diagramm 2">
            <a:extLst>
              <a:ext uri="{FF2B5EF4-FFF2-40B4-BE49-F238E27FC236}">
                <a16:creationId xmlns:a16="http://schemas.microsoft.com/office/drawing/2014/main" id="{2956C9B8-D0EE-4B7D-9F0A-AF390159D032}"/>
              </a:ext>
            </a:extLst>
          </p:cNvPr>
          <p:cNvGraphicFramePr>
            <a:graphicFrameLocks/>
          </p:cNvGraphicFramePr>
          <p:nvPr>
            <p:extLst>
              <p:ext uri="{D42A27DB-BD31-4B8C-83A1-F6EECF244321}">
                <p14:modId xmlns:p14="http://schemas.microsoft.com/office/powerpoint/2010/main" val="2270413442"/>
              </p:ext>
            </p:extLst>
          </p:nvPr>
        </p:nvGraphicFramePr>
        <p:xfrm>
          <a:off x="548695" y="2421840"/>
          <a:ext cx="6246606" cy="394086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feld 1"/>
          <p:cNvSpPr txBox="1"/>
          <p:nvPr/>
        </p:nvSpPr>
        <p:spPr>
          <a:xfrm>
            <a:off x="5976699" y="5994400"/>
            <a:ext cx="734432" cy="276999"/>
          </a:xfrm>
          <a:prstGeom prst="rect">
            <a:avLst/>
          </a:prstGeom>
          <a:noFill/>
        </p:spPr>
        <p:txBody>
          <a:bodyPr wrap="none" rtlCol="0">
            <a:spAutoFit/>
          </a:bodyPr>
          <a:lstStyle/>
          <a:p>
            <a:r>
              <a:rPr lang="de-DE" sz="1200" dirty="0">
                <a:solidFill>
                  <a:schemeClr val="bg1">
                    <a:lumMod val="65000"/>
                  </a:schemeClr>
                </a:solidFill>
              </a:rPr>
              <a:t>[W3,W6]</a:t>
            </a:r>
            <a:endParaRPr lang="en-US" sz="1200" dirty="0">
              <a:solidFill>
                <a:schemeClr val="bg1">
                  <a:lumMod val="65000"/>
                </a:schemeClr>
              </a:solidFill>
            </a:endParaRPr>
          </a:p>
        </p:txBody>
      </p:sp>
    </p:spTree>
    <p:extLst>
      <p:ext uri="{BB962C8B-B14F-4D97-AF65-F5344CB8AC3E}">
        <p14:creationId xmlns:p14="http://schemas.microsoft.com/office/powerpoint/2010/main" val="314227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3999"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Wurde die Kurve abgeflacht?</a:t>
            </a: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r>
              <a:rPr lang="de-DE" dirty="0"/>
              <a:t>Eine flachere Kurve hat auf ihrer halben Höhe zum Maximum eine größere Breite, d. h. je breiter die Kurve, desto flacher ist sie. Die Höhe des Maximums spielt dabei keine Rolle. Ein Zusammenhang zwischen absoluten Todeszahlen mit Reaktionszeit und Härte wurde bereits zuvor betrachtet. Hier geht es jetzt um Frage wie es den Ländern gelungen ist das Infektionsgeschehen möglichst in die Breite zu ziehen. Die </a:t>
            </a:r>
            <a:r>
              <a:rPr lang="de-DE" dirty="0" err="1"/>
              <a:t>größe</a:t>
            </a:r>
            <a:r>
              <a:rPr lang="de-DE" dirty="0"/>
              <a:t> des Kreises gibt die Zeit bis zur Maßnahme an:</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Währen harte Maßnahmen geeignet die Kurve abzuflachen müsste die Trendlinie von links oben nach rechts unten verlaufen. In der Praxis haben fast alle Länder den Beginn der Pandemie verschlafen, die Kurven steigen steil, in Panik greift man zu harten Maßnahmen, die Kurve fällt nun schneller wieder ab als mit weniger Maßnahmen:</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Der Effekt ist allerdings ausgesprochen gering und könnte sich bei detaillierter Betrachtung als nicht signifikant erweisen.</a:t>
            </a:r>
          </a:p>
        </p:txBody>
      </p:sp>
      <p:graphicFrame>
        <p:nvGraphicFramePr>
          <p:cNvPr id="5" name="Diagramm 4">
            <a:extLst>
              <a:ext uri="{FF2B5EF4-FFF2-40B4-BE49-F238E27FC236}">
                <a16:creationId xmlns:a16="http://schemas.microsoft.com/office/drawing/2014/main" id="{4EF0C50B-EE49-4B73-B21E-2CD6DD804512}"/>
              </a:ext>
            </a:extLst>
          </p:cNvPr>
          <p:cNvGraphicFramePr>
            <a:graphicFrameLocks/>
          </p:cNvGraphicFramePr>
          <p:nvPr>
            <p:extLst>
              <p:ext uri="{D42A27DB-BD31-4B8C-83A1-F6EECF244321}">
                <p14:modId xmlns:p14="http://schemas.microsoft.com/office/powerpoint/2010/main" val="980124021"/>
              </p:ext>
            </p:extLst>
          </p:nvPr>
        </p:nvGraphicFramePr>
        <p:xfrm>
          <a:off x="469900" y="3121052"/>
          <a:ext cx="6388100" cy="190814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feld 1">
            <a:extLst>
              <a:ext uri="{FF2B5EF4-FFF2-40B4-BE49-F238E27FC236}">
                <a16:creationId xmlns:a16="http://schemas.microsoft.com/office/drawing/2014/main" id="{0F914F22-CFA4-42E3-A6D4-45BAF0DDC8EB}"/>
              </a:ext>
            </a:extLst>
          </p:cNvPr>
          <p:cNvSpPr txBox="1"/>
          <p:nvPr/>
        </p:nvSpPr>
        <p:spPr>
          <a:xfrm>
            <a:off x="4572678" y="4447786"/>
            <a:ext cx="689301" cy="27995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a:t>UK</a:t>
            </a:r>
          </a:p>
        </p:txBody>
      </p:sp>
      <p:sp>
        <p:nvSpPr>
          <p:cNvPr id="8" name="Textfeld 1">
            <a:extLst>
              <a:ext uri="{FF2B5EF4-FFF2-40B4-BE49-F238E27FC236}">
                <a16:creationId xmlns:a16="http://schemas.microsoft.com/office/drawing/2014/main" id="{AF6AB5F9-D333-4D99-8C6C-38F362B5377D}"/>
              </a:ext>
            </a:extLst>
          </p:cNvPr>
          <p:cNvSpPr txBox="1"/>
          <p:nvPr/>
        </p:nvSpPr>
        <p:spPr>
          <a:xfrm>
            <a:off x="3336771" y="4654316"/>
            <a:ext cx="737199" cy="27995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a:t>F</a:t>
            </a:r>
          </a:p>
        </p:txBody>
      </p:sp>
      <p:sp>
        <p:nvSpPr>
          <p:cNvPr id="9" name="Textfeld 1">
            <a:extLst>
              <a:ext uri="{FF2B5EF4-FFF2-40B4-BE49-F238E27FC236}">
                <a16:creationId xmlns:a16="http://schemas.microsoft.com/office/drawing/2014/main" id="{15050FBA-1500-46F2-BF6B-93DB3F70751F}"/>
              </a:ext>
            </a:extLst>
          </p:cNvPr>
          <p:cNvSpPr txBox="1"/>
          <p:nvPr/>
        </p:nvSpPr>
        <p:spPr>
          <a:xfrm>
            <a:off x="2606136" y="4661146"/>
            <a:ext cx="969127" cy="27796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err="1"/>
              <a:t>Lombardei</a:t>
            </a:r>
            <a:endParaRPr lang="en-US" sz="1100" dirty="0"/>
          </a:p>
        </p:txBody>
      </p:sp>
      <p:graphicFrame>
        <p:nvGraphicFramePr>
          <p:cNvPr id="10" name="Diagramm 9">
            <a:extLst>
              <a:ext uri="{FF2B5EF4-FFF2-40B4-BE49-F238E27FC236}">
                <a16:creationId xmlns:a16="http://schemas.microsoft.com/office/drawing/2014/main" id="{CADEFEC8-D498-45F7-B91A-AF20A800188B}"/>
              </a:ext>
            </a:extLst>
          </p:cNvPr>
          <p:cNvGraphicFramePr>
            <a:graphicFrameLocks/>
          </p:cNvGraphicFramePr>
          <p:nvPr>
            <p:extLst>
              <p:ext uri="{D42A27DB-BD31-4B8C-83A1-F6EECF244321}">
                <p14:modId xmlns:p14="http://schemas.microsoft.com/office/powerpoint/2010/main" val="3014407205"/>
              </p:ext>
            </p:extLst>
          </p:nvPr>
        </p:nvGraphicFramePr>
        <p:xfrm>
          <a:off x="469900" y="6414191"/>
          <a:ext cx="6388100" cy="192208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feld 10"/>
          <p:cNvSpPr txBox="1"/>
          <p:nvPr/>
        </p:nvSpPr>
        <p:spPr>
          <a:xfrm>
            <a:off x="6074918" y="4727738"/>
            <a:ext cx="734432" cy="276999"/>
          </a:xfrm>
          <a:prstGeom prst="rect">
            <a:avLst/>
          </a:prstGeom>
          <a:noFill/>
        </p:spPr>
        <p:txBody>
          <a:bodyPr wrap="none" rtlCol="0">
            <a:spAutoFit/>
          </a:bodyPr>
          <a:lstStyle/>
          <a:p>
            <a:r>
              <a:rPr lang="de-DE" sz="1200" dirty="0">
                <a:solidFill>
                  <a:schemeClr val="bg1">
                    <a:lumMod val="65000"/>
                  </a:schemeClr>
                </a:solidFill>
              </a:rPr>
              <a:t>[W3,W6]</a:t>
            </a:r>
            <a:endParaRPr lang="en-US" sz="1200" dirty="0">
              <a:solidFill>
                <a:schemeClr val="bg1">
                  <a:lumMod val="65000"/>
                </a:schemeClr>
              </a:solidFill>
            </a:endParaRPr>
          </a:p>
        </p:txBody>
      </p:sp>
      <p:sp>
        <p:nvSpPr>
          <p:cNvPr id="12" name="Textfeld 11"/>
          <p:cNvSpPr txBox="1"/>
          <p:nvPr/>
        </p:nvSpPr>
        <p:spPr>
          <a:xfrm>
            <a:off x="6074918" y="8059281"/>
            <a:ext cx="734432" cy="276999"/>
          </a:xfrm>
          <a:prstGeom prst="rect">
            <a:avLst/>
          </a:prstGeom>
          <a:noFill/>
        </p:spPr>
        <p:txBody>
          <a:bodyPr wrap="none" rtlCol="0">
            <a:spAutoFit/>
          </a:bodyPr>
          <a:lstStyle/>
          <a:p>
            <a:r>
              <a:rPr lang="de-DE" sz="1200" dirty="0">
                <a:solidFill>
                  <a:schemeClr val="bg1">
                    <a:lumMod val="65000"/>
                  </a:schemeClr>
                </a:solidFill>
              </a:rPr>
              <a:t>[W3,W6]</a:t>
            </a:r>
            <a:endParaRPr lang="en-US" sz="1200" dirty="0">
              <a:solidFill>
                <a:schemeClr val="bg1">
                  <a:lumMod val="65000"/>
                </a:schemeClr>
              </a:solidFill>
            </a:endParaRPr>
          </a:p>
        </p:txBody>
      </p:sp>
    </p:spTree>
    <p:extLst>
      <p:ext uri="{BB962C8B-B14F-4D97-AF65-F5344CB8AC3E}">
        <p14:creationId xmlns:p14="http://schemas.microsoft.com/office/powerpoint/2010/main" val="3640964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3999"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Auswirkungen von überlasteten Krankenhäusern</a:t>
            </a: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r>
              <a:rPr lang="de-DE" dirty="0">
                <a:ea typeface="Segoe UI Black" panose="020B0A02040204020203" pitchFamily="34" charset="0"/>
              </a:rPr>
              <a:t>Kernziel der Abflachung der Kurve war es die Krankenhäuser im nicht zu überlasten. In dem folgenden Graphen zeigen die Kreise an wie schnell die Mobilität auf -25% gesunken ist:</a:t>
            </a: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r>
              <a:rPr lang="de-DE" b="1" dirty="0">
                <a:ea typeface="Segoe UI Black" panose="020B0A02040204020203" pitchFamily="34" charset="0"/>
              </a:rPr>
              <a:t>Es zeigt sich deutlich je stärker und länger die Krankenhäuser überlastet sind, desto höher die Todesrate.</a:t>
            </a:r>
          </a:p>
          <a:p>
            <a:pPr algn="just" fontAlgn="auto">
              <a:spcBef>
                <a:spcPts val="0"/>
              </a:spcBef>
              <a:spcAft>
                <a:spcPts val="0"/>
              </a:spcAft>
              <a:defRPr/>
            </a:pPr>
            <a:r>
              <a:rPr lang="de-DE" dirty="0">
                <a:ea typeface="Segoe UI Black" panose="020B0A02040204020203" pitchFamily="34" charset="0"/>
              </a:rPr>
              <a:t>Der Trend überrascht nicht und wird auch von Japan nicht konterkariert, das lange gebraucht hat bis die Mobilität auf -25% abfällt, was weiter untermauert, dass eine harte Reaktion auf die Pandemie mit einschneidenden Maßnahmen nicht entscheidend ist. </a:t>
            </a:r>
          </a:p>
          <a:p>
            <a:pPr algn="just" fontAlgn="auto">
              <a:spcBef>
                <a:spcPts val="0"/>
              </a:spcBef>
              <a:spcAft>
                <a:spcPts val="0"/>
              </a:spcAft>
              <a:defRPr/>
            </a:pPr>
            <a:r>
              <a:rPr lang="de-DE" dirty="0">
                <a:ea typeface="Segoe UI Black" panose="020B0A02040204020203" pitchFamily="34" charset="0"/>
              </a:rPr>
              <a:t>Regionen die über der Trendlinie liegen, haben trotz kollabierendem Gesundheitssystems gute Arbeit geleistet, oder zu wenige COVID-19 tote gezählt. Belgien hat eher zu viele Tote gezählt. Belgien und Spanien haben generell die Mehrheit der Opfer nicht in Krankenhäusern sondern in Pflegeheimen zu beklagen.</a:t>
            </a:r>
          </a:p>
        </p:txBody>
      </p:sp>
      <p:graphicFrame>
        <p:nvGraphicFramePr>
          <p:cNvPr id="6" name="Diagramm 5">
            <a:extLst>
              <a:ext uri="{FF2B5EF4-FFF2-40B4-BE49-F238E27FC236}">
                <a16:creationId xmlns:a16="http://schemas.microsoft.com/office/drawing/2014/main" id="{60039A1A-F11D-4148-8A60-B8F919A5BC2E}"/>
              </a:ext>
            </a:extLst>
          </p:cNvPr>
          <p:cNvGraphicFramePr>
            <a:graphicFrameLocks/>
          </p:cNvGraphicFramePr>
          <p:nvPr>
            <p:extLst>
              <p:ext uri="{D42A27DB-BD31-4B8C-83A1-F6EECF244321}">
                <p14:modId xmlns:p14="http://schemas.microsoft.com/office/powerpoint/2010/main" val="3458559558"/>
              </p:ext>
            </p:extLst>
          </p:nvPr>
        </p:nvGraphicFramePr>
        <p:xfrm>
          <a:off x="542740" y="2054131"/>
          <a:ext cx="6251760" cy="359736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feld 7"/>
          <p:cNvSpPr txBox="1"/>
          <p:nvPr/>
        </p:nvSpPr>
        <p:spPr>
          <a:xfrm>
            <a:off x="5811999" y="5270500"/>
            <a:ext cx="976421" cy="276999"/>
          </a:xfrm>
          <a:prstGeom prst="rect">
            <a:avLst/>
          </a:prstGeom>
          <a:noFill/>
        </p:spPr>
        <p:txBody>
          <a:bodyPr wrap="none" rtlCol="0">
            <a:spAutoFit/>
          </a:bodyPr>
          <a:lstStyle/>
          <a:p>
            <a:r>
              <a:rPr lang="de-DE" sz="1200" dirty="0">
                <a:solidFill>
                  <a:schemeClr val="bg1">
                    <a:lumMod val="65000"/>
                  </a:schemeClr>
                </a:solidFill>
              </a:rPr>
              <a:t>[W3,W6,W7]</a:t>
            </a:r>
            <a:endParaRPr lang="en-US" sz="1200" dirty="0">
              <a:solidFill>
                <a:schemeClr val="bg1">
                  <a:lumMod val="65000"/>
                </a:schemeClr>
              </a:solidFill>
            </a:endParaRPr>
          </a:p>
        </p:txBody>
      </p:sp>
    </p:spTree>
    <p:extLst>
      <p:ext uri="{BB962C8B-B14F-4D97-AF65-F5344CB8AC3E}">
        <p14:creationId xmlns:p14="http://schemas.microsoft.com/office/powerpoint/2010/main" val="4167392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3999"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err="1">
                <a:ea typeface="Segoe UI Black" panose="020B0A02040204020203" pitchFamily="34" charset="0"/>
              </a:rPr>
              <a:t>Government</a:t>
            </a:r>
            <a:r>
              <a:rPr lang="de-DE" sz="2294" b="1" dirty="0">
                <a:ea typeface="Segoe UI Black" panose="020B0A02040204020203" pitchFamily="34" charset="0"/>
              </a:rPr>
              <a:t> Response Index vs. Tote/Million EW</a:t>
            </a: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r>
              <a:rPr lang="de-DE" dirty="0">
                <a:ea typeface="Segoe UI Black" panose="020B0A02040204020203" pitchFamily="34" charset="0"/>
              </a:rPr>
              <a:t>Hale et al.</a:t>
            </a:r>
            <a:r>
              <a:rPr lang="de-DE" baseline="30000" dirty="0">
                <a:ea typeface="Segoe UI Black" panose="020B0A02040204020203" pitchFamily="34" charset="0"/>
              </a:rPr>
              <a:t>G1</a:t>
            </a:r>
            <a:r>
              <a:rPr lang="de-DE" dirty="0">
                <a:ea typeface="Segoe UI Black" panose="020B0A02040204020203" pitchFamily="34" charset="0"/>
              </a:rPr>
              <a:t> haben für jedes Land einen </a:t>
            </a:r>
            <a:r>
              <a:rPr lang="de-DE" dirty="0" err="1">
                <a:ea typeface="Segoe UI Black" panose="020B0A02040204020203" pitchFamily="34" charset="0"/>
              </a:rPr>
              <a:t>Government</a:t>
            </a:r>
            <a:r>
              <a:rPr lang="de-DE" dirty="0">
                <a:ea typeface="Segoe UI Black" panose="020B0A02040204020203" pitchFamily="34" charset="0"/>
              </a:rPr>
              <a:t> Response Index (GRI) ermittelt der von 0 (keine Reaktion) bis 100 (maximaler </a:t>
            </a:r>
            <a:r>
              <a:rPr lang="de-DE" dirty="0" err="1">
                <a:ea typeface="Segoe UI Black" panose="020B0A02040204020203" pitchFamily="34" charset="0"/>
              </a:rPr>
              <a:t>Lockdown</a:t>
            </a:r>
            <a:r>
              <a:rPr lang="de-DE" dirty="0">
                <a:ea typeface="Segoe UI Black" panose="020B0A02040204020203" pitchFamily="34" charset="0"/>
              </a:rPr>
              <a:t>) reicht. Den Erfolg der Maßnahmen kann man jetzt anhand der COVIOD-19 bezogenen Todeszahl pro 1 Mio. Einwohner bewerten wie im folgenden für Länder mit mehr als 1 Million Einwohner getan ist, die Farbe gibt den aktuellen Stand zu MNB:</a:t>
            </a: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r>
              <a:rPr lang="de-DE" dirty="0">
                <a:ea typeface="Segoe UI Black" panose="020B0A02040204020203" pitchFamily="34" charset="0"/>
              </a:rPr>
              <a:t>Die Mehrheit der Länder hat ähnliche Maßnahmen beschlossen, der Erfolg streut stark. Harte Maßnahmen waren also kein Garant für wenige Tote. Die Trendlinie zeigt erneut die eher gegenteilige Korrelation, wobei hier aufgrund der Vielzahl an Faktoren auch eine Scheinkorrelation nicht auszuschließen ist. </a:t>
            </a:r>
          </a:p>
          <a:p>
            <a:pPr algn="just" fontAlgn="auto">
              <a:spcBef>
                <a:spcPts val="0"/>
              </a:spcBef>
              <a:spcAft>
                <a:spcPts val="0"/>
              </a:spcAft>
              <a:defRPr/>
            </a:pPr>
            <a:r>
              <a:rPr lang="de-DE" dirty="0">
                <a:ea typeface="Segoe UI Black" panose="020B0A02040204020203" pitchFamily="34" charset="0"/>
              </a:rPr>
              <a:t>Südkorea und Estland zeigen, dass auch mit weniger Restriktion viel zu erreichen ist. In der Gruppe mit milden Maßnahmen sichert sich Schweden den letzten Platz und liegt im Schlussdrittel Weltweit. </a:t>
            </a:r>
          </a:p>
          <a:p>
            <a:pPr algn="just" fontAlgn="auto">
              <a:spcBef>
                <a:spcPts val="0"/>
              </a:spcBef>
              <a:spcAft>
                <a:spcPts val="0"/>
              </a:spcAft>
              <a:defRPr/>
            </a:pPr>
            <a:r>
              <a:rPr lang="de-DE" dirty="0">
                <a:ea typeface="Segoe UI Black" panose="020B0A02040204020203" pitchFamily="34" charset="0"/>
              </a:rPr>
              <a:t>Überraschend werden die weißrussischen Maßnahmen als hart eingeschätzt. Australien, Neuseeland und Dänemark zeigen das MNB keine notwendige Voraussetzung für Erfolg sind.</a:t>
            </a:r>
          </a:p>
        </p:txBody>
      </p:sp>
      <p:graphicFrame>
        <p:nvGraphicFramePr>
          <p:cNvPr id="8" name="Diagramm 7"/>
          <p:cNvGraphicFramePr>
            <a:graphicFrameLocks/>
          </p:cNvGraphicFramePr>
          <p:nvPr>
            <p:extLst>
              <p:ext uri="{D42A27DB-BD31-4B8C-83A1-F6EECF244321}">
                <p14:modId xmlns:p14="http://schemas.microsoft.com/office/powerpoint/2010/main" val="4260544335"/>
              </p:ext>
            </p:extLst>
          </p:nvPr>
        </p:nvGraphicFramePr>
        <p:xfrm>
          <a:off x="477720" y="2899105"/>
          <a:ext cx="6359525" cy="33147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feld 1"/>
          <p:cNvSpPr txBox="1"/>
          <p:nvPr/>
        </p:nvSpPr>
        <p:spPr>
          <a:xfrm>
            <a:off x="3051291" y="3915229"/>
            <a:ext cx="606192" cy="369332"/>
          </a:xfrm>
          <a:prstGeom prst="rect">
            <a:avLst/>
          </a:prstGeom>
          <a:noFill/>
        </p:spPr>
        <p:txBody>
          <a:bodyPr wrap="none" rtlCol="0">
            <a:spAutoFit/>
          </a:bodyPr>
          <a:lstStyle/>
          <a:p>
            <a:r>
              <a:rPr lang="de-DE" dirty="0"/>
              <a:t>SWE</a:t>
            </a:r>
            <a:endParaRPr lang="en-US" dirty="0"/>
          </a:p>
        </p:txBody>
      </p:sp>
      <p:sp>
        <p:nvSpPr>
          <p:cNvPr id="9" name="Textfeld 8"/>
          <p:cNvSpPr txBox="1"/>
          <p:nvPr/>
        </p:nvSpPr>
        <p:spPr>
          <a:xfrm>
            <a:off x="4549891" y="4157045"/>
            <a:ext cx="569323" cy="369332"/>
          </a:xfrm>
          <a:prstGeom prst="rect">
            <a:avLst/>
          </a:prstGeom>
          <a:noFill/>
        </p:spPr>
        <p:txBody>
          <a:bodyPr wrap="none" rtlCol="0">
            <a:spAutoFit/>
          </a:bodyPr>
          <a:lstStyle/>
          <a:p>
            <a:r>
              <a:rPr lang="de-DE" dirty="0"/>
              <a:t>USA</a:t>
            </a:r>
            <a:endParaRPr lang="en-US" dirty="0"/>
          </a:p>
        </p:txBody>
      </p:sp>
      <p:sp>
        <p:nvSpPr>
          <p:cNvPr id="10" name="Textfeld 9"/>
          <p:cNvSpPr txBox="1"/>
          <p:nvPr/>
        </p:nvSpPr>
        <p:spPr>
          <a:xfrm>
            <a:off x="4970552" y="3141297"/>
            <a:ext cx="877163" cy="369332"/>
          </a:xfrm>
          <a:prstGeom prst="rect">
            <a:avLst/>
          </a:prstGeom>
          <a:noFill/>
        </p:spPr>
        <p:txBody>
          <a:bodyPr wrap="none" rtlCol="0">
            <a:spAutoFit/>
          </a:bodyPr>
          <a:lstStyle/>
          <a:p>
            <a:pPr algn="r"/>
            <a:r>
              <a:rPr lang="de-DE" dirty="0"/>
              <a:t>Belgien</a:t>
            </a:r>
          </a:p>
        </p:txBody>
      </p:sp>
      <p:sp>
        <p:nvSpPr>
          <p:cNvPr id="11" name="Textfeld 10"/>
          <p:cNvSpPr txBox="1"/>
          <p:nvPr/>
        </p:nvSpPr>
        <p:spPr>
          <a:xfrm>
            <a:off x="4985320" y="5644156"/>
            <a:ext cx="723275" cy="369332"/>
          </a:xfrm>
          <a:prstGeom prst="rect">
            <a:avLst/>
          </a:prstGeom>
          <a:noFill/>
        </p:spPr>
        <p:txBody>
          <a:bodyPr wrap="none" rtlCol="0">
            <a:spAutoFit/>
          </a:bodyPr>
          <a:lstStyle/>
          <a:p>
            <a:r>
              <a:rPr lang="de-DE" dirty="0"/>
              <a:t>Japan</a:t>
            </a:r>
            <a:endParaRPr lang="en-US" dirty="0"/>
          </a:p>
        </p:txBody>
      </p:sp>
      <p:cxnSp>
        <p:nvCxnSpPr>
          <p:cNvPr id="12" name="Gerade Verbindung mit Pfeil 11"/>
          <p:cNvCxnSpPr>
            <a:stCxn id="11" idx="0"/>
          </p:cNvCxnSpPr>
          <p:nvPr/>
        </p:nvCxnSpPr>
        <p:spPr>
          <a:xfrm flipH="1" flipV="1">
            <a:off x="5294313" y="5472113"/>
            <a:ext cx="52645" cy="172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5708595" y="5644156"/>
            <a:ext cx="715260" cy="369332"/>
          </a:xfrm>
          <a:prstGeom prst="rect">
            <a:avLst/>
          </a:prstGeom>
          <a:noFill/>
        </p:spPr>
        <p:txBody>
          <a:bodyPr wrap="none" rtlCol="0">
            <a:spAutoFit/>
          </a:bodyPr>
          <a:lstStyle/>
          <a:p>
            <a:r>
              <a:rPr lang="de-DE" dirty="0"/>
              <a:t>China</a:t>
            </a:r>
            <a:endParaRPr lang="en-US" dirty="0"/>
          </a:p>
        </p:txBody>
      </p:sp>
      <p:cxnSp>
        <p:nvCxnSpPr>
          <p:cNvPr id="16" name="Gerade Verbindung mit Pfeil 15"/>
          <p:cNvCxnSpPr>
            <a:stCxn id="14" idx="0"/>
          </p:cNvCxnSpPr>
          <p:nvPr/>
        </p:nvCxnSpPr>
        <p:spPr>
          <a:xfrm flipH="1" flipV="1">
            <a:off x="5655951" y="5472113"/>
            <a:ext cx="410274" cy="172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3510344" y="3284984"/>
            <a:ext cx="1460208" cy="369332"/>
          </a:xfrm>
          <a:prstGeom prst="rect">
            <a:avLst/>
          </a:prstGeom>
          <a:noFill/>
        </p:spPr>
        <p:txBody>
          <a:bodyPr wrap="none" rtlCol="0">
            <a:spAutoFit/>
          </a:bodyPr>
          <a:lstStyle/>
          <a:p>
            <a:r>
              <a:rPr lang="de-DE" dirty="0"/>
              <a:t>Weißrussland</a:t>
            </a:r>
            <a:endParaRPr lang="en-US" dirty="0"/>
          </a:p>
        </p:txBody>
      </p:sp>
      <p:cxnSp>
        <p:nvCxnSpPr>
          <p:cNvPr id="19" name="Gerade Verbindung mit Pfeil 18"/>
          <p:cNvCxnSpPr/>
          <p:nvPr/>
        </p:nvCxnSpPr>
        <p:spPr>
          <a:xfrm>
            <a:off x="4834552" y="3610109"/>
            <a:ext cx="1013163" cy="1772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011330" y="4371789"/>
            <a:ext cx="981423" cy="369332"/>
          </a:xfrm>
          <a:prstGeom prst="rect">
            <a:avLst/>
          </a:prstGeom>
          <a:noFill/>
        </p:spPr>
        <p:txBody>
          <a:bodyPr wrap="none" rtlCol="0">
            <a:spAutoFit/>
          </a:bodyPr>
          <a:lstStyle/>
          <a:p>
            <a:r>
              <a:rPr lang="de-DE" dirty="0"/>
              <a:t>Brasilien</a:t>
            </a:r>
            <a:endParaRPr lang="en-US" dirty="0"/>
          </a:p>
        </p:txBody>
      </p:sp>
      <p:graphicFrame>
        <p:nvGraphicFramePr>
          <p:cNvPr id="22" name="Diagramm 21"/>
          <p:cNvGraphicFramePr>
            <a:graphicFrameLocks/>
          </p:cNvGraphicFramePr>
          <p:nvPr>
            <p:extLst>
              <p:ext uri="{D42A27DB-BD31-4B8C-83A1-F6EECF244321}">
                <p14:modId xmlns:p14="http://schemas.microsoft.com/office/powerpoint/2010/main" val="3413887733"/>
              </p:ext>
            </p:extLst>
          </p:nvPr>
        </p:nvGraphicFramePr>
        <p:xfrm>
          <a:off x="739141" y="2904938"/>
          <a:ext cx="6120000" cy="2931982"/>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feld 14"/>
          <p:cNvSpPr txBox="1"/>
          <p:nvPr/>
        </p:nvSpPr>
        <p:spPr>
          <a:xfrm>
            <a:off x="6182353" y="5915152"/>
            <a:ext cx="676788" cy="276999"/>
          </a:xfrm>
          <a:prstGeom prst="rect">
            <a:avLst/>
          </a:prstGeom>
          <a:noFill/>
        </p:spPr>
        <p:txBody>
          <a:bodyPr wrap="none" rtlCol="0">
            <a:spAutoFit/>
          </a:bodyPr>
          <a:lstStyle/>
          <a:p>
            <a:r>
              <a:rPr lang="de-DE" sz="1200" dirty="0">
                <a:solidFill>
                  <a:schemeClr val="bg1">
                    <a:lumMod val="65000"/>
                  </a:schemeClr>
                </a:solidFill>
              </a:rPr>
              <a:t>[G1-G6]</a:t>
            </a:r>
            <a:endParaRPr lang="en-US" sz="1200" dirty="0">
              <a:solidFill>
                <a:schemeClr val="bg1">
                  <a:lumMod val="65000"/>
                </a:schemeClr>
              </a:solidFill>
            </a:endParaRPr>
          </a:p>
        </p:txBody>
      </p:sp>
    </p:spTree>
    <p:extLst>
      <p:ext uri="{BB962C8B-B14F-4D97-AF65-F5344CB8AC3E}">
        <p14:creationId xmlns:p14="http://schemas.microsoft.com/office/powerpoint/2010/main" val="2859696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3999"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Schutz von Risikogruppen</a:t>
            </a:r>
          </a:p>
          <a:p>
            <a:pPr algn="just" fontAlgn="auto">
              <a:spcBef>
                <a:spcPts val="0"/>
              </a:spcBef>
              <a:spcAft>
                <a:spcPts val="0"/>
              </a:spcAft>
              <a:defRPr/>
            </a:pPr>
            <a:endParaRPr lang="de-DE" b="1" dirty="0">
              <a:ea typeface="Segoe UI Black" panose="020B0A02040204020203" pitchFamily="34" charset="0"/>
            </a:endParaRPr>
          </a:p>
          <a:p>
            <a:pPr algn="just" fontAlgn="auto">
              <a:spcBef>
                <a:spcPts val="0"/>
              </a:spcBef>
              <a:spcAft>
                <a:spcPts val="0"/>
              </a:spcAft>
              <a:defRPr/>
            </a:pPr>
            <a:r>
              <a:rPr lang="de-DE" dirty="0">
                <a:ea typeface="Segoe UI Black" panose="020B0A02040204020203" pitchFamily="34" charset="0"/>
              </a:rPr>
              <a:t>Aufbauend auf den Arbeiten von </a:t>
            </a:r>
            <a:r>
              <a:rPr lang="de-DE" dirty="0" err="1"/>
              <a:t>Comas</a:t>
            </a:r>
            <a:r>
              <a:rPr lang="de-DE" dirty="0"/>
              <a:t>-Herrera et al.</a:t>
            </a:r>
            <a:r>
              <a:rPr lang="de-DE" baseline="30000" dirty="0"/>
              <a:t>k6</a:t>
            </a:r>
            <a:r>
              <a:rPr lang="de-DE" dirty="0"/>
              <a:t> wird hier untersucht wie erfolgreich verschiedene Länder darin waren ihre Risikogruppen in Alten und Pflegeheimen zu schützen. </a:t>
            </a: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endParaRPr lang="de-DE" dirty="0">
              <a:ea typeface="Segoe UI Black" panose="020B0A02040204020203" pitchFamily="34" charset="0"/>
            </a:endParaRPr>
          </a:p>
          <a:p>
            <a:pPr algn="just" fontAlgn="auto">
              <a:spcBef>
                <a:spcPts val="0"/>
              </a:spcBef>
              <a:spcAft>
                <a:spcPts val="0"/>
              </a:spcAft>
              <a:defRPr/>
            </a:pPr>
            <a:r>
              <a:rPr lang="de-DE" dirty="0">
                <a:ea typeface="Segoe UI Black" panose="020B0A02040204020203" pitchFamily="34" charset="0"/>
              </a:rPr>
              <a:t>Das Risiko für Heimbewohner liegt in allen Ländern gravierend höher als für Mitbürger außerhalb von Heimen. Die Schlussfolgerung das Heimbewohner besonders geschützt werden drängt sich nicht auf. </a:t>
            </a:r>
          </a:p>
          <a:p>
            <a:pPr algn="just" fontAlgn="auto">
              <a:spcBef>
                <a:spcPts val="0"/>
              </a:spcBef>
              <a:spcAft>
                <a:spcPts val="0"/>
              </a:spcAft>
              <a:defRPr/>
            </a:pPr>
            <a:r>
              <a:rPr lang="de-DE" dirty="0">
                <a:ea typeface="Segoe UI Black" panose="020B0A02040204020203" pitchFamily="34" charset="0"/>
              </a:rPr>
              <a:t>Ein Zusammenhang zwischen der Härte des </a:t>
            </a:r>
            <a:r>
              <a:rPr lang="de-DE" dirty="0" err="1">
                <a:ea typeface="Segoe UI Black" panose="020B0A02040204020203" pitchFamily="34" charset="0"/>
              </a:rPr>
              <a:t>Lockdowns</a:t>
            </a:r>
            <a:r>
              <a:rPr lang="de-DE" dirty="0">
                <a:ea typeface="Segoe UI Black" panose="020B0A02040204020203" pitchFamily="34" charset="0"/>
              </a:rPr>
              <a:t> und dem Schutz der Heimbewohnern ist ebenfalls nicht zu erkennen. </a:t>
            </a:r>
            <a:r>
              <a:rPr lang="de-DE" dirty="0" err="1">
                <a:ea typeface="Segoe UI Black" panose="020B0A02040204020203" pitchFamily="34" charset="0"/>
              </a:rPr>
              <a:t>Comas</a:t>
            </a:r>
            <a:r>
              <a:rPr lang="de-DE" dirty="0">
                <a:ea typeface="Segoe UI Black" panose="020B0A02040204020203" pitchFamily="34" charset="0"/>
              </a:rPr>
              <a:t>-Herrera et al. haben in ihrer Analyse (ohne USA) festgestellt, das Länder mit weniger COVID-19 Opfern auch Heime besser schützen.</a:t>
            </a:r>
          </a:p>
        </p:txBody>
      </p:sp>
      <p:graphicFrame>
        <p:nvGraphicFramePr>
          <p:cNvPr id="2" name="Tabelle 1"/>
          <p:cNvGraphicFramePr>
            <a:graphicFrameLocks noGrp="1"/>
          </p:cNvGraphicFramePr>
          <p:nvPr>
            <p:extLst>
              <p:ext uri="{D42A27DB-BD31-4B8C-83A1-F6EECF244321}">
                <p14:modId xmlns:p14="http://schemas.microsoft.com/office/powerpoint/2010/main" val="1368217033"/>
              </p:ext>
            </p:extLst>
          </p:nvPr>
        </p:nvGraphicFramePr>
        <p:xfrm>
          <a:off x="484188" y="2079726"/>
          <a:ext cx="2703512" cy="4903738"/>
        </p:xfrm>
        <a:graphic>
          <a:graphicData uri="http://schemas.openxmlformats.org/drawingml/2006/table">
            <a:tbl>
              <a:tblPr>
                <a:tableStyleId>{2D5ABB26-0587-4C30-8999-92F81FD0307C}</a:tableStyleId>
              </a:tblPr>
              <a:tblGrid>
                <a:gridCol w="1331912">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5461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tblGrid>
              <a:tr h="1603273">
                <a:tc>
                  <a:txBody>
                    <a:bodyPr/>
                    <a:lstStyle/>
                    <a:p>
                      <a:pPr algn="l" fontAlgn="b"/>
                      <a:r>
                        <a:rPr lang="en-US" sz="1400" u="none" strike="noStrike" dirty="0">
                          <a:effectLst/>
                        </a:rPr>
                        <a:t>Land</a:t>
                      </a:r>
                    </a:p>
                    <a:p>
                      <a:pPr algn="l" fontAlgn="b"/>
                      <a:r>
                        <a:rPr lang="de-DE" sz="900" b="0" i="0" u="none" strike="noStrike" dirty="0">
                          <a:solidFill>
                            <a:srgbClr val="000000"/>
                          </a:solidFill>
                          <a:effectLst/>
                          <a:latin typeface="Arial" panose="020B0604020202020204" pitchFamily="34" charset="0"/>
                        </a:rPr>
                        <a:t>b:</a:t>
                      </a:r>
                      <a:r>
                        <a:rPr lang="de-DE" sz="900" b="0" i="0" u="none" strike="noStrike" baseline="0" dirty="0">
                          <a:solidFill>
                            <a:srgbClr val="000000"/>
                          </a:solidFill>
                          <a:effectLst/>
                          <a:latin typeface="Arial" panose="020B0604020202020204" pitchFamily="34" charset="0"/>
                        </a:rPr>
                        <a:t> Zählen bestätigte Fälle</a:t>
                      </a:r>
                    </a:p>
                    <a:p>
                      <a:pPr algn="l" fontAlgn="b"/>
                      <a:r>
                        <a:rPr lang="de-DE" sz="900" b="0" i="0" u="none" strike="noStrike" baseline="0" dirty="0">
                          <a:solidFill>
                            <a:srgbClr val="000000"/>
                          </a:solidFill>
                          <a:effectLst/>
                          <a:latin typeface="Arial" panose="020B0604020202020204" pitchFamily="34" charset="0"/>
                        </a:rPr>
                        <a:t>v: Zählen vermutete Fälle</a:t>
                      </a:r>
                      <a:endParaRPr lang="en-US" sz="900" b="0" i="0" u="none" strike="noStrike" dirty="0">
                        <a:solidFill>
                          <a:srgbClr val="000000"/>
                        </a:solidFill>
                        <a:effectLst/>
                        <a:latin typeface="Arial" panose="020B060402020202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400" u="none" strike="noStrike" dirty="0">
                          <a:effectLst/>
                        </a:rPr>
                        <a:t>C19 Tote Heim/</a:t>
                      </a:r>
                      <a:r>
                        <a:rPr lang="en-US" sz="1400" u="none" strike="noStrike" dirty="0" err="1">
                          <a:effectLst/>
                        </a:rPr>
                        <a:t>Alle</a:t>
                      </a:r>
                      <a:r>
                        <a:rPr lang="en-US" sz="1400" u="none" strike="noStrike" dirty="0">
                          <a:effectLst/>
                        </a:rPr>
                        <a:t> C19 Tote</a:t>
                      </a:r>
                      <a:endParaRPr lang="en-US" sz="1400" b="0" i="0" u="none" strike="noStrike" dirty="0">
                        <a:solidFill>
                          <a:srgbClr val="000000"/>
                        </a:solidFill>
                        <a:effectLst/>
                        <a:latin typeface="Calibri" panose="020F0502020204030204" pitchFamily="34" charset="0"/>
                      </a:endParaRPr>
                    </a:p>
                  </a:txBody>
                  <a:tcPr marL="6671" marR="6671" marT="6671"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400" u="none" strike="noStrike" dirty="0">
                          <a:effectLst/>
                        </a:rPr>
                        <a:t>C19 Tote Heim/Heim </a:t>
                      </a:r>
                      <a:r>
                        <a:rPr lang="en-US" sz="1400" u="none" strike="noStrike" dirty="0" err="1">
                          <a:effectLst/>
                        </a:rPr>
                        <a:t>Bewohner</a:t>
                      </a:r>
                      <a:endParaRPr lang="en-US" sz="1400" b="0" i="0" u="none" strike="noStrike" dirty="0">
                        <a:solidFill>
                          <a:srgbClr val="000000"/>
                        </a:solidFill>
                        <a:effectLst/>
                        <a:latin typeface="Calibri" panose="020F0502020204030204" pitchFamily="34" charset="0"/>
                      </a:endParaRPr>
                    </a:p>
                  </a:txBody>
                  <a:tcPr marL="6671" marR="6671" marT="6671"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400" u="none" strike="noStrike" dirty="0" err="1">
                          <a:effectLst/>
                        </a:rPr>
                        <a:t>Risikoerhöhung</a:t>
                      </a:r>
                      <a:r>
                        <a:rPr lang="en-US" sz="1400" u="none" strike="noStrike" dirty="0">
                          <a:effectLst/>
                        </a:rPr>
                        <a:t> </a:t>
                      </a:r>
                      <a:r>
                        <a:rPr lang="en-US" sz="1400" u="none" strike="noStrike" dirty="0" err="1">
                          <a:effectLst/>
                        </a:rPr>
                        <a:t>für</a:t>
                      </a:r>
                      <a:r>
                        <a:rPr lang="en-US" sz="1400" u="none" strike="noStrike" dirty="0">
                          <a:effectLst/>
                        </a:rPr>
                        <a:t> </a:t>
                      </a:r>
                      <a:r>
                        <a:rPr lang="en-US" sz="1400" u="none" strike="noStrike" dirty="0" err="1">
                          <a:effectLst/>
                        </a:rPr>
                        <a:t>Heimbewohner</a:t>
                      </a:r>
                      <a:endParaRPr lang="en-US" sz="1400" b="0" i="0" u="none" strike="noStrike" dirty="0">
                        <a:solidFill>
                          <a:srgbClr val="000000"/>
                        </a:solidFill>
                        <a:effectLst/>
                        <a:latin typeface="Calibri" panose="020F0502020204030204" pitchFamily="34" charset="0"/>
                      </a:endParaRPr>
                    </a:p>
                  </a:txBody>
                  <a:tcPr marL="6671" marR="6671" marT="6671"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133416">
                <a:tc>
                  <a:txBody>
                    <a:bodyPr/>
                    <a:lstStyle/>
                    <a:p>
                      <a:pPr algn="l" fontAlgn="b"/>
                      <a:r>
                        <a:rPr lang="en-US" sz="1400" u="none" strike="noStrike" dirty="0" err="1">
                          <a:effectLst/>
                        </a:rPr>
                        <a:t>Deutschland</a:t>
                      </a:r>
                      <a:r>
                        <a:rPr lang="en-US" sz="1400" u="none" strike="noStrike" baseline="30000" dirty="0" err="1">
                          <a:effectLst/>
                        </a:rPr>
                        <a:t>b</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39%</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0,43%</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85</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133416">
                <a:tc>
                  <a:txBody>
                    <a:bodyPr/>
                    <a:lstStyle/>
                    <a:p>
                      <a:pPr algn="l" fontAlgn="b"/>
                      <a:r>
                        <a:rPr lang="en-US" sz="1400" u="none" strike="noStrike" dirty="0" err="1">
                          <a:effectLst/>
                        </a:rPr>
                        <a:t>Ungarn</a:t>
                      </a:r>
                      <a:r>
                        <a:rPr lang="en-US" sz="1400" u="none" strike="noStrike" baseline="30000" dirty="0" err="1">
                          <a:effectLst/>
                        </a:rPr>
                        <a:t>b</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24%</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0,23%</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89</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133416">
                <a:tc>
                  <a:txBody>
                    <a:bodyPr/>
                    <a:lstStyle/>
                    <a:p>
                      <a:pPr algn="l" fontAlgn="b"/>
                      <a:r>
                        <a:rPr lang="en-US" sz="1400" u="none" strike="noStrike" dirty="0" err="1">
                          <a:effectLst/>
                        </a:rPr>
                        <a:t>Östereich</a:t>
                      </a:r>
                      <a:r>
                        <a:rPr lang="en-US" sz="1400" u="none" strike="noStrike" baseline="30000" dirty="0" err="1">
                          <a:effectLst/>
                        </a:rPr>
                        <a:t>b</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0,32%</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92</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133416">
                <a:tc>
                  <a:txBody>
                    <a:bodyPr/>
                    <a:lstStyle/>
                    <a:p>
                      <a:pPr algn="l" fontAlgn="b"/>
                      <a:r>
                        <a:rPr lang="en-US" sz="1400" u="none" strike="noStrike" dirty="0" err="1">
                          <a:effectLst/>
                        </a:rPr>
                        <a:t>USA</a:t>
                      </a:r>
                      <a:r>
                        <a:rPr lang="en-US" sz="1400" u="none" strike="noStrike" baseline="30000" dirty="0" err="1">
                          <a:effectLst/>
                        </a:rPr>
                        <a:t>b</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21%</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3,58%</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103</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133416">
                <a:tc>
                  <a:txBody>
                    <a:bodyPr/>
                    <a:lstStyle/>
                    <a:p>
                      <a:pPr algn="l" fontAlgn="b"/>
                      <a:r>
                        <a:rPr lang="en-US" sz="1400" u="none" strike="noStrike" dirty="0" err="1">
                          <a:effectLst/>
                        </a:rPr>
                        <a:t>Italien</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26%</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3,10%</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113</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0">
                <a:tc>
                  <a:txBody>
                    <a:bodyPr/>
                    <a:lstStyle/>
                    <a:p>
                      <a:pPr algn="l" fontAlgn="b"/>
                      <a:r>
                        <a:rPr lang="en-US" sz="1400" u="none" strike="noStrike" dirty="0" err="1">
                          <a:effectLst/>
                        </a:rPr>
                        <a:t>Frankreich</a:t>
                      </a:r>
                      <a:r>
                        <a:rPr lang="en-US" sz="1400" u="none" strike="noStrike" baseline="30000" dirty="0" err="1">
                          <a:effectLst/>
                        </a:rPr>
                        <a:t>b+v</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49%</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2,37%</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113</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r h="0">
                <a:tc>
                  <a:txBody>
                    <a:bodyPr/>
                    <a:lstStyle/>
                    <a:p>
                      <a:pPr algn="l" fontAlgn="b"/>
                      <a:r>
                        <a:rPr lang="en-US" sz="1400" u="none" strike="noStrike" dirty="0" err="1">
                          <a:effectLst/>
                        </a:rPr>
                        <a:t>Belgien</a:t>
                      </a:r>
                      <a:r>
                        <a:rPr lang="en-US" sz="1400" u="none" strike="noStrike" baseline="30000" dirty="0" err="1">
                          <a:effectLst/>
                        </a:rPr>
                        <a:t>b+v</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64%</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4,97%</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124</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7"/>
                  </a:ext>
                </a:extLst>
              </a:tr>
              <a:tr h="0">
                <a:tc>
                  <a:txBody>
                    <a:bodyPr/>
                    <a:lstStyle/>
                    <a:p>
                      <a:pPr algn="l" fontAlgn="b"/>
                      <a:r>
                        <a:rPr lang="en-US" sz="1400" u="none" strike="noStrike" dirty="0" err="1">
                          <a:effectLst/>
                        </a:rPr>
                        <a:t>Schweden</a:t>
                      </a:r>
                      <a:r>
                        <a:rPr lang="en-US" sz="1400" u="none" strike="noStrike" baseline="30000" dirty="0" err="1">
                          <a:effectLst/>
                        </a:rPr>
                        <a:t>b+v</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47%</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2,77%</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124</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8"/>
                  </a:ext>
                </a:extLst>
              </a:tr>
              <a:tr h="0">
                <a:tc>
                  <a:txBody>
                    <a:bodyPr/>
                    <a:lstStyle/>
                    <a:p>
                      <a:pPr algn="l" fontAlgn="b"/>
                      <a:r>
                        <a:rPr lang="en-US" sz="1400" u="none" strike="noStrike" dirty="0" err="1">
                          <a:effectLst/>
                        </a:rPr>
                        <a:t>UK</a:t>
                      </a:r>
                      <a:r>
                        <a:rPr lang="en-US" sz="1400" u="none" strike="noStrike" baseline="30000" dirty="0" err="1">
                          <a:effectLst/>
                        </a:rPr>
                        <a:t>b+v</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41%</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5,33%</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140</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9"/>
                  </a:ext>
                </a:extLst>
              </a:tr>
              <a:tr h="0">
                <a:tc>
                  <a:txBody>
                    <a:bodyPr/>
                    <a:lstStyle/>
                    <a:p>
                      <a:pPr algn="l" fontAlgn="b"/>
                      <a:r>
                        <a:rPr lang="en-US" sz="1400" u="none" strike="noStrike" dirty="0" err="1">
                          <a:effectLst/>
                        </a:rPr>
                        <a:t>Kanada</a:t>
                      </a:r>
                      <a:r>
                        <a:rPr lang="en-US" sz="1400" u="none" strike="noStrike" baseline="30000" dirty="0" err="1">
                          <a:effectLst/>
                        </a:rPr>
                        <a:t>b+v</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85%</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1,46%</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159</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0"/>
                  </a:ext>
                </a:extLst>
              </a:tr>
              <a:tr h="133416">
                <a:tc>
                  <a:txBody>
                    <a:bodyPr/>
                    <a:lstStyle/>
                    <a:p>
                      <a:pPr algn="l" fontAlgn="b"/>
                      <a:r>
                        <a:rPr lang="en-US" sz="1400" u="none" strike="noStrike" dirty="0" err="1">
                          <a:effectLst/>
                        </a:rPr>
                        <a:t>Norwegen</a:t>
                      </a:r>
                      <a:r>
                        <a:rPr lang="en-US" sz="1400" u="none" strike="noStrike" baseline="30000" dirty="0" err="1">
                          <a:effectLst/>
                        </a:rPr>
                        <a:t>b</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65%</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0,40%</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186</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1"/>
                  </a:ext>
                </a:extLst>
              </a:tr>
              <a:tr h="0">
                <a:tc>
                  <a:txBody>
                    <a:bodyPr/>
                    <a:lstStyle/>
                    <a:p>
                      <a:pPr algn="l" fontAlgn="b"/>
                      <a:r>
                        <a:rPr lang="en-US" sz="1400" u="none" strike="noStrike" dirty="0" err="1">
                          <a:effectLst/>
                        </a:rPr>
                        <a:t>Neuseeland</a:t>
                      </a:r>
                      <a:r>
                        <a:rPr lang="en-US" sz="1400" u="none" strike="noStrike" baseline="30000" dirty="0" err="1">
                          <a:effectLst/>
                        </a:rPr>
                        <a:t>b+v</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69%</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0,04%</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187</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2"/>
                  </a:ext>
                </a:extLst>
              </a:tr>
              <a:tr h="133416">
                <a:tc>
                  <a:txBody>
                    <a:bodyPr/>
                    <a:lstStyle/>
                    <a:p>
                      <a:pPr algn="l" fontAlgn="b"/>
                      <a:r>
                        <a:rPr lang="en-US" sz="1400" u="none" strike="noStrike" dirty="0" err="1">
                          <a:effectLst/>
                        </a:rPr>
                        <a:t>Slowenien</a:t>
                      </a:r>
                      <a:r>
                        <a:rPr lang="en-US" sz="1400" u="none" strike="noStrike" baseline="30000" dirty="0" err="1">
                          <a:effectLst/>
                        </a:rPr>
                        <a:t>b</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81%</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0,46%</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192</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3"/>
                  </a:ext>
                </a:extLst>
              </a:tr>
              <a:tr h="0">
                <a:tc>
                  <a:txBody>
                    <a:bodyPr/>
                    <a:lstStyle/>
                    <a:p>
                      <a:pPr algn="l" fontAlgn="b"/>
                      <a:r>
                        <a:rPr lang="en-US" sz="1400" u="none" strike="noStrike" dirty="0" err="1">
                          <a:effectLst/>
                        </a:rPr>
                        <a:t>Irland</a:t>
                      </a:r>
                      <a:r>
                        <a:rPr lang="en-US" sz="1400" u="none" strike="noStrike" baseline="30000" dirty="0" err="1">
                          <a:effectLst/>
                        </a:rPr>
                        <a:t>b+v</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58%</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3,20%</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193</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4"/>
                  </a:ext>
                </a:extLst>
              </a:tr>
              <a:tr h="0">
                <a:tc>
                  <a:txBody>
                    <a:bodyPr/>
                    <a:lstStyle/>
                    <a:p>
                      <a:pPr algn="l" fontAlgn="b"/>
                      <a:r>
                        <a:rPr lang="en-US" sz="1400" u="none" strike="noStrike" dirty="0" err="1">
                          <a:effectLst/>
                        </a:rPr>
                        <a:t>Spanien</a:t>
                      </a:r>
                      <a:r>
                        <a:rPr lang="en-US" sz="1400" u="none" strike="noStrike" baseline="30000" dirty="0" err="1">
                          <a:effectLst/>
                        </a:rPr>
                        <a:t>b+v</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69%</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a:effectLst/>
                        </a:rPr>
                        <a:t>6,10%</a:t>
                      </a:r>
                      <a:endParaRPr lang="en-US" sz="1400" b="0" i="0" u="none" strike="noStrike">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400" u="none" strike="noStrike" dirty="0">
                          <a:effectLst/>
                        </a:rPr>
                        <a:t>213</a:t>
                      </a:r>
                      <a:endParaRPr lang="en-US" sz="1400" b="0" i="0" u="none" strike="noStrike" dirty="0">
                        <a:solidFill>
                          <a:srgbClr val="000000"/>
                        </a:solidFill>
                        <a:effectLst/>
                        <a:latin typeface="Calibri" panose="020F0502020204030204" pitchFamily="34" charset="0"/>
                      </a:endParaRPr>
                    </a:p>
                  </a:txBody>
                  <a:tcPr marL="6671" marR="6671" marT="667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5"/>
                  </a:ext>
                </a:extLst>
              </a:tr>
            </a:tbl>
          </a:graphicData>
        </a:graphic>
      </p:graphicFrame>
      <p:sp>
        <p:nvSpPr>
          <p:cNvPr id="4" name="Textfeld 3"/>
          <p:cNvSpPr txBox="1"/>
          <p:nvPr/>
        </p:nvSpPr>
        <p:spPr>
          <a:xfrm>
            <a:off x="3187700" y="1992439"/>
            <a:ext cx="3796298" cy="5078313"/>
          </a:xfrm>
          <a:prstGeom prst="rect">
            <a:avLst/>
          </a:prstGeom>
          <a:noFill/>
        </p:spPr>
        <p:txBody>
          <a:bodyPr wrap="square" rtlCol="0">
            <a:spAutoFit/>
          </a:bodyPr>
          <a:lstStyle/>
          <a:p>
            <a:pPr algn="just"/>
            <a:r>
              <a:rPr lang="de-DE" dirty="0"/>
              <a:t>Verglichen wird auf Basis von 3 Zahlen:</a:t>
            </a:r>
          </a:p>
          <a:p>
            <a:pPr algn="just"/>
            <a:r>
              <a:rPr lang="de-DE" dirty="0"/>
              <a:t>Die erste Spalte Zeigt den Anteil der mit COVID-19 verstorbenen Heim-bewohner an der Gesamtzahl der COVID-19 Opfer. Hier stehen die USA vor Ungarn und Italien, wobei Italien noch nicht alle COVID-19 Toten in Heimen systematisch erfasst hat.</a:t>
            </a:r>
          </a:p>
          <a:p>
            <a:pPr algn="just"/>
            <a:r>
              <a:rPr lang="de-DE" dirty="0"/>
              <a:t>Die zweite Spalte zeigt den Anteil der Heimbewohner die mit COVID-19 verstorben sind. Hier liegt Neuseeland vor Ungarn und Österreich.</a:t>
            </a:r>
          </a:p>
          <a:p>
            <a:pPr algn="just"/>
            <a:r>
              <a:rPr lang="de-DE" dirty="0"/>
              <a:t>Zuletzt die dritte Spalte nach der die Tabelle sortiert ist. Sie zeigt um welchen Faktor das Risiko für einen Heimbewohner höher ist an COVID-19 zu sterben im Vergleich zu über 70 jährigen in der Gesamtpopulation. </a:t>
            </a:r>
            <a:endParaRPr lang="en-US" dirty="0"/>
          </a:p>
        </p:txBody>
      </p:sp>
      <p:sp>
        <p:nvSpPr>
          <p:cNvPr id="3" name="Textfeld 2"/>
          <p:cNvSpPr txBox="1"/>
          <p:nvPr/>
        </p:nvSpPr>
        <p:spPr>
          <a:xfrm>
            <a:off x="484188" y="2079726"/>
            <a:ext cx="614271" cy="276999"/>
          </a:xfrm>
          <a:prstGeom prst="rect">
            <a:avLst/>
          </a:prstGeom>
          <a:noFill/>
        </p:spPr>
        <p:txBody>
          <a:bodyPr wrap="none" rtlCol="0">
            <a:spAutoFit/>
          </a:bodyPr>
          <a:lstStyle/>
          <a:p>
            <a:r>
              <a:rPr lang="de-DE" sz="1200" dirty="0">
                <a:solidFill>
                  <a:schemeClr val="bg1">
                    <a:lumMod val="65000"/>
                  </a:schemeClr>
                </a:solidFill>
              </a:rPr>
              <a:t>[k7,k8]</a:t>
            </a:r>
            <a:endParaRPr lang="en-US" sz="1200" dirty="0">
              <a:solidFill>
                <a:schemeClr val="bg1">
                  <a:lumMod val="65000"/>
                </a:schemeClr>
              </a:solidFill>
            </a:endParaRPr>
          </a:p>
        </p:txBody>
      </p:sp>
    </p:spTree>
    <p:extLst>
      <p:ext uri="{BB962C8B-B14F-4D97-AF65-F5344CB8AC3E}">
        <p14:creationId xmlns:p14="http://schemas.microsoft.com/office/powerpoint/2010/main" val="269077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41718" y="294134"/>
            <a:ext cx="6624000" cy="8771632"/>
          </a:xfrm>
          <a:prstGeom prst="rect">
            <a:avLst/>
          </a:prstGeom>
          <a:solidFill>
            <a:srgbClr val="B8ED0D">
              <a:alpha val="60000"/>
            </a:srgbClr>
          </a:solidFill>
        </p:spPr>
        <p:txBody>
          <a:bodyPr wrap="square">
            <a:spAutoFit/>
          </a:bodyPr>
          <a:lstStyle/>
          <a:p>
            <a:pPr algn="just">
              <a:defRPr/>
            </a:pPr>
            <a:r>
              <a:rPr lang="de-DE" sz="2400" b="1" dirty="0"/>
              <a:t>Gegenmaßnamen I</a:t>
            </a:r>
          </a:p>
          <a:p>
            <a:pPr algn="just" fontAlgn="auto">
              <a:spcBef>
                <a:spcPts val="0"/>
              </a:spcBef>
              <a:spcAft>
                <a:spcPts val="0"/>
              </a:spcAft>
              <a:defRPr/>
            </a:pPr>
            <a:endParaRPr lang="de-DE" dirty="0"/>
          </a:p>
          <a:p>
            <a:pPr algn="just" fontAlgn="auto">
              <a:spcBef>
                <a:spcPts val="0"/>
              </a:spcBef>
              <a:spcAft>
                <a:spcPts val="0"/>
              </a:spcAft>
              <a:defRPr/>
            </a:pPr>
            <a:r>
              <a:rPr lang="de-DE" dirty="0"/>
              <a:t>Regierungen weltweit haben in Erwartung des </a:t>
            </a:r>
            <a:r>
              <a:rPr lang="de-DE" dirty="0" err="1"/>
              <a:t>Worst</a:t>
            </a:r>
            <a:r>
              <a:rPr lang="de-DE" dirty="0"/>
              <a:t> Case Szenarios verhältnismäßig einheitlich reagiert</a:t>
            </a:r>
            <a:r>
              <a:rPr lang="de-DE" baseline="30000" dirty="0"/>
              <a:t>g6</a:t>
            </a:r>
            <a:r>
              <a:rPr lang="de-DE" dirty="0"/>
              <a:t>.</a:t>
            </a:r>
          </a:p>
          <a:p>
            <a:pPr algn="just" fontAlgn="auto">
              <a:spcBef>
                <a:spcPts val="0"/>
              </a:spcBef>
              <a:spcAft>
                <a:spcPts val="0"/>
              </a:spcAft>
              <a:defRPr/>
            </a:pPr>
            <a:r>
              <a:rPr lang="de-DE" dirty="0"/>
              <a:t>(I) Absage von Großveranstaltungen. Um Ereignisse zu Verhindern in denen eine Person, sehr viele andere Anstecken kann wurden Großveranstaltungen  abgesagt. Die Definitionen was eine Großveranstaltung ist variieren dabei von Zeit zu Zeit und von Land zu Land. Die Maßnahme hat sehr wahrscheinlich eine Auswirkung auf das Infektionsgeschehen, da immer wieder </a:t>
            </a:r>
            <a:r>
              <a:rPr lang="de-DE" dirty="0" err="1"/>
              <a:t>Superspreader</a:t>
            </a:r>
            <a:r>
              <a:rPr lang="de-DE" dirty="0"/>
              <a:t> in geschlossenen Räumen vorkommen. Die WHO empfiehlt die Maßnahme Fallbezogen basierend auf dem lokalen Verbreitungsgrad der Infektiösen Krankheit durchzuführen</a:t>
            </a:r>
            <a:r>
              <a:rPr lang="de-DE" baseline="30000" dirty="0"/>
              <a:t>p4</a:t>
            </a:r>
            <a:r>
              <a:rPr lang="de-DE" dirty="0"/>
              <a:t>.</a:t>
            </a:r>
          </a:p>
          <a:p>
            <a:pPr algn="just" fontAlgn="auto">
              <a:spcBef>
                <a:spcPts val="0"/>
              </a:spcBef>
              <a:spcAft>
                <a:spcPts val="0"/>
              </a:spcAft>
              <a:defRPr/>
            </a:pPr>
            <a:r>
              <a:rPr lang="de-DE" dirty="0"/>
              <a:t>(II) Schulschließungen. Kinder und Jugendliche haben quasi kein erhöhtes Sterberisiko durch eine COVID-19 Erkrankung</a:t>
            </a:r>
            <a:r>
              <a:rPr lang="de-DE" baseline="30000" dirty="0"/>
              <a:t>g7</a:t>
            </a:r>
            <a:r>
              <a:rPr lang="de-DE" dirty="0"/>
              <a:t>. Ob Kinder relevant zum Infektionsgeschehen beitragen ist hoch umstritten.  Dennoch haben die meisten Länder mit Schließungen oder Betriebseinschränkungen von Kitas, Kindergärten, Schulen und Universitäten reagiert. Für Deutschland hat das RKI die Situation basierend auf verfügbaren Fakten evaluiert</a:t>
            </a:r>
            <a:r>
              <a:rPr lang="de-DE" baseline="30000" dirty="0"/>
              <a:t>g7</a:t>
            </a:r>
            <a:r>
              <a:rPr lang="de-DE" dirty="0"/>
              <a:t>. Die Maßnahme gilt auch für das RKI als „</a:t>
            </a:r>
            <a:r>
              <a:rPr lang="de-DE" dirty="0" err="1"/>
              <a:t>ultima</a:t>
            </a:r>
            <a:r>
              <a:rPr lang="de-DE" dirty="0"/>
              <a:t> ratio“</a:t>
            </a:r>
            <a:r>
              <a:rPr lang="de-DE" baseline="30000" dirty="0"/>
              <a:t>g8</a:t>
            </a:r>
            <a:r>
              <a:rPr lang="de-DE" dirty="0"/>
              <a:t>. Dennoch hat die Politik die Maßnahme bereits im zweiten Schritt ergriffen. Schulschließungen sind im Rahmen des WHO Pandemieplans generell zu erwägen</a:t>
            </a:r>
            <a:r>
              <a:rPr lang="de-DE" baseline="30000" dirty="0"/>
              <a:t>p4</a:t>
            </a:r>
            <a:r>
              <a:rPr lang="de-DE" dirty="0"/>
              <a:t>.</a:t>
            </a:r>
          </a:p>
          <a:p>
            <a:pPr algn="just" fontAlgn="auto">
              <a:spcBef>
                <a:spcPts val="0"/>
              </a:spcBef>
              <a:spcAft>
                <a:spcPts val="0"/>
              </a:spcAft>
              <a:defRPr/>
            </a:pPr>
            <a:r>
              <a:rPr lang="de-DE" dirty="0"/>
              <a:t>Der entstandene volkswirtschaftliche und psychologische Schaden ist real und wird sich in seiner Auswirkung erst in Zukunft zuverlässig bewerten lassen. US Wissenschaftler schätzen die Kosten von 4 Monaten Schulschließung auf 2,5 Billionen USD.  </a:t>
            </a:r>
          </a:p>
          <a:p>
            <a:pPr algn="just" fontAlgn="auto">
              <a:spcBef>
                <a:spcPts val="0"/>
              </a:spcBef>
              <a:spcAft>
                <a:spcPts val="0"/>
              </a:spcAft>
              <a:defRPr/>
            </a:pPr>
            <a:r>
              <a:rPr lang="de-DE" dirty="0"/>
              <a:t>(III) Geschäftsschließungen. Als 3. Maßnahme wurden in fast allen Ländern Geschäfte nach unterschiedlichen Kriterien geschlossen. Der WHO Plan zielt darauf ab Geschäftsbetrieb aufrecht zu erhalten</a:t>
            </a:r>
            <a:r>
              <a:rPr lang="de-DE" baseline="30000" dirty="0"/>
              <a:t>p4</a:t>
            </a:r>
            <a:r>
              <a:rPr lang="de-DE" dirty="0"/>
              <a:t>. In der gravierendsten Ausbaustufe dürfen nur noch Lebensmittel-</a:t>
            </a:r>
          </a:p>
        </p:txBody>
      </p:sp>
    </p:spTree>
    <p:extLst>
      <p:ext uri="{BB962C8B-B14F-4D97-AF65-F5344CB8AC3E}">
        <p14:creationId xmlns:p14="http://schemas.microsoft.com/office/powerpoint/2010/main" val="3348506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3513" y="0"/>
            <a:ext cx="7416123" cy="9359900"/>
          </a:xfrm>
          <a:prstGeom prst="rect">
            <a:avLst/>
          </a:prstGeom>
        </p:spPr>
      </p:pic>
      <p:sp>
        <p:nvSpPr>
          <p:cNvPr id="2" name="Textfeld 1"/>
          <p:cNvSpPr txBox="1"/>
          <p:nvPr/>
        </p:nvSpPr>
        <p:spPr>
          <a:xfrm>
            <a:off x="501912" y="3679676"/>
            <a:ext cx="6419324" cy="2000548"/>
          </a:xfrm>
          <a:prstGeom prst="rect">
            <a:avLst/>
          </a:prstGeom>
          <a:noFill/>
        </p:spPr>
        <p:txBody>
          <a:bodyPr wrap="square" rtlCol="0">
            <a:spAutoFit/>
          </a:bodyPr>
          <a:lstStyle/>
          <a:p>
            <a:r>
              <a:rPr lang="de-DE" sz="8800" b="1" dirty="0">
                <a:solidFill>
                  <a:schemeClr val="bg1"/>
                </a:solidFill>
                <a:effectLst>
                  <a:outerShdw blurRad="38100" dist="38100" dir="2700000" algn="tl">
                    <a:srgbClr val="000000">
                      <a:alpha val="43137"/>
                    </a:srgbClr>
                  </a:outerShdw>
                </a:effectLst>
              </a:rPr>
              <a:t>FOLGEN </a:t>
            </a:r>
          </a:p>
          <a:p>
            <a:r>
              <a:rPr lang="de-DE" sz="3600" b="1" dirty="0">
                <a:solidFill>
                  <a:schemeClr val="bg1"/>
                </a:solidFill>
                <a:effectLst>
                  <a:outerShdw blurRad="38100" dist="38100" dir="2700000" algn="tl">
                    <a:srgbClr val="000000">
                      <a:alpha val="43137"/>
                    </a:srgbClr>
                  </a:outerShdw>
                </a:effectLst>
              </a:rPr>
              <a:t>DER PANDEMIE BEKÄMPFUNG</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9511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Wirtschaftliche Folgen der Pandemiebekämpfung</a:t>
            </a:r>
          </a:p>
          <a:p>
            <a:pPr algn="just" fontAlgn="auto">
              <a:spcBef>
                <a:spcPts val="0"/>
              </a:spcBef>
              <a:spcAft>
                <a:spcPts val="0"/>
              </a:spcAft>
              <a:defRPr/>
            </a:pPr>
            <a:endParaRPr lang="de-DE" dirty="0"/>
          </a:p>
          <a:p>
            <a:pPr algn="just" fontAlgn="auto">
              <a:spcBef>
                <a:spcPts val="0"/>
              </a:spcBef>
              <a:spcAft>
                <a:spcPts val="0"/>
              </a:spcAft>
              <a:defRPr/>
            </a:pPr>
            <a:r>
              <a:rPr lang="de-DE" dirty="0"/>
              <a:t>Die Reaktionen auf die COVID-19 Pandemie haben eine Wirtschaftskrise historischem Ausmaßes ausgelöst, deren volle Folgen noch nicht absehbar sind. Ausgangsbeschränkungen und Geschäftsschließungen haben die Nachfrage einbrechen lassen während Produktionsausfälle zu Lieferengpässen geführt haben</a:t>
            </a:r>
            <a:r>
              <a:rPr lang="de-DE" baseline="30000" dirty="0"/>
              <a:t>f5</a:t>
            </a:r>
            <a:r>
              <a:rPr lang="de-DE" dirty="0"/>
              <a:t>. Die Tabelle zeigt die Auswirkungen auf die Wirtschaftsleistung verschiedener Branchen</a:t>
            </a:r>
            <a:r>
              <a:rPr lang="de-DE" baseline="30000" dirty="0"/>
              <a:t>f5</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                                               .  Im Vergleich zur Hong Kong Grippe zeigt sich der wirtschaftliche Schaden der von Entscheidungsträgern heute</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2" name="Tabelle 1"/>
          <p:cNvGraphicFramePr>
            <a:graphicFrameLocks noGrp="1"/>
          </p:cNvGraphicFramePr>
          <p:nvPr>
            <p:extLst>
              <p:ext uri="{D42A27DB-BD31-4B8C-83A1-F6EECF244321}">
                <p14:modId xmlns:p14="http://schemas.microsoft.com/office/powerpoint/2010/main" val="1583725452"/>
              </p:ext>
            </p:extLst>
          </p:nvPr>
        </p:nvGraphicFramePr>
        <p:xfrm>
          <a:off x="3831166" y="2909330"/>
          <a:ext cx="3052234" cy="2512568"/>
        </p:xfrm>
        <a:graphic>
          <a:graphicData uri="http://schemas.openxmlformats.org/drawingml/2006/table">
            <a:tbl>
              <a:tblPr firstRow="1" bandRow="1">
                <a:tableStyleId>{2D5ABB26-0587-4C30-8999-92F81FD0307C}</a:tableStyleId>
              </a:tblPr>
              <a:tblGrid>
                <a:gridCol w="2474384">
                  <a:extLst>
                    <a:ext uri="{9D8B030D-6E8A-4147-A177-3AD203B41FA5}">
                      <a16:colId xmlns:a16="http://schemas.microsoft.com/office/drawing/2014/main" val="20000"/>
                    </a:ext>
                  </a:extLst>
                </a:gridCol>
                <a:gridCol w="577850">
                  <a:extLst>
                    <a:ext uri="{9D8B030D-6E8A-4147-A177-3AD203B41FA5}">
                      <a16:colId xmlns:a16="http://schemas.microsoft.com/office/drawing/2014/main" val="20001"/>
                    </a:ext>
                  </a:extLst>
                </a:gridCol>
              </a:tblGrid>
              <a:tr h="0">
                <a:tc>
                  <a:txBody>
                    <a:bodyPr/>
                    <a:lstStyle/>
                    <a:p>
                      <a:r>
                        <a:rPr lang="de-DE" b="1" dirty="0"/>
                        <a:t>Branche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0">
                <a:tc>
                  <a:txBody>
                    <a:bodyPr/>
                    <a:lstStyle/>
                    <a:p>
                      <a:r>
                        <a:rPr lang="de-DE" dirty="0"/>
                        <a:t>Reisebüros</a:t>
                      </a:r>
                      <a:r>
                        <a:rPr lang="de-DE" baseline="0" dirty="0"/>
                        <a:t> und Veranstalter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-84%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0">
                <a:tc>
                  <a:txBody>
                    <a:bodyPr/>
                    <a:lstStyle/>
                    <a:p>
                      <a:r>
                        <a:rPr lang="de-DE" dirty="0"/>
                        <a:t>Luftfahrt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-76%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0">
                <a:tc>
                  <a:txBody>
                    <a:bodyPr/>
                    <a:lstStyle/>
                    <a:p>
                      <a:r>
                        <a:rPr lang="de-DE" dirty="0"/>
                        <a:t>Gastgewerbe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-68%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0">
                <a:tc>
                  <a:txBody>
                    <a:bodyPr/>
                    <a:lstStyle/>
                    <a:p>
                      <a:r>
                        <a:rPr lang="de-DE" dirty="0"/>
                        <a:t>Gesundheitswesen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0">
                <a:tc>
                  <a:txBody>
                    <a:bodyPr/>
                    <a:lstStyle/>
                    <a:p>
                      <a:r>
                        <a:rPr lang="de-DE" dirty="0"/>
                        <a:t>Kunst, Unterhaltung, Erholung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0">
                <a:tc>
                  <a:txBody>
                    <a:bodyPr/>
                    <a:lstStyle/>
                    <a:p>
                      <a:r>
                        <a:rPr lang="de-DE" dirty="0"/>
                        <a:t>Fahrzeugbau</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r h="0">
                <a:tc>
                  <a:txBody>
                    <a:bodyPr/>
                    <a:lstStyle/>
                    <a:p>
                      <a:r>
                        <a:rPr lang="de-DE" dirty="0"/>
                        <a:t>Pharmaindustrie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7"/>
                  </a:ext>
                </a:extLst>
              </a:tr>
            </a:tbl>
          </a:graphicData>
        </a:graphic>
      </p:graphicFrame>
      <p:sp>
        <p:nvSpPr>
          <p:cNvPr id="4" name="Textfeld 3"/>
          <p:cNvSpPr txBox="1"/>
          <p:nvPr/>
        </p:nvSpPr>
        <p:spPr>
          <a:xfrm>
            <a:off x="372700" y="3057366"/>
            <a:ext cx="3458466" cy="2862322"/>
          </a:xfrm>
          <a:prstGeom prst="rect">
            <a:avLst/>
          </a:prstGeom>
          <a:noFill/>
        </p:spPr>
        <p:txBody>
          <a:bodyPr wrap="square" rtlCol="0">
            <a:spAutoFit/>
          </a:bodyPr>
          <a:lstStyle/>
          <a:p>
            <a:pPr algn="just"/>
            <a:r>
              <a:rPr lang="de-DE" dirty="0"/>
              <a:t>In Europa wird es wird es zum größten Wirtschaftseinbruch seit der Großen Depression kommen. Das BIP wird in der EU um 8,3% zurück gehen in DE um 6,3%. Die Arbeitslosenquote wird von 6,7% auf 9% steigen. Die Grafik zeigt die Entwicklung des BIP und Prognose für Deutschland und Frankreich (stellvertretend für die EU)</a:t>
            </a:r>
            <a:r>
              <a:rPr lang="de-DE" baseline="30000" dirty="0"/>
              <a:t>f6</a:t>
            </a:r>
            <a:endParaRPr lang="en-US" baseline="30000" dirty="0"/>
          </a:p>
        </p:txBody>
      </p:sp>
      <p:graphicFrame>
        <p:nvGraphicFramePr>
          <p:cNvPr id="8" name="Diagramm 7"/>
          <p:cNvGraphicFramePr>
            <a:graphicFrameLocks/>
          </p:cNvGraphicFramePr>
          <p:nvPr>
            <p:extLst>
              <p:ext uri="{D42A27DB-BD31-4B8C-83A1-F6EECF244321}">
                <p14:modId xmlns:p14="http://schemas.microsoft.com/office/powerpoint/2010/main" val="2669584411"/>
              </p:ext>
            </p:extLst>
          </p:nvPr>
        </p:nvGraphicFramePr>
        <p:xfrm>
          <a:off x="448900" y="6158511"/>
          <a:ext cx="3881800" cy="274320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Gerader Verbinder 8"/>
          <p:cNvCxnSpPr/>
          <p:nvPr/>
        </p:nvCxnSpPr>
        <p:spPr>
          <a:xfrm>
            <a:off x="1525905" y="6560820"/>
            <a:ext cx="0" cy="2030124"/>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rot="16200000">
            <a:off x="727385" y="7021983"/>
            <a:ext cx="1320041" cy="276999"/>
          </a:xfrm>
          <a:prstGeom prst="rect">
            <a:avLst/>
          </a:prstGeom>
          <a:noFill/>
        </p:spPr>
        <p:txBody>
          <a:bodyPr wrap="none" rtlCol="0">
            <a:spAutoFit/>
          </a:bodyPr>
          <a:lstStyle/>
          <a:p>
            <a:r>
              <a:rPr lang="de-DE" sz="1200" dirty="0">
                <a:solidFill>
                  <a:srgbClr val="C00000"/>
                </a:solidFill>
              </a:rPr>
              <a:t>Hong Kong Grippe</a:t>
            </a:r>
            <a:endParaRPr lang="en-US" sz="1200" dirty="0">
              <a:solidFill>
                <a:srgbClr val="C00000"/>
              </a:solidFill>
            </a:endParaRPr>
          </a:p>
        </p:txBody>
      </p:sp>
      <p:cxnSp>
        <p:nvCxnSpPr>
          <p:cNvPr id="11" name="Gerader Verbinder 10"/>
          <p:cNvCxnSpPr/>
          <p:nvPr/>
        </p:nvCxnSpPr>
        <p:spPr>
          <a:xfrm>
            <a:off x="3224325" y="6560820"/>
            <a:ext cx="0" cy="2030124"/>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rot="16200000">
            <a:off x="2638490" y="7792424"/>
            <a:ext cx="881973" cy="276999"/>
          </a:xfrm>
          <a:prstGeom prst="rect">
            <a:avLst/>
          </a:prstGeom>
          <a:noFill/>
        </p:spPr>
        <p:txBody>
          <a:bodyPr wrap="none" rtlCol="0">
            <a:spAutoFit/>
          </a:bodyPr>
          <a:lstStyle/>
          <a:p>
            <a:r>
              <a:rPr lang="de-DE" sz="1200" dirty="0">
                <a:solidFill>
                  <a:srgbClr val="C00000"/>
                </a:solidFill>
              </a:rPr>
              <a:t>Finanzkrise</a:t>
            </a:r>
            <a:endParaRPr lang="en-US" sz="1200" dirty="0">
              <a:solidFill>
                <a:srgbClr val="C00000"/>
              </a:solidFill>
            </a:endParaRPr>
          </a:p>
        </p:txBody>
      </p:sp>
      <p:sp>
        <p:nvSpPr>
          <p:cNvPr id="13" name="Textfeld 12"/>
          <p:cNvSpPr txBox="1"/>
          <p:nvPr/>
        </p:nvSpPr>
        <p:spPr>
          <a:xfrm>
            <a:off x="4330700" y="6050045"/>
            <a:ext cx="2653300" cy="2862322"/>
          </a:xfrm>
          <a:prstGeom prst="rect">
            <a:avLst/>
          </a:prstGeom>
          <a:noFill/>
        </p:spPr>
        <p:txBody>
          <a:bodyPr wrap="square" rtlCol="0">
            <a:spAutoFit/>
          </a:bodyPr>
          <a:lstStyle/>
          <a:p>
            <a:pPr algn="just"/>
            <a:r>
              <a:rPr lang="de-DE" dirty="0"/>
              <a:t>und damals verursacht wurde. Schwächung der Wirtschaftsleistung kann auch die Gesundheits-systeme schwächen und Lebenserwartung senken. </a:t>
            </a:r>
          </a:p>
          <a:p>
            <a:pPr algn="just"/>
            <a:r>
              <a:rPr lang="de-DE" dirty="0"/>
              <a:t>Arbeitslosigkeit und sozialer Abstieg erhöhen die Gesundheitsrisiken nicht nur bei COVID-19. </a:t>
            </a:r>
            <a:endParaRPr lang="en-US" dirty="0"/>
          </a:p>
        </p:txBody>
      </p:sp>
      <p:sp>
        <p:nvSpPr>
          <p:cNvPr id="3" name="Textfeld 2"/>
          <p:cNvSpPr txBox="1"/>
          <p:nvPr/>
        </p:nvSpPr>
        <p:spPr>
          <a:xfrm>
            <a:off x="3612804" y="8346510"/>
            <a:ext cx="566181" cy="276999"/>
          </a:xfrm>
          <a:prstGeom prst="rect">
            <a:avLst/>
          </a:prstGeom>
          <a:noFill/>
        </p:spPr>
        <p:txBody>
          <a:bodyPr wrap="none" rtlCol="0">
            <a:spAutoFit/>
          </a:bodyPr>
          <a:lstStyle/>
          <a:p>
            <a:r>
              <a:rPr lang="de-DE" sz="1200" dirty="0">
                <a:solidFill>
                  <a:schemeClr val="bg1">
                    <a:lumMod val="65000"/>
                  </a:schemeClr>
                </a:solidFill>
              </a:rPr>
              <a:t>[f6,f7]</a:t>
            </a:r>
            <a:endParaRPr lang="en-US" sz="1200" dirty="0">
              <a:solidFill>
                <a:schemeClr val="bg1">
                  <a:lumMod val="65000"/>
                </a:schemeClr>
              </a:solidFill>
            </a:endParaRPr>
          </a:p>
        </p:txBody>
      </p:sp>
    </p:spTree>
    <p:extLst>
      <p:ext uri="{BB962C8B-B14F-4D97-AF65-F5344CB8AC3E}">
        <p14:creationId xmlns:p14="http://schemas.microsoft.com/office/powerpoint/2010/main" val="1832336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Gesundheitliche Folgen der Pandemiebekämpfung</a:t>
            </a:r>
          </a:p>
          <a:p>
            <a:pPr algn="just" fontAlgn="auto">
              <a:spcBef>
                <a:spcPts val="0"/>
              </a:spcBef>
              <a:spcAft>
                <a:spcPts val="0"/>
              </a:spcAft>
              <a:defRPr/>
            </a:pPr>
            <a:endParaRPr lang="de-DE" dirty="0"/>
          </a:p>
          <a:p>
            <a:pPr algn="just" fontAlgn="auto">
              <a:spcBef>
                <a:spcPts val="0"/>
              </a:spcBef>
              <a:spcAft>
                <a:spcPts val="0"/>
              </a:spcAft>
              <a:defRPr/>
            </a:pPr>
            <a:r>
              <a:rPr lang="de-DE" dirty="0"/>
              <a:t>Ziel der Bundesregierung in der COVID-19 Pandemie war es Menschen vor Infektion zu schützen und das Gesundheitssystem nicht zu überlasten.  Dazu wurde den Menschen geraten zu Hause zu bleiben und elektive Operationen verschoben</a:t>
            </a:r>
            <a:r>
              <a:rPr lang="de-DE" baseline="30000" dirty="0"/>
              <a:t>E1</a:t>
            </a:r>
            <a:r>
              <a:rPr lang="de-DE" dirty="0"/>
              <a:t>. Elektiv wurde dabei manchmal nicht im Sinne der Gesundheit des Patienten ausgelegt</a:t>
            </a:r>
            <a:r>
              <a:rPr lang="de-DE" baseline="30000" dirty="0"/>
              <a:t>E2</a:t>
            </a:r>
            <a:r>
              <a:rPr lang="de-DE" dirty="0"/>
              <a:t>. Insgesamt wurden 908,000 OPs verschoben, darunter 52,000 Krebs OPs, das sind 24% der geplanten Krebs OPs</a:t>
            </a:r>
            <a:r>
              <a:rPr lang="de-DE" baseline="30000" dirty="0"/>
              <a:t>E3</a:t>
            </a:r>
            <a:r>
              <a:rPr lang="de-DE" dirty="0"/>
              <a: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a:defRPr/>
            </a:pPr>
            <a:r>
              <a:rPr lang="de-DE" dirty="0"/>
              <a:t>fehlenden Behandlungen im März/April auf die Zahlen auswirkt lässt sich nicht abschätzen. Kapazitäten für hypothetische Patienten vorzuhalten, war keinen Fall im Sinne der realer Patienten.</a:t>
            </a:r>
          </a:p>
        </p:txBody>
      </p:sp>
      <p:graphicFrame>
        <p:nvGraphicFramePr>
          <p:cNvPr id="2" name="Tabelle 1"/>
          <p:cNvGraphicFramePr>
            <a:graphicFrameLocks noGrp="1"/>
          </p:cNvGraphicFramePr>
          <p:nvPr>
            <p:extLst>
              <p:ext uri="{D42A27DB-BD31-4B8C-83A1-F6EECF244321}">
                <p14:modId xmlns:p14="http://schemas.microsoft.com/office/powerpoint/2010/main" val="1729722629"/>
              </p:ext>
            </p:extLst>
          </p:nvPr>
        </p:nvGraphicFramePr>
        <p:xfrm>
          <a:off x="475191" y="3182761"/>
          <a:ext cx="3144309" cy="4767834"/>
        </p:xfrm>
        <a:graphic>
          <a:graphicData uri="http://schemas.openxmlformats.org/drawingml/2006/table">
            <a:tbl>
              <a:tblPr firstRow="1" bandRow="1">
                <a:tableStyleId>{2D5ABB26-0587-4C30-8999-92F81FD0307C}</a:tableStyleId>
              </a:tblPr>
              <a:tblGrid>
                <a:gridCol w="2509309">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tblGrid>
              <a:tr h="0">
                <a:tc>
                  <a:txBody>
                    <a:bodyPr/>
                    <a:lstStyle/>
                    <a:p>
                      <a:r>
                        <a:rPr lang="de-DE" dirty="0"/>
                        <a:t>Behandlungen im KH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-39%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0">
                <a:tc>
                  <a:txBody>
                    <a:bodyPr/>
                    <a:lstStyle/>
                    <a:p>
                      <a:r>
                        <a:rPr lang="de-DE" dirty="0"/>
                        <a:t>Elektive Operationen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-79%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0">
                <a:tc>
                  <a:txBody>
                    <a:bodyPr/>
                    <a:lstStyle/>
                    <a:p>
                      <a:r>
                        <a:rPr lang="de-DE" dirty="0"/>
                        <a:t>Herzinfarkt Notfälle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-31%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0">
                <a:tc>
                  <a:txBody>
                    <a:bodyPr/>
                    <a:lstStyle/>
                    <a:p>
                      <a:r>
                        <a:rPr lang="de-DE" dirty="0"/>
                        <a:t>Schlaganfall Vorstufe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-37%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0">
                <a:tc>
                  <a:txBody>
                    <a:bodyPr/>
                    <a:lstStyle/>
                    <a:p>
                      <a:r>
                        <a:rPr lang="de-DE" dirty="0"/>
                        <a:t>Schlaganfall Notfälle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0">
                <a:tc>
                  <a:txBody>
                    <a:bodyPr/>
                    <a:lstStyle/>
                    <a:p>
                      <a:r>
                        <a:rPr lang="de-DE" dirty="0"/>
                        <a:t>Herz-Kreislauf-Krankheiten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-42%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0">
                <a:tc>
                  <a:txBody>
                    <a:bodyPr/>
                    <a:lstStyle/>
                    <a:p>
                      <a:r>
                        <a:rPr lang="de-DE" dirty="0"/>
                        <a:t>Muskel-Skelett-System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-65%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r h="0">
                <a:tc>
                  <a:txBody>
                    <a:bodyPr/>
                    <a:lstStyle/>
                    <a:p>
                      <a:r>
                        <a:rPr lang="de-DE" dirty="0"/>
                        <a:t>Blinddarm Entfernung</a:t>
                      </a:r>
                      <a:r>
                        <a:rPr lang="de-DE" baseline="0" dirty="0"/>
                        <a:t> (ohne)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7"/>
                  </a:ext>
                </a:extLst>
              </a:tr>
              <a:tr h="0">
                <a:tc>
                  <a:txBody>
                    <a:bodyPr/>
                    <a:lstStyle/>
                    <a:p>
                      <a:r>
                        <a:rPr lang="de-DE" dirty="0"/>
                        <a:t>Blinddarm mit Entzündung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8"/>
                  </a:ext>
                </a:extLst>
              </a:tr>
              <a:tr h="0">
                <a:tc>
                  <a:txBody>
                    <a:bodyPr/>
                    <a:lstStyle/>
                    <a:p>
                      <a:r>
                        <a:rPr lang="de-DE" dirty="0"/>
                        <a:t>Brustkrebs OPs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+11%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9"/>
                  </a:ext>
                </a:extLst>
              </a:tr>
              <a:tr h="0">
                <a:tc>
                  <a:txBody>
                    <a:bodyPr/>
                    <a:lstStyle/>
                    <a:p>
                      <a:r>
                        <a:rPr lang="de-DE" dirty="0"/>
                        <a:t>Brustrekonstruktionen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-76%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0"/>
                  </a:ext>
                </a:extLst>
              </a:tr>
              <a:tr h="0">
                <a:tc>
                  <a:txBody>
                    <a:bodyPr/>
                    <a:lstStyle/>
                    <a:p>
                      <a:r>
                        <a:rPr lang="de-DE" dirty="0"/>
                        <a:t>Gutartige Gebärmuttertumore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-66%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1"/>
                  </a:ext>
                </a:extLst>
              </a:tr>
              <a:tr h="0">
                <a:tc>
                  <a:txBody>
                    <a:bodyPr/>
                    <a:lstStyle/>
                    <a:p>
                      <a:r>
                        <a:rPr lang="de-DE" dirty="0"/>
                        <a:t>Gebärmutterkrebs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2"/>
                  </a:ext>
                </a:extLst>
              </a:tr>
              <a:tr h="0">
                <a:tc>
                  <a:txBody>
                    <a:bodyPr/>
                    <a:lstStyle/>
                    <a:p>
                      <a:r>
                        <a:rPr lang="de-DE" dirty="0"/>
                        <a:t>Hüftprothesen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-79%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3"/>
                  </a:ext>
                </a:extLst>
              </a:tr>
              <a:tr h="370840">
                <a:tc>
                  <a:txBody>
                    <a:bodyPr/>
                    <a:lstStyle/>
                    <a:p>
                      <a:r>
                        <a:rPr lang="de-DE" dirty="0"/>
                        <a:t>Oberschenkelhalsbrüche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r>
                        <a:rPr lang="de-DE" dirty="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4"/>
                  </a:ext>
                </a:extLst>
              </a:tr>
            </a:tbl>
          </a:graphicData>
        </a:graphic>
      </p:graphicFrame>
      <p:sp>
        <p:nvSpPr>
          <p:cNvPr id="3" name="Textfeld 2"/>
          <p:cNvSpPr txBox="1"/>
          <p:nvPr/>
        </p:nvSpPr>
        <p:spPr>
          <a:xfrm>
            <a:off x="3619500" y="3055761"/>
            <a:ext cx="3364500" cy="5078313"/>
          </a:xfrm>
          <a:prstGeom prst="rect">
            <a:avLst/>
          </a:prstGeom>
          <a:noFill/>
        </p:spPr>
        <p:txBody>
          <a:bodyPr wrap="square" rtlCol="0">
            <a:spAutoFit/>
          </a:bodyPr>
          <a:lstStyle/>
          <a:p>
            <a:pPr algn="just"/>
            <a:r>
              <a:rPr lang="de-DE" dirty="0"/>
              <a:t>Die AOK hat die Daten ihrer 27 Mio. Versicherten für März/April untersucht (Tabelle) und mit dem Vorjahr verglichen</a:t>
            </a:r>
            <a:r>
              <a:rPr lang="de-DE" baseline="30000" dirty="0"/>
              <a:t>E4</a:t>
            </a:r>
            <a:r>
              <a:rPr lang="de-DE" dirty="0"/>
              <a:t>. Auch berechtigt wirkende verschobene OPs können im Einzelfall schlimme Konsequenzen haben. </a:t>
            </a:r>
          </a:p>
          <a:p>
            <a:pPr algn="just"/>
            <a:r>
              <a:rPr lang="de-DE" dirty="0"/>
              <a:t>Es ist allerdings auch ein Trend erkennbar, das gerade Herzinfarkt und Schlaganfall Patienten zu oft der Aufforderung „</a:t>
            </a:r>
            <a:r>
              <a:rPr lang="de-DE" dirty="0" err="1"/>
              <a:t>stay</a:t>
            </a:r>
            <a:r>
              <a:rPr lang="de-DE" dirty="0"/>
              <a:t>-at-</a:t>
            </a:r>
            <a:r>
              <a:rPr lang="de-DE" dirty="0" err="1"/>
              <a:t>home</a:t>
            </a:r>
            <a:r>
              <a:rPr lang="de-DE" dirty="0"/>
              <a:t>“ nachgekommen sind. An Schlaganfall sterben jedes Jahr in Deutschland etwa 64,000</a:t>
            </a:r>
            <a:r>
              <a:rPr lang="de-DE" baseline="30000" dirty="0"/>
              <a:t>E5</a:t>
            </a:r>
            <a:r>
              <a:rPr lang="de-DE" dirty="0"/>
              <a:t>, am Herzinfarkt 70,000</a:t>
            </a:r>
            <a:r>
              <a:rPr lang="de-DE" baseline="30000" dirty="0"/>
              <a:t>E6</a:t>
            </a:r>
            <a:r>
              <a:rPr lang="de-DE" dirty="0"/>
              <a:t>. An Herz-Kreislauf-Krankheiten sterben in Deutschland jedes Jahr ca. 340.000</a:t>
            </a:r>
            <a:r>
              <a:rPr lang="de-DE" baseline="30000" dirty="0"/>
              <a:t>o7</a:t>
            </a:r>
            <a:r>
              <a:rPr lang="de-DE" dirty="0"/>
              <a:t>. Inwieweit sich die </a:t>
            </a:r>
          </a:p>
        </p:txBody>
      </p:sp>
    </p:spTree>
    <p:extLst>
      <p:ext uri="{BB962C8B-B14F-4D97-AF65-F5344CB8AC3E}">
        <p14:creationId xmlns:p14="http://schemas.microsoft.com/office/powerpoint/2010/main" val="3010137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CE30FA7-5DF9-41A6-961D-F632BA8DE3EB}"/>
              </a:ext>
            </a:extLst>
          </p:cNvPr>
          <p:cNvSpPr/>
          <p:nvPr/>
        </p:nvSpPr>
        <p:spPr>
          <a:xfrm>
            <a:off x="360000" y="526353"/>
            <a:ext cx="4128740" cy="7185044"/>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0" b="1" dirty="0">
                <a:ea typeface="Segoe UI Black" panose="020B0A02040204020203" pitchFamily="34" charset="0"/>
              </a:rPr>
              <a:t>Lebenserwartung</a:t>
            </a:r>
          </a:p>
          <a:p>
            <a:pPr algn="just" fontAlgn="auto">
              <a:spcBef>
                <a:spcPts val="0"/>
              </a:spcBef>
              <a:spcAft>
                <a:spcPts val="0"/>
              </a:spcAft>
              <a:defRPr/>
            </a:pPr>
            <a:endParaRPr lang="de-DE" sz="2400" dirty="0"/>
          </a:p>
          <a:p>
            <a:pPr algn="just" fontAlgn="auto">
              <a:spcBef>
                <a:spcPts val="0"/>
              </a:spcBef>
              <a:spcAft>
                <a:spcPts val="0"/>
              </a:spcAft>
              <a:defRPr/>
            </a:pPr>
            <a:r>
              <a:rPr lang="de-DE" dirty="0"/>
              <a:t>An der Universität Freiburg gibt es ein Forschungszentrum für Generationen-verträge. 	Gemäß des Institutsleiters Prof. </a:t>
            </a:r>
            <a:r>
              <a:rPr lang="de-DE" dirty="0" err="1"/>
              <a:t>Raffelhüschen</a:t>
            </a:r>
            <a:r>
              <a:rPr lang="de-DE" dirty="0"/>
              <a:t> sinkt für je 1% Reduktion im BIP die durchschnittliche Lebens-erwartung um 0,89 Monate, da höheres BIP, mehr Fortschritt bedeutet der auch der Medizinischen Versorgung zu gute kommt.  Daran ändert auch die Investitionen in medizinische COVID-19  Forschung nichts, da COVID-19 nicht zu den dominierenden Todesursachen zählt. Bei einem BIP Rückgang von 6,3% beträgt der Verlust 37 Mio. Lebensjahre, etwa 5 Monate pro Einwohner</a:t>
            </a:r>
            <a:r>
              <a:rPr lang="de-DE" baseline="30000" dirty="0"/>
              <a:t>B1</a:t>
            </a:r>
            <a:r>
              <a:rPr lang="de-DE" dirty="0"/>
              <a:t>. </a:t>
            </a:r>
          </a:p>
          <a:p>
            <a:pPr algn="just" fontAlgn="auto">
              <a:spcBef>
                <a:spcPts val="0"/>
              </a:spcBef>
              <a:spcAft>
                <a:spcPts val="0"/>
              </a:spcAft>
              <a:defRPr/>
            </a:pPr>
            <a:r>
              <a:rPr lang="de-DE" dirty="0"/>
              <a:t>Im Vergleich dazu entsprächen 60.000 vermiedene Tote durch COVID-19 unter Berücksichtigung des Lebensalters etwa 557.000 Lebensjahre, und unter Berücksichtigung von Vorerkrankungen etwa 180.000 gewonnene Lebensjahre</a:t>
            </a:r>
            <a:r>
              <a:rPr lang="de-DE" baseline="30000" dirty="0"/>
              <a:t>B1</a:t>
            </a:r>
            <a:r>
              <a:rPr lang="de-DE" dirty="0"/>
              <a:t>. </a:t>
            </a:r>
          </a:p>
          <a:p>
            <a:pPr algn="just">
              <a:defRPr/>
            </a:pPr>
            <a:r>
              <a:rPr lang="de-DE" dirty="0"/>
              <a:t>Der Preis an bezahlten Lebensjahren überwiegt die geretteten also 205-fach.</a:t>
            </a:r>
          </a:p>
        </p:txBody>
      </p:sp>
      <p:sp>
        <p:nvSpPr>
          <p:cNvPr id="4" name="Rechteck 3">
            <a:extLst>
              <a:ext uri="{FF2B5EF4-FFF2-40B4-BE49-F238E27FC236}">
                <a16:creationId xmlns:a16="http://schemas.microsoft.com/office/drawing/2014/main" id="{A9B0FFF7-11E1-4B77-B19F-0832F7DD5DD2}"/>
              </a:ext>
            </a:extLst>
          </p:cNvPr>
          <p:cNvSpPr/>
          <p:nvPr/>
        </p:nvSpPr>
        <p:spPr>
          <a:xfrm>
            <a:off x="360000" y="7869100"/>
            <a:ext cx="6624000" cy="369332"/>
          </a:xfrm>
          <a:prstGeom prst="rect">
            <a:avLst/>
          </a:prstGeom>
          <a:solidFill>
            <a:srgbClr val="B8ED0D">
              <a:alpha val="60000"/>
            </a:srgbClr>
          </a:solidFill>
        </p:spPr>
        <p:txBody>
          <a:bodyPr wrap="square">
            <a:spAutoFit/>
          </a:bodyPr>
          <a:lstStyle/>
          <a:p>
            <a:pPr algn="r" hangingPunct="0">
              <a:defRPr/>
            </a:pPr>
            <a:endParaRPr lang="de-DE" dirty="0">
              <a:ea typeface="Microsoft YaHei" pitchFamily="2"/>
              <a:cs typeface="Mangal" pitchFamily="2"/>
            </a:endParaRPr>
          </a:p>
        </p:txBody>
      </p:sp>
    </p:spTree>
    <p:extLst>
      <p:ext uri="{BB962C8B-B14F-4D97-AF65-F5344CB8AC3E}">
        <p14:creationId xmlns:p14="http://schemas.microsoft.com/office/powerpoint/2010/main" val="4022221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7" y="0"/>
            <a:ext cx="7414736" cy="9359900"/>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093352"/>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Psychologische Folgen</a:t>
            </a: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Leo Sher</a:t>
            </a:r>
            <a:r>
              <a:rPr lang="de-DE" baseline="30000" dirty="0"/>
              <a:t>B4</a:t>
            </a:r>
            <a:r>
              <a:rPr lang="de-DE" dirty="0"/>
              <a:t> hat sich die psychologischen Auswirkungen der Pandemie und der ergriffenen Gegenmaßnahmen genauer angeschaut und kommt zu dem Schluss, dass die psychologischen Folgen noch Monate und Jahre nach der Pandemie anhalten werden. Gemäß der aktuellen Studienlage führt die Pandemie zu:</a:t>
            </a:r>
          </a:p>
          <a:p>
            <a:pPr marL="285750" indent="-285750" algn="just" fontAlgn="auto">
              <a:spcBef>
                <a:spcPts val="0"/>
              </a:spcBef>
              <a:spcAft>
                <a:spcPts val="0"/>
              </a:spcAft>
              <a:buFontTx/>
              <a:buChar char="-"/>
              <a:defRPr/>
            </a:pPr>
            <a:r>
              <a:rPr lang="de-DE" dirty="0"/>
              <a:t>Verzweiflung</a:t>
            </a:r>
          </a:p>
          <a:p>
            <a:pPr marL="285750" indent="-285750" algn="just" fontAlgn="auto">
              <a:spcBef>
                <a:spcPts val="0"/>
              </a:spcBef>
              <a:spcAft>
                <a:spcPts val="0"/>
              </a:spcAft>
              <a:buFontTx/>
              <a:buChar char="-"/>
              <a:defRPr/>
            </a:pPr>
            <a:r>
              <a:rPr lang="de-DE" dirty="0"/>
              <a:t>Angstgefühlen</a:t>
            </a:r>
          </a:p>
          <a:p>
            <a:pPr marL="285750" indent="-285750" algn="just" fontAlgn="auto">
              <a:spcBef>
                <a:spcPts val="0"/>
              </a:spcBef>
              <a:spcAft>
                <a:spcPts val="0"/>
              </a:spcAft>
              <a:buFontTx/>
              <a:buChar char="-"/>
              <a:defRPr/>
            </a:pPr>
            <a:r>
              <a:rPr lang="de-DE" dirty="0"/>
              <a:t>Furcht vor Ansteckung</a:t>
            </a:r>
          </a:p>
          <a:p>
            <a:pPr marL="285750" indent="-285750" algn="just" fontAlgn="auto">
              <a:spcBef>
                <a:spcPts val="0"/>
              </a:spcBef>
              <a:spcAft>
                <a:spcPts val="0"/>
              </a:spcAft>
              <a:buFontTx/>
              <a:buChar char="-"/>
              <a:defRPr/>
            </a:pPr>
            <a:r>
              <a:rPr lang="de-DE" dirty="0"/>
              <a:t>Depression</a:t>
            </a:r>
          </a:p>
          <a:p>
            <a:pPr marL="285750" indent="-285750" algn="just" fontAlgn="auto">
              <a:spcBef>
                <a:spcPts val="0"/>
              </a:spcBef>
              <a:spcAft>
                <a:spcPts val="0"/>
              </a:spcAft>
              <a:buFontTx/>
              <a:buChar char="-"/>
              <a:defRPr/>
            </a:pPr>
            <a:r>
              <a:rPr lang="de-DE" dirty="0"/>
              <a:t>Schlaflosigkeit</a:t>
            </a:r>
          </a:p>
          <a:p>
            <a:pPr algn="just" fontAlgn="auto">
              <a:spcBef>
                <a:spcPts val="0"/>
              </a:spcBef>
              <a:spcAft>
                <a:spcPts val="0"/>
              </a:spcAft>
              <a:defRPr/>
            </a:pPr>
            <a:r>
              <a:rPr lang="de-DE" dirty="0"/>
              <a:t>Zusammen mit Sozialer Isolation, Unsicherheit über die Zukunft, chronischem Stress und wirtschaftlichen Schwierigkeiten können psychologische Erkrankungen, Depression, Angstgefühle und Drogenmissbrauch zunehmen</a:t>
            </a:r>
            <a:r>
              <a:rPr lang="de-DE" baseline="30000" dirty="0"/>
              <a:t>B4</a:t>
            </a:r>
            <a:r>
              <a:rPr lang="de-DE" dirty="0"/>
              <a:t>.</a:t>
            </a:r>
          </a:p>
          <a:p>
            <a:pPr algn="just" fontAlgn="auto">
              <a:spcBef>
                <a:spcPts val="0"/>
              </a:spcBef>
              <a:spcAft>
                <a:spcPts val="0"/>
              </a:spcAft>
              <a:defRPr/>
            </a:pPr>
            <a:r>
              <a:rPr lang="de-DE" dirty="0"/>
              <a:t>In USA stieg beispielsweise der Verkauf von Alkohol in KW11 um 55%, online sogar um 213% im Vergleich zum Vorjahr</a:t>
            </a:r>
            <a:r>
              <a:rPr lang="de-DE" baseline="30000" dirty="0"/>
              <a:t>B4</a:t>
            </a:r>
            <a:r>
              <a:rPr lang="de-DE" dirty="0"/>
              <a:t>.</a:t>
            </a:r>
          </a:p>
        </p:txBody>
      </p:sp>
      <p:sp>
        <p:nvSpPr>
          <p:cNvPr id="8" name="Rechteck 7">
            <a:extLst>
              <a:ext uri="{FF2B5EF4-FFF2-40B4-BE49-F238E27FC236}">
                <a16:creationId xmlns:a16="http://schemas.microsoft.com/office/drawing/2014/main" id="{A9B0FFF7-11E1-4B77-B19F-0832F7DD5DD2}"/>
              </a:ext>
            </a:extLst>
          </p:cNvPr>
          <p:cNvSpPr/>
          <p:nvPr/>
        </p:nvSpPr>
        <p:spPr>
          <a:xfrm>
            <a:off x="360000" y="7869100"/>
            <a:ext cx="6624000" cy="1200329"/>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Offenbar aus Furcht vor einer COVID-19 Erkrankung „flohen“ Pfleger aus einem Seniorenheim nahe Montreal, Kanada. 31 Bewohner wurden in der Folge tot aufgefunden. Ermittlungen wegen fahrlässiger Tötung laufen</a:t>
            </a:r>
            <a:r>
              <a:rPr lang="de-DE" baseline="30000" dirty="0"/>
              <a:t>B5,B6</a:t>
            </a:r>
            <a:r>
              <a:rPr lang="de-DE" dirty="0">
                <a:ea typeface="Microsoft YaHei" pitchFamily="2"/>
                <a:cs typeface="Mangal" pitchFamily="2"/>
              </a:rPr>
              <a:t>.  </a:t>
            </a:r>
          </a:p>
        </p:txBody>
      </p:sp>
    </p:spTree>
    <p:extLst>
      <p:ext uri="{BB962C8B-B14F-4D97-AF65-F5344CB8AC3E}">
        <p14:creationId xmlns:p14="http://schemas.microsoft.com/office/powerpoint/2010/main" val="587772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stretch>
            <a:fillRect/>
          </a:stretch>
        </p:blipFill>
        <p:spPr>
          <a:xfrm>
            <a:off x="1193" y="0"/>
            <a:ext cx="7420763" cy="9359900"/>
          </a:xfrm>
          <a:prstGeom prst="rect">
            <a:avLst/>
          </a:prstGeom>
        </p:spPr>
      </p:pic>
      <p:sp>
        <p:nvSpPr>
          <p:cNvPr id="3" name="Rechteck 2">
            <a:extLst>
              <a:ext uri="{FF2B5EF4-FFF2-40B4-BE49-F238E27FC236}">
                <a16:creationId xmlns:a16="http://schemas.microsoft.com/office/drawing/2014/main" id="{0CE30FA7-5DF9-41A6-961D-F632BA8DE3EB}"/>
              </a:ext>
            </a:extLst>
          </p:cNvPr>
          <p:cNvSpPr/>
          <p:nvPr/>
        </p:nvSpPr>
        <p:spPr>
          <a:xfrm>
            <a:off x="360000" y="526353"/>
            <a:ext cx="4128740" cy="7185044"/>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0" b="1" dirty="0">
                <a:ea typeface="Segoe UI Black" panose="020B0A02040204020203" pitchFamily="34" charset="0"/>
              </a:rPr>
              <a:t>Suizidrate</a:t>
            </a:r>
          </a:p>
          <a:p>
            <a:pPr algn="just" fontAlgn="auto">
              <a:spcBef>
                <a:spcPts val="0"/>
              </a:spcBef>
              <a:spcAft>
                <a:spcPts val="0"/>
              </a:spcAft>
              <a:defRPr/>
            </a:pPr>
            <a:endParaRPr lang="de-DE" sz="2400" dirty="0"/>
          </a:p>
          <a:p>
            <a:pPr algn="just" fontAlgn="auto">
              <a:spcBef>
                <a:spcPts val="0"/>
              </a:spcBef>
              <a:spcAft>
                <a:spcPts val="0"/>
              </a:spcAft>
              <a:defRPr/>
            </a:pPr>
            <a:r>
              <a:rPr lang="de-DE" dirty="0"/>
              <a:t>Etwa 10% bis 20% hatten März/April starke Angstgefühlen wegen COVID-19</a:t>
            </a:r>
            <a:r>
              <a:rPr lang="de-DE" baseline="30000" dirty="0"/>
              <a:t>u5</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a:defRPr/>
            </a:pPr>
            <a:r>
              <a:rPr lang="de-DE" dirty="0"/>
              <a:t>Der Berliner Rechtsmediziner </a:t>
            </a:r>
            <a:r>
              <a:rPr lang="en-US" dirty="0"/>
              <a:t>Michael </a:t>
            </a:r>
            <a:r>
              <a:rPr lang="en-US" dirty="0" err="1"/>
              <a:t>Tsokos</a:t>
            </a:r>
            <a:r>
              <a:rPr lang="de-DE" dirty="0"/>
              <a:t> berichtet, dass er als völlig neues Phänomen erlebt, dass sich Menschen aus Angst vor COVID-19 umbringen, die gar nicht an COVID-19 erkrankt sind</a:t>
            </a:r>
            <a:r>
              <a:rPr lang="de-DE" baseline="30000" dirty="0"/>
              <a:t>u6</a:t>
            </a:r>
            <a:r>
              <a:rPr lang="de-DE" dirty="0"/>
              <a:t>. </a:t>
            </a:r>
          </a:p>
          <a:p>
            <a:pPr algn="just">
              <a:defRPr/>
            </a:pPr>
            <a:r>
              <a:rPr lang="de-DE" dirty="0"/>
              <a:t>Dennoch zeigen sich bisher in den Suizidstatistiken ausgewählter Bundes-länder bisher keine Erhöhungen</a:t>
            </a:r>
            <a:r>
              <a:rPr lang="de-DE" baseline="30000" dirty="0"/>
              <a:t>u7</a:t>
            </a:r>
            <a:r>
              <a:rPr lang="de-DE" dirty="0"/>
              <a:t>. Die Bundesweite Statistik wird 2021 verfügbar.</a:t>
            </a:r>
            <a:endParaRPr lang="en-US" dirty="0"/>
          </a:p>
        </p:txBody>
      </p:sp>
      <p:sp>
        <p:nvSpPr>
          <p:cNvPr id="4" name="Rechteck 3">
            <a:extLst>
              <a:ext uri="{FF2B5EF4-FFF2-40B4-BE49-F238E27FC236}">
                <a16:creationId xmlns:a16="http://schemas.microsoft.com/office/drawing/2014/main" id="{A9B0FFF7-11E1-4B77-B19F-0832F7DD5DD2}"/>
              </a:ext>
            </a:extLst>
          </p:cNvPr>
          <p:cNvSpPr/>
          <p:nvPr/>
        </p:nvSpPr>
        <p:spPr>
          <a:xfrm>
            <a:off x="360000" y="7869100"/>
            <a:ext cx="6624000" cy="923330"/>
          </a:xfrm>
          <a:prstGeom prst="rect">
            <a:avLst/>
          </a:prstGeom>
          <a:solidFill>
            <a:srgbClr val="B8ED0D">
              <a:alpha val="60000"/>
            </a:srgbClr>
          </a:solidFill>
        </p:spPr>
        <p:txBody>
          <a:bodyPr wrap="square">
            <a:spAutoFit/>
          </a:bodyPr>
          <a:lstStyle/>
          <a:p>
            <a:pPr algn="r" hangingPunct="0">
              <a:defRPr/>
            </a:pPr>
            <a:r>
              <a:rPr lang="de-DE" dirty="0">
                <a:ea typeface="Microsoft YaHei" pitchFamily="2"/>
                <a:cs typeface="Mangal" pitchFamily="2"/>
              </a:rPr>
              <a:t>US Notfallmediziner </a:t>
            </a:r>
            <a:r>
              <a:rPr lang="en-US" dirty="0"/>
              <a:t>Mike </a:t>
            </a:r>
            <a:r>
              <a:rPr lang="en-US" dirty="0" err="1"/>
              <a:t>deBoisblanc</a:t>
            </a:r>
            <a:r>
              <a:rPr lang="en-US" dirty="0"/>
              <a:t> </a:t>
            </a:r>
            <a:r>
              <a:rPr lang="en-US" dirty="0" err="1"/>
              <a:t>aus</a:t>
            </a:r>
            <a:r>
              <a:rPr lang="en-US" dirty="0"/>
              <a:t> </a:t>
            </a:r>
            <a:r>
              <a:rPr lang="en-US" dirty="0" err="1"/>
              <a:t>Wallnut</a:t>
            </a:r>
            <a:r>
              <a:rPr lang="en-US" dirty="0"/>
              <a:t> Creek </a:t>
            </a:r>
            <a:r>
              <a:rPr lang="en-US" dirty="0" err="1"/>
              <a:t>bei</a:t>
            </a:r>
            <a:r>
              <a:rPr lang="en-US" dirty="0"/>
              <a:t> San Francisco, </a:t>
            </a:r>
            <a:r>
              <a:rPr lang="en-US" dirty="0" err="1"/>
              <a:t>Kalifornien</a:t>
            </a:r>
            <a:r>
              <a:rPr lang="en-US" dirty="0"/>
              <a:t> </a:t>
            </a:r>
            <a:r>
              <a:rPr lang="en-US" dirty="0" err="1"/>
              <a:t>sagt</a:t>
            </a:r>
            <a:r>
              <a:rPr lang="en-US" dirty="0"/>
              <a:t> in </a:t>
            </a:r>
            <a:r>
              <a:rPr lang="en-US" dirty="0" err="1"/>
              <a:t>nur</a:t>
            </a:r>
            <a:r>
              <a:rPr lang="en-US" dirty="0"/>
              <a:t> 4 </a:t>
            </a:r>
            <a:r>
              <a:rPr lang="en-US" dirty="0" err="1"/>
              <a:t>Wochen</a:t>
            </a:r>
            <a:r>
              <a:rPr lang="en-US" dirty="0"/>
              <a:t> Lockdown </a:t>
            </a:r>
            <a:r>
              <a:rPr lang="en-US" dirty="0" err="1"/>
              <a:t>hätte</a:t>
            </a:r>
            <a:r>
              <a:rPr lang="en-US" dirty="0"/>
              <a:t> </a:t>
            </a:r>
            <a:r>
              <a:rPr lang="en-US" dirty="0" err="1"/>
              <a:t>er</a:t>
            </a:r>
            <a:r>
              <a:rPr lang="en-US" dirty="0"/>
              <a:t> so </a:t>
            </a:r>
            <a:r>
              <a:rPr lang="en-US" dirty="0" err="1"/>
              <a:t>viele</a:t>
            </a:r>
            <a:r>
              <a:rPr lang="en-US" dirty="0"/>
              <a:t> </a:t>
            </a:r>
            <a:r>
              <a:rPr lang="en-US" dirty="0" err="1"/>
              <a:t>Selbstmordversuche</a:t>
            </a:r>
            <a:r>
              <a:rPr lang="en-US" dirty="0"/>
              <a:t> </a:t>
            </a:r>
            <a:r>
              <a:rPr lang="en-US" dirty="0" err="1"/>
              <a:t>gesehen</a:t>
            </a:r>
            <a:r>
              <a:rPr lang="en-US" dirty="0"/>
              <a:t> </a:t>
            </a:r>
            <a:r>
              <a:rPr lang="en-US" dirty="0" err="1"/>
              <a:t>wie</a:t>
            </a:r>
            <a:r>
              <a:rPr lang="en-US" dirty="0"/>
              <a:t> </a:t>
            </a:r>
            <a:r>
              <a:rPr lang="en-US" dirty="0" err="1"/>
              <a:t>sonst</a:t>
            </a:r>
            <a:r>
              <a:rPr lang="en-US" dirty="0"/>
              <a:t> </a:t>
            </a:r>
            <a:r>
              <a:rPr lang="en-US" dirty="0" err="1"/>
              <a:t>im</a:t>
            </a:r>
            <a:r>
              <a:rPr lang="en-US" dirty="0"/>
              <a:t> </a:t>
            </a:r>
            <a:r>
              <a:rPr lang="en-US" dirty="0" err="1"/>
              <a:t>ganzen</a:t>
            </a:r>
            <a:r>
              <a:rPr lang="en-US" dirty="0"/>
              <a:t> </a:t>
            </a:r>
            <a:r>
              <a:rPr lang="en-US" dirty="0" err="1"/>
              <a:t>Jahr</a:t>
            </a:r>
            <a:r>
              <a:rPr lang="de-DE" baseline="30000" dirty="0"/>
              <a:t>u8</a:t>
            </a:r>
            <a:r>
              <a:rPr lang="en-US" dirty="0"/>
              <a:t>. </a:t>
            </a:r>
          </a:p>
        </p:txBody>
      </p:sp>
      <p:grpSp>
        <p:nvGrpSpPr>
          <p:cNvPr id="6" name="Gruppieren 5"/>
          <p:cNvGrpSpPr/>
          <p:nvPr/>
        </p:nvGrpSpPr>
        <p:grpSpPr>
          <a:xfrm>
            <a:off x="398720" y="1841500"/>
            <a:ext cx="4051300" cy="2937775"/>
            <a:chOff x="4962309" y="1181100"/>
            <a:chExt cx="4051300" cy="2937775"/>
          </a:xfrm>
        </p:grpSpPr>
        <p:sp>
          <p:nvSpPr>
            <p:cNvPr id="5" name="Rechteck 4"/>
            <p:cNvSpPr/>
            <p:nvPr/>
          </p:nvSpPr>
          <p:spPr>
            <a:xfrm>
              <a:off x="4962309" y="1181100"/>
              <a:ext cx="4051300" cy="29377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62309" y="1210575"/>
              <a:ext cx="4043382" cy="2908300"/>
            </a:xfrm>
            <a:prstGeom prst="rect">
              <a:avLst/>
            </a:prstGeom>
          </p:spPr>
        </p:pic>
      </p:grpSp>
      <p:sp>
        <p:nvSpPr>
          <p:cNvPr id="7" name="Textfeld 6"/>
          <p:cNvSpPr txBox="1"/>
          <p:nvPr/>
        </p:nvSpPr>
        <p:spPr>
          <a:xfrm>
            <a:off x="3912082" y="4220475"/>
            <a:ext cx="564578" cy="369332"/>
          </a:xfrm>
          <a:prstGeom prst="rect">
            <a:avLst/>
          </a:prstGeom>
          <a:noFill/>
        </p:spPr>
        <p:txBody>
          <a:bodyPr wrap="none" rtlCol="0">
            <a:spAutoFit/>
          </a:bodyPr>
          <a:lstStyle/>
          <a:p>
            <a:r>
              <a:rPr lang="de-DE" dirty="0">
                <a:solidFill>
                  <a:schemeClr val="bg1">
                    <a:lumMod val="65000"/>
                  </a:schemeClr>
                </a:solidFill>
              </a:rPr>
              <a:t>[u5]</a:t>
            </a:r>
            <a:endParaRPr lang="en-US" dirty="0">
              <a:solidFill>
                <a:schemeClr val="bg1">
                  <a:lumMod val="65000"/>
                </a:schemeClr>
              </a:solidFill>
            </a:endParaRPr>
          </a:p>
        </p:txBody>
      </p:sp>
    </p:spTree>
    <p:extLst>
      <p:ext uri="{BB962C8B-B14F-4D97-AF65-F5344CB8AC3E}">
        <p14:creationId xmlns:p14="http://schemas.microsoft.com/office/powerpoint/2010/main" val="1098174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Häusliche Gewalt</a:t>
            </a:r>
          </a:p>
          <a:p>
            <a:pPr algn="just" fontAlgn="auto">
              <a:spcBef>
                <a:spcPts val="0"/>
              </a:spcBef>
              <a:spcAft>
                <a:spcPts val="0"/>
              </a:spcAft>
              <a:defRPr/>
            </a:pPr>
            <a:endParaRPr lang="de-DE" dirty="0"/>
          </a:p>
          <a:p>
            <a:pPr algn="just" fontAlgn="auto">
              <a:spcBef>
                <a:spcPts val="0"/>
              </a:spcBef>
              <a:spcAft>
                <a:spcPts val="0"/>
              </a:spcAft>
              <a:defRPr/>
            </a:pPr>
            <a:r>
              <a:rPr lang="de-DE" dirty="0"/>
              <a:t>Steinert und Ebert haben in einer Befragung an 3.800 Frauen zwischen 18 und 65 Jahren repräsentative Daten für die 25,274 Mio. Frauen in dieser Altersgruppe zu emotionaler, körperlicher und sexueller Gewalt erhoben. Zusätzlich wurde körperliche Gewalt gegen Kinder untersucht. Ein Vergleich der Zahlen mit der Situation vor der Pandemie ist den Wissenschaftlerinnen leider nicht möglich, dennoch sind die Ergebnisse ein interessantes Stimmungsbild</a:t>
            </a:r>
            <a:r>
              <a:rPr lang="de-DE" baseline="30000" dirty="0"/>
              <a:t>H6,H7</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Inwieweit das nun Pandemie bedingt ist lässt sich anhand des dritten Risikofaktors rudimentär abschätzen, der für eine Zunahme um Faktor 1,8 bei Frauen und 1,4 bei Kindern sorgt. Nimmt man diesen Faktor zur Hilfe um zwischen mit und ohne Pandemie zu unterscheiden ergeben sich 388.400 zusätzliche Vergewaltigungen. </a:t>
            </a:r>
          </a:p>
          <a:p>
            <a:pPr algn="just" fontAlgn="auto">
              <a:spcBef>
                <a:spcPts val="0"/>
              </a:spcBef>
              <a:spcAft>
                <a:spcPts val="0"/>
              </a:spcAft>
              <a:defRPr/>
            </a:pPr>
            <a:r>
              <a:rPr lang="de-DE" dirty="0"/>
              <a:t>Die Höchststrafe für Vergewaltigung liegt in Deutschland bei 15 Jahren, die selbe Zeit nach der ein verurteilter Mörder frei kommen kann. Betrachtet man die Ähnlichkeit der Strafmaße, erscheint es nicht angemessen diese Konsequenzen im Rahmen der Bekämpfung einer Pandemie mit IFR ca. 0,1% als Preis zu akzeptieren.</a:t>
            </a:r>
          </a:p>
        </p:txBody>
      </p:sp>
      <p:graphicFrame>
        <p:nvGraphicFramePr>
          <p:cNvPr id="5" name="Tabelle 4"/>
          <p:cNvGraphicFramePr>
            <a:graphicFrameLocks noGrp="1"/>
          </p:cNvGraphicFramePr>
          <p:nvPr>
            <p:extLst>
              <p:ext uri="{D42A27DB-BD31-4B8C-83A1-F6EECF244321}">
                <p14:modId xmlns:p14="http://schemas.microsoft.com/office/powerpoint/2010/main" val="1661876400"/>
              </p:ext>
            </p:extLst>
          </p:nvPr>
        </p:nvGraphicFramePr>
        <p:xfrm>
          <a:off x="482600" y="3149600"/>
          <a:ext cx="4356100" cy="1346835"/>
        </p:xfrm>
        <a:graphic>
          <a:graphicData uri="http://schemas.openxmlformats.org/drawingml/2006/table">
            <a:tbl>
              <a:tblPr>
                <a:tableStyleId>{2D5ABB26-0587-4C30-8999-92F81FD0307C}</a:tableStyleId>
              </a:tblPr>
              <a:tblGrid>
                <a:gridCol w="2984500">
                  <a:extLst>
                    <a:ext uri="{9D8B030D-6E8A-4147-A177-3AD203B41FA5}">
                      <a16:colId xmlns:a16="http://schemas.microsoft.com/office/drawing/2014/main" val="20000"/>
                    </a:ext>
                  </a:extLst>
                </a:gridCol>
                <a:gridCol w="850900">
                  <a:extLst>
                    <a:ext uri="{9D8B030D-6E8A-4147-A177-3AD203B41FA5}">
                      <a16:colId xmlns:a16="http://schemas.microsoft.com/office/drawing/2014/main" val="20001"/>
                    </a:ext>
                  </a:extLst>
                </a:gridCol>
                <a:gridCol w="520700">
                  <a:extLst>
                    <a:ext uri="{9D8B030D-6E8A-4147-A177-3AD203B41FA5}">
                      <a16:colId xmlns:a16="http://schemas.microsoft.com/office/drawing/2014/main" val="20002"/>
                    </a:ext>
                  </a:extLst>
                </a:gridCol>
              </a:tblGrid>
              <a:tr h="190500">
                <a:tc>
                  <a:txBody>
                    <a:bodyPr/>
                    <a:lstStyle/>
                    <a:p>
                      <a:pPr algn="l" fontAlgn="b"/>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b="1" u="none" strike="noStrike" dirty="0" err="1">
                          <a:effectLst/>
                          <a:latin typeface="+mn-lt"/>
                        </a:rPr>
                        <a:t>Opfer</a:t>
                      </a:r>
                      <a:endParaRPr lang="en-US" sz="12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b="1" u="none" strike="noStrike" dirty="0">
                          <a:effectLst/>
                          <a:latin typeface="+mn-lt"/>
                        </a:rPr>
                        <a:t>Anteil</a:t>
                      </a:r>
                      <a:r>
                        <a:rPr lang="en-US" sz="1200" b="1" u="none" strike="noStrike" baseline="30000" dirty="0">
                          <a:effectLst/>
                          <a:latin typeface="+mn-lt"/>
                        </a:rPr>
                        <a:t>H7</a:t>
                      </a:r>
                      <a:endParaRPr lang="en-US" sz="1200" b="1"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48895">
                <a:tc>
                  <a:txBody>
                    <a:bodyPr/>
                    <a:lstStyle/>
                    <a:p>
                      <a:pPr algn="l" fontAlgn="b"/>
                      <a:r>
                        <a:rPr lang="de-DE" sz="1200" u="none" strike="noStrike" dirty="0">
                          <a:effectLst/>
                          <a:latin typeface="+mn-lt"/>
                        </a:rPr>
                        <a:t>Körperliche Gewalt vs. Frauen (z. B. Schläge)</a:t>
                      </a:r>
                      <a:endParaRPr lang="de-DE"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u="none" strike="noStrike">
                          <a:effectLst/>
                          <a:latin typeface="+mn-lt"/>
                        </a:rPr>
                        <a:t>      752.525 </a:t>
                      </a:r>
                      <a:endParaRPr lang="en-US" sz="12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200" u="none" strike="noStrike">
                          <a:effectLst/>
                          <a:latin typeface="+mn-lt"/>
                        </a:rPr>
                        <a:t>3,1%</a:t>
                      </a:r>
                      <a:endParaRPr lang="en-US" sz="12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190500">
                <a:tc>
                  <a:txBody>
                    <a:bodyPr/>
                    <a:lstStyle/>
                    <a:p>
                      <a:pPr algn="l" fontAlgn="b"/>
                      <a:r>
                        <a:rPr lang="de-DE" sz="1200" u="none" strike="noStrike" dirty="0">
                          <a:effectLst/>
                          <a:latin typeface="+mn-lt"/>
                        </a:rPr>
                        <a:t>Körperliche Gewalt vs. Kinder (z. B. Bestrafung)</a:t>
                      </a:r>
                      <a:endParaRPr lang="de-DE"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u="none" strike="noStrike" dirty="0">
                          <a:effectLst/>
                          <a:latin typeface="+mn-lt"/>
                        </a:rPr>
                        <a:t>      593.667 </a:t>
                      </a:r>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200" u="none" strike="noStrike" dirty="0">
                          <a:effectLst/>
                          <a:latin typeface="+mn-lt"/>
                        </a:rPr>
                        <a:t>6,5%</a:t>
                      </a:r>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190500">
                <a:tc>
                  <a:txBody>
                    <a:bodyPr/>
                    <a:lstStyle/>
                    <a:p>
                      <a:pPr algn="l" fontAlgn="b"/>
                      <a:r>
                        <a:rPr lang="de-DE" sz="1200" u="none" strike="noStrike" noProof="0" dirty="0">
                          <a:effectLst/>
                          <a:latin typeface="+mn-lt"/>
                        </a:rPr>
                        <a:t>Vergewaltigung</a:t>
                      </a:r>
                      <a:endParaRPr lang="de-DE" sz="1200" b="0" i="0" u="none" strike="noStrike" noProof="0"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u="none" strike="noStrike" dirty="0">
                          <a:effectLst/>
                          <a:latin typeface="+mn-lt"/>
                        </a:rPr>
                        <a:t>      873.900 </a:t>
                      </a:r>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200" u="none" strike="noStrike">
                          <a:effectLst/>
                          <a:latin typeface="+mn-lt"/>
                        </a:rPr>
                        <a:t>3,6%</a:t>
                      </a:r>
                      <a:endParaRPr lang="en-US" sz="12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190500">
                <a:tc>
                  <a:txBody>
                    <a:bodyPr/>
                    <a:lstStyle/>
                    <a:p>
                      <a:pPr algn="l" fontAlgn="b"/>
                      <a:r>
                        <a:rPr lang="en-US" sz="1200" u="none" strike="noStrike" dirty="0">
                          <a:effectLst/>
                          <a:latin typeface="+mn-lt"/>
                        </a:rPr>
                        <a:t>Frau </a:t>
                      </a:r>
                      <a:r>
                        <a:rPr lang="en-US" sz="1200" u="none" strike="noStrike" dirty="0" err="1">
                          <a:effectLst/>
                          <a:latin typeface="+mn-lt"/>
                        </a:rPr>
                        <a:t>fühlt</a:t>
                      </a:r>
                      <a:r>
                        <a:rPr lang="en-US" sz="1200" u="none" strike="noStrike" dirty="0">
                          <a:effectLst/>
                          <a:latin typeface="+mn-lt"/>
                        </a:rPr>
                        <a:t> </a:t>
                      </a:r>
                      <a:r>
                        <a:rPr lang="en-US" sz="1200" u="none" strike="noStrike" dirty="0" err="1">
                          <a:effectLst/>
                          <a:latin typeface="+mn-lt"/>
                        </a:rPr>
                        <a:t>sich</a:t>
                      </a:r>
                      <a:r>
                        <a:rPr lang="en-US" sz="1200" u="none" strike="noStrike" dirty="0">
                          <a:effectLst/>
                          <a:latin typeface="+mn-lt"/>
                        </a:rPr>
                        <a:t> </a:t>
                      </a:r>
                      <a:r>
                        <a:rPr lang="en-US" sz="1200" u="none" strike="noStrike" dirty="0" err="1">
                          <a:effectLst/>
                          <a:latin typeface="+mn-lt"/>
                        </a:rPr>
                        <a:t>vom</a:t>
                      </a:r>
                      <a:r>
                        <a:rPr lang="en-US" sz="1200" u="none" strike="noStrike" dirty="0">
                          <a:effectLst/>
                          <a:latin typeface="+mn-lt"/>
                        </a:rPr>
                        <a:t> Partner </a:t>
                      </a:r>
                      <a:r>
                        <a:rPr lang="en-US" sz="1200" u="none" strike="noStrike" dirty="0" err="1">
                          <a:effectLst/>
                          <a:latin typeface="+mn-lt"/>
                        </a:rPr>
                        <a:t>bedroht</a:t>
                      </a:r>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u="none" strike="noStrike" dirty="0">
                          <a:effectLst/>
                          <a:latin typeface="+mn-lt"/>
                        </a:rPr>
                        <a:t>      922.450 </a:t>
                      </a:r>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200" u="none" strike="noStrike" dirty="0">
                          <a:effectLst/>
                          <a:latin typeface="+mn-lt"/>
                        </a:rPr>
                        <a:t>3,8%</a:t>
                      </a:r>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190500">
                <a:tc>
                  <a:txBody>
                    <a:bodyPr/>
                    <a:lstStyle/>
                    <a:p>
                      <a:pPr algn="l" fontAlgn="b"/>
                      <a:r>
                        <a:rPr lang="de-DE" sz="1200" u="none" strike="noStrike" dirty="0">
                          <a:effectLst/>
                          <a:latin typeface="+mn-lt"/>
                        </a:rPr>
                        <a:t>Frau darf</a:t>
                      </a:r>
                      <a:r>
                        <a:rPr lang="de-DE" sz="1200" u="none" strike="noStrike" baseline="0" dirty="0">
                          <a:effectLst/>
                          <a:latin typeface="+mn-lt"/>
                        </a:rPr>
                        <a:t> </a:t>
                      </a:r>
                      <a:r>
                        <a:rPr lang="de-DE" sz="1200" u="none" strike="noStrike" dirty="0">
                          <a:effectLst/>
                          <a:latin typeface="+mn-lt"/>
                        </a:rPr>
                        <a:t>Haus nicht ohne Erlaubnis verlassen</a:t>
                      </a:r>
                      <a:endParaRPr lang="de-DE"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u="none" strike="noStrike">
                          <a:effectLst/>
                          <a:latin typeface="+mn-lt"/>
                        </a:rPr>
                        <a:t>      534.050 </a:t>
                      </a:r>
                      <a:endParaRPr lang="en-US" sz="12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200" u="none" strike="noStrike" dirty="0">
                          <a:effectLst/>
                          <a:latin typeface="+mn-lt"/>
                        </a:rPr>
                        <a:t>2,2%</a:t>
                      </a:r>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190500">
                <a:tc>
                  <a:txBody>
                    <a:bodyPr/>
                    <a:lstStyle/>
                    <a:p>
                      <a:pPr algn="l" fontAlgn="b"/>
                      <a:r>
                        <a:rPr lang="en-US" sz="1200" u="none" strike="noStrike" dirty="0">
                          <a:effectLst/>
                          <a:latin typeface="+mn-lt"/>
                        </a:rPr>
                        <a:t>Partner </a:t>
                      </a:r>
                      <a:r>
                        <a:rPr lang="en-US" sz="1200" u="none" strike="noStrike" dirty="0" err="1">
                          <a:effectLst/>
                          <a:latin typeface="+mn-lt"/>
                        </a:rPr>
                        <a:t>reguliert</a:t>
                      </a:r>
                      <a:r>
                        <a:rPr lang="en-US" sz="1200" u="none" strike="noStrike" dirty="0">
                          <a:effectLst/>
                          <a:latin typeface="+mn-lt"/>
                        </a:rPr>
                        <a:t> </a:t>
                      </a:r>
                      <a:r>
                        <a:rPr lang="en-US" sz="1200" u="none" strike="noStrike" dirty="0" err="1">
                          <a:effectLst/>
                          <a:latin typeface="+mn-lt"/>
                        </a:rPr>
                        <a:t>Kontakte</a:t>
                      </a:r>
                      <a:r>
                        <a:rPr lang="en-US" sz="1200" u="none" strike="noStrike" dirty="0">
                          <a:effectLst/>
                          <a:latin typeface="+mn-lt"/>
                        </a:rPr>
                        <a:t> der Frau</a:t>
                      </a:r>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200" u="none" strike="noStrike">
                          <a:effectLst/>
                          <a:latin typeface="+mn-lt"/>
                        </a:rPr>
                        <a:t>   1.116.650 </a:t>
                      </a:r>
                      <a:endParaRPr lang="en-US" sz="1200" b="0" i="0" u="none" strike="noStrike">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200" u="none" strike="noStrike" dirty="0">
                          <a:effectLst/>
                          <a:latin typeface="+mn-lt"/>
                        </a:rPr>
                        <a:t>4,6%</a:t>
                      </a:r>
                      <a:endParaRPr lang="en-US" sz="12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bl>
          </a:graphicData>
        </a:graphic>
      </p:graphicFrame>
      <p:sp>
        <p:nvSpPr>
          <p:cNvPr id="6" name="Textfeld 5"/>
          <p:cNvSpPr txBox="1"/>
          <p:nvPr/>
        </p:nvSpPr>
        <p:spPr>
          <a:xfrm>
            <a:off x="4838700" y="3060700"/>
            <a:ext cx="2145300" cy="1477328"/>
          </a:xfrm>
          <a:prstGeom prst="rect">
            <a:avLst/>
          </a:prstGeom>
          <a:noFill/>
        </p:spPr>
        <p:txBody>
          <a:bodyPr wrap="square" rtlCol="0">
            <a:spAutoFit/>
          </a:bodyPr>
          <a:lstStyle/>
          <a:p>
            <a:pPr algn="just"/>
            <a:r>
              <a:rPr lang="de-DE" dirty="0"/>
              <a:t>Am Beispiel der körperlichen Gewalt haben Steinert und Ebert Risikofaktoren näher untersucht:</a:t>
            </a:r>
            <a:endParaRPr lang="en-US" dirty="0"/>
          </a:p>
        </p:txBody>
      </p:sp>
      <p:graphicFrame>
        <p:nvGraphicFramePr>
          <p:cNvPr id="8" name="Diagramm 7"/>
          <p:cNvGraphicFramePr>
            <a:graphicFrameLocks/>
          </p:cNvGraphicFramePr>
          <p:nvPr>
            <p:extLst>
              <p:ext uri="{D42A27DB-BD31-4B8C-83A1-F6EECF244321}">
                <p14:modId xmlns:p14="http://schemas.microsoft.com/office/powerpoint/2010/main" val="1377944120"/>
              </p:ext>
            </p:extLst>
          </p:nvPr>
        </p:nvGraphicFramePr>
        <p:xfrm>
          <a:off x="482600" y="4538028"/>
          <a:ext cx="6394450" cy="1659571"/>
        </p:xfrm>
        <a:graphic>
          <a:graphicData uri="http://schemas.openxmlformats.org/drawingml/2006/chart">
            <c:chart xmlns:c="http://schemas.openxmlformats.org/drawingml/2006/chart" xmlns:r="http://schemas.openxmlformats.org/officeDocument/2006/relationships" r:id="rId3"/>
          </a:graphicData>
        </a:graphic>
      </p:graphicFrame>
      <p:sp>
        <p:nvSpPr>
          <p:cNvPr id="2" name="Rechteck 1"/>
          <p:cNvSpPr/>
          <p:nvPr/>
        </p:nvSpPr>
        <p:spPr>
          <a:xfrm>
            <a:off x="6039125" y="5869860"/>
            <a:ext cx="452368" cy="369332"/>
          </a:xfrm>
          <a:prstGeom prst="rect">
            <a:avLst/>
          </a:prstGeom>
        </p:spPr>
        <p:txBody>
          <a:bodyPr wrap="none">
            <a:spAutoFit/>
          </a:bodyPr>
          <a:lstStyle/>
          <a:p>
            <a:r>
              <a:rPr lang="de-DE" baseline="30000" dirty="0">
                <a:solidFill>
                  <a:schemeClr val="bg1">
                    <a:lumMod val="65000"/>
                  </a:schemeClr>
                </a:solidFill>
              </a:rPr>
              <a:t>[H7]</a:t>
            </a:r>
            <a:endParaRPr lang="en-US" dirty="0">
              <a:solidFill>
                <a:schemeClr val="bg1">
                  <a:lumMod val="65000"/>
                </a:schemeClr>
              </a:solidFill>
            </a:endParaRPr>
          </a:p>
        </p:txBody>
      </p:sp>
    </p:spTree>
    <p:extLst>
      <p:ext uri="{BB962C8B-B14F-4D97-AF65-F5344CB8AC3E}">
        <p14:creationId xmlns:p14="http://schemas.microsoft.com/office/powerpoint/2010/main" val="1528632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Angst</a:t>
            </a:r>
          </a:p>
          <a:p>
            <a:pPr algn="just" fontAlgn="auto">
              <a:spcBef>
                <a:spcPts val="0"/>
              </a:spcBef>
              <a:spcAft>
                <a:spcPts val="0"/>
              </a:spcAft>
              <a:defRPr/>
            </a:pPr>
            <a:endParaRPr lang="de-DE" dirty="0"/>
          </a:p>
          <a:p>
            <a:pPr algn="just" fontAlgn="auto">
              <a:spcBef>
                <a:spcPts val="0"/>
              </a:spcBef>
              <a:spcAft>
                <a:spcPts val="0"/>
              </a:spcAft>
              <a:defRPr/>
            </a:pPr>
            <a:r>
              <a:rPr lang="de-DE" dirty="0"/>
              <a:t>Mit steigenden Fallzahlen in Europa wurde in der deutschen Medienlandschaft, von Politikern und Experten Angst vor COVID-19 verbreitet. Gemäß des </a:t>
            </a:r>
            <a:r>
              <a:rPr lang="de-DE" dirty="0" err="1"/>
              <a:t>geleakten</a:t>
            </a:r>
            <a:r>
              <a:rPr lang="de-DE" dirty="0"/>
              <a:t> Strategiepapiers der Bundesregierung solle das </a:t>
            </a:r>
            <a:r>
              <a:rPr lang="de-DE" dirty="0" err="1"/>
              <a:t>Worst</a:t>
            </a:r>
            <a:r>
              <a:rPr lang="de-DE" dirty="0"/>
              <a:t> Case Szenario in der Öffentlichkeit Präsent gehalten werden, eine Schockwirkung erzielt werden und mit der Urangst vor dem Ersticken hantiert werden</a:t>
            </a:r>
            <a:r>
              <a:rPr lang="de-DE" baseline="30000" dirty="0"/>
              <a:t>a6</a:t>
            </a:r>
            <a:r>
              <a:rPr lang="de-DE" dirty="0"/>
              <a:t>. </a:t>
            </a:r>
          </a:p>
          <a:p>
            <a:pPr algn="just" fontAlgn="auto">
              <a:spcBef>
                <a:spcPts val="0"/>
              </a:spcBef>
              <a:spcAft>
                <a:spcPts val="0"/>
              </a:spcAft>
              <a:defRPr/>
            </a:pPr>
            <a:r>
              <a:rPr lang="de-DE" dirty="0"/>
              <a:t>Die Mission ist gelungen. In nicht repräsentativen Online-Umfragen geben um die 60% an Angst vor dem Virus zu haben, aus Angst vor Ansteckung kommen sich Menschen nicht zu nahe, Händeschütteln und Umarmungen bleiben auf der Strecke, Kinder betteln ihre Eltern um mehr Medikamente an damit ihnen die Nase nicht läuft und sie weiter in den Kindergarten gehen dürfen</a:t>
            </a:r>
            <a:r>
              <a:rPr lang="de-DE" baseline="30000" dirty="0"/>
              <a:t>a7</a:t>
            </a:r>
            <a:r>
              <a:rPr lang="de-DE" dirty="0"/>
              <a:t>.</a:t>
            </a:r>
          </a:p>
          <a:p>
            <a:pPr algn="just" fontAlgn="auto">
              <a:spcBef>
                <a:spcPts val="0"/>
              </a:spcBef>
              <a:spcAft>
                <a:spcPts val="0"/>
              </a:spcAft>
              <a:defRPr/>
            </a:pPr>
            <a:r>
              <a:rPr lang="de-DE" dirty="0"/>
              <a:t>Etwas wird von dieser Angst bleiben. Genauso wenig wie Leute heute noch wilde Beeren aus Angst vor dem Fuchsbandwurm essen, wird es viele Menschen geben die mit COVID-19 Phobien aus der Pandemie hervorgehen. Wenn die Angst vor dem Kontakt mit anderen Menschen bleibt, besteht die Gefahr das wir der nächsten Generation die Botschaft mit auf den Weg geben: Nähe zu anderen Menschen ist gefährlich. Wie das die Fähigkeit dieser Kinder beeinflusst Beziehungen aufzubauen und Empathie für andere zu empfinden werden zukünftige Studien zeigen.  </a:t>
            </a:r>
          </a:p>
          <a:p>
            <a:pPr algn="just" fontAlgn="auto">
              <a:spcBef>
                <a:spcPts val="0"/>
              </a:spcBef>
              <a:spcAft>
                <a:spcPts val="0"/>
              </a:spcAft>
              <a:defRPr/>
            </a:pPr>
            <a:r>
              <a:rPr lang="de-DE" dirty="0"/>
              <a:t>Der Grad zwischen Angst und Vorsicht ist natürlich schmal und gerade bei einer Erkrankung wie COVID-19 die für manche subjektiv gesehen eine große Bedrohung darstellt und für andere eine marginale wird es immer zwei Meinungen geben. Meinungsfreiheit ist der Kern einer jeden Demokratie und der Meinungspluralismus entscheidender Unterschied zu Diktaturen, wo die Angst vor anderen Meinungen zur Zensur führt.</a:t>
            </a:r>
          </a:p>
        </p:txBody>
      </p:sp>
    </p:spTree>
    <p:extLst>
      <p:ext uri="{BB962C8B-B14F-4D97-AF65-F5344CB8AC3E}">
        <p14:creationId xmlns:p14="http://schemas.microsoft.com/office/powerpoint/2010/main" val="1081526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Zusammenfassung</a:t>
            </a:r>
          </a:p>
          <a:p>
            <a:pPr algn="just" fontAlgn="auto">
              <a:spcBef>
                <a:spcPts val="0"/>
              </a:spcBef>
              <a:spcAft>
                <a:spcPts val="0"/>
              </a:spcAft>
              <a:defRPr/>
            </a:pPr>
            <a:r>
              <a:rPr lang="de-DE" b="1" dirty="0"/>
              <a:t>Herkunft und Nachweis</a:t>
            </a:r>
          </a:p>
          <a:p>
            <a:pPr marL="285750" indent="-285750" algn="just" fontAlgn="auto">
              <a:spcBef>
                <a:spcPts val="0"/>
              </a:spcBef>
              <a:spcAft>
                <a:spcPts val="0"/>
              </a:spcAft>
              <a:buFont typeface="Arial" panose="020B0604020202020204" pitchFamily="34" charset="0"/>
              <a:buChar char="•"/>
              <a:defRPr/>
            </a:pPr>
            <a:r>
              <a:rPr lang="de-DE" dirty="0"/>
              <a:t>Es ist eine Zoonose und kann über PCR im Menschen zuverlässig nachgewiesen werden, AK Nachweise sind weniger aussagekräftig</a:t>
            </a:r>
          </a:p>
          <a:p>
            <a:pPr algn="just" fontAlgn="auto">
              <a:spcBef>
                <a:spcPts val="0"/>
              </a:spcBef>
              <a:spcAft>
                <a:spcPts val="0"/>
              </a:spcAft>
              <a:defRPr/>
            </a:pPr>
            <a:r>
              <a:rPr lang="de-DE" b="1" dirty="0"/>
              <a:t>Sterblichkeit</a:t>
            </a:r>
          </a:p>
          <a:p>
            <a:pPr marL="285750" indent="-285750" algn="just" fontAlgn="auto">
              <a:spcBef>
                <a:spcPts val="0"/>
              </a:spcBef>
              <a:spcAft>
                <a:spcPts val="0"/>
              </a:spcAft>
              <a:buFont typeface="Arial" panose="020B0604020202020204" pitchFamily="34" charset="0"/>
              <a:buChar char="•"/>
              <a:defRPr/>
            </a:pPr>
            <a:r>
              <a:rPr lang="de-DE" dirty="0"/>
              <a:t>99,99% der Bundesbürger werden die Pandemie überleben</a:t>
            </a:r>
          </a:p>
          <a:p>
            <a:pPr marL="285750" indent="-285750" algn="just" fontAlgn="auto">
              <a:spcBef>
                <a:spcPts val="0"/>
              </a:spcBef>
              <a:spcAft>
                <a:spcPts val="0"/>
              </a:spcAft>
              <a:buFont typeface="Arial" panose="020B0604020202020204" pitchFamily="34" charset="0"/>
              <a:buChar char="•"/>
              <a:defRPr/>
            </a:pPr>
            <a:r>
              <a:rPr lang="de-DE" dirty="0"/>
              <a:t>Nur etwa 3,3% der COVID-19 Toten haben keine Vorerkrankung</a:t>
            </a:r>
          </a:p>
          <a:p>
            <a:pPr marL="285750" indent="-285750" algn="just" fontAlgn="auto">
              <a:spcBef>
                <a:spcPts val="0"/>
              </a:spcBef>
              <a:spcAft>
                <a:spcPts val="0"/>
              </a:spcAft>
              <a:buFont typeface="Arial" panose="020B0604020202020204" pitchFamily="34" charset="0"/>
              <a:buChar char="•"/>
              <a:defRPr/>
            </a:pPr>
            <a:r>
              <a:rPr lang="de-DE" dirty="0"/>
              <a:t>Im Vergleich zu anderen Todesursachen ist C-19 bedeutungslos</a:t>
            </a:r>
          </a:p>
          <a:p>
            <a:pPr marL="285750" indent="-285750" algn="just">
              <a:buFont typeface="Arial" panose="020B0604020202020204" pitchFamily="34" charset="0"/>
              <a:buChar char="•"/>
              <a:defRPr/>
            </a:pPr>
            <a:r>
              <a:rPr lang="de-DE" dirty="0"/>
              <a:t>Heimbewohner haben ein etwa 100-faches COVID-19 Sterberisiko</a:t>
            </a:r>
          </a:p>
          <a:p>
            <a:pPr algn="just" fontAlgn="auto">
              <a:spcBef>
                <a:spcPts val="0"/>
              </a:spcBef>
              <a:spcAft>
                <a:spcPts val="0"/>
              </a:spcAft>
              <a:defRPr/>
            </a:pPr>
            <a:r>
              <a:rPr lang="de-DE" b="1" dirty="0"/>
              <a:t>Wirkung der Maßnahmen</a:t>
            </a:r>
          </a:p>
          <a:p>
            <a:pPr marL="285750" indent="-285750" algn="just" fontAlgn="auto">
              <a:spcBef>
                <a:spcPts val="0"/>
              </a:spcBef>
              <a:spcAft>
                <a:spcPts val="0"/>
              </a:spcAft>
              <a:buFont typeface="Arial" panose="020B0604020202020204" pitchFamily="34" charset="0"/>
              <a:buChar char="•"/>
              <a:defRPr/>
            </a:pPr>
            <a:r>
              <a:rPr lang="de-DE" dirty="0"/>
              <a:t>Kontaktverbote waren ohne und Schulschließlungen sehr wahrscheinlich ohne Auswirkung auf das Infektionsgeschehen.</a:t>
            </a:r>
          </a:p>
          <a:p>
            <a:pPr marL="285750" indent="-285750" algn="just">
              <a:buFont typeface="Arial" panose="020B0604020202020204" pitchFamily="34" charset="0"/>
              <a:buChar char="•"/>
              <a:defRPr/>
            </a:pPr>
            <a:r>
              <a:rPr lang="de-DE" dirty="0"/>
              <a:t>Härtere Maßnahmen reduzieren COVID-19 Tote nicht</a:t>
            </a:r>
          </a:p>
          <a:p>
            <a:pPr marL="285750" indent="-285750" algn="just" fontAlgn="auto">
              <a:spcBef>
                <a:spcPts val="0"/>
              </a:spcBef>
              <a:spcAft>
                <a:spcPts val="0"/>
              </a:spcAft>
              <a:buFont typeface="Arial" panose="020B0604020202020204" pitchFamily="34" charset="0"/>
              <a:buChar char="•"/>
              <a:defRPr/>
            </a:pPr>
            <a:r>
              <a:rPr lang="de-DE" dirty="0"/>
              <a:t>Das Gesundheitssystem hätte eine 11x größere Welle verkraftet.</a:t>
            </a:r>
          </a:p>
          <a:p>
            <a:pPr marL="285750" indent="-285750" algn="just" fontAlgn="auto">
              <a:spcBef>
                <a:spcPts val="0"/>
              </a:spcBef>
              <a:spcAft>
                <a:spcPts val="0"/>
              </a:spcAft>
              <a:buFont typeface="Arial" panose="020B0604020202020204" pitchFamily="34" charset="0"/>
              <a:buChar char="•"/>
              <a:defRPr/>
            </a:pPr>
            <a:r>
              <a:rPr lang="de-DE" dirty="0"/>
              <a:t>Die Maßnahmen kosten 100x mehr Lebensjahre als sie retten</a:t>
            </a:r>
          </a:p>
          <a:p>
            <a:pPr marL="285750" indent="-285750" algn="just" fontAlgn="auto">
              <a:spcBef>
                <a:spcPts val="0"/>
              </a:spcBef>
              <a:spcAft>
                <a:spcPts val="0"/>
              </a:spcAft>
              <a:buFont typeface="Arial" panose="020B0604020202020204" pitchFamily="34" charset="0"/>
              <a:buChar char="•"/>
              <a:defRPr/>
            </a:pPr>
            <a:r>
              <a:rPr lang="de-DE" dirty="0"/>
              <a:t>Etwa 400,000 zusätzliche Vergewaltigungen durch den </a:t>
            </a:r>
            <a:r>
              <a:rPr lang="de-DE" dirty="0" err="1"/>
              <a:t>Lockdown</a:t>
            </a:r>
            <a:endParaRPr lang="de-DE" dirty="0"/>
          </a:p>
          <a:p>
            <a:pPr algn="just" fontAlgn="auto">
              <a:spcBef>
                <a:spcPts val="0"/>
              </a:spcBef>
              <a:spcAft>
                <a:spcPts val="0"/>
              </a:spcAft>
              <a:defRPr/>
            </a:pPr>
            <a:r>
              <a:rPr lang="de-DE" b="1" dirty="0"/>
              <a:t>Infektionsgefahr</a:t>
            </a:r>
          </a:p>
          <a:p>
            <a:pPr marL="285750" indent="-285750" algn="just" fontAlgn="auto">
              <a:spcBef>
                <a:spcPts val="0"/>
              </a:spcBef>
              <a:spcAft>
                <a:spcPts val="0"/>
              </a:spcAft>
              <a:buFont typeface="Arial" panose="020B0604020202020204" pitchFamily="34" charset="0"/>
              <a:buChar char="•"/>
              <a:defRPr/>
            </a:pPr>
            <a:r>
              <a:rPr lang="de-DE" dirty="0"/>
              <a:t>Kontakte im Freien und gut belüfteten Räumen sind unbedenklich</a:t>
            </a:r>
          </a:p>
          <a:p>
            <a:pPr marL="285750" indent="-285750" algn="just" fontAlgn="auto">
              <a:spcBef>
                <a:spcPts val="0"/>
              </a:spcBef>
              <a:spcAft>
                <a:spcPts val="0"/>
              </a:spcAft>
              <a:buFont typeface="Arial" panose="020B0604020202020204" pitchFamily="34" charset="0"/>
              <a:buChar char="•"/>
              <a:defRPr/>
            </a:pPr>
            <a:r>
              <a:rPr lang="de-DE" dirty="0"/>
              <a:t>Die Prävalenz ist aktuell sehr niedrig und war vermutlich nie hoch</a:t>
            </a:r>
          </a:p>
          <a:p>
            <a:pPr marL="285750" indent="-285750" algn="just" fontAlgn="auto">
              <a:spcBef>
                <a:spcPts val="0"/>
              </a:spcBef>
              <a:spcAft>
                <a:spcPts val="0"/>
              </a:spcAft>
              <a:buFont typeface="Arial" panose="020B0604020202020204" pitchFamily="34" charset="0"/>
              <a:buChar char="•"/>
              <a:defRPr/>
            </a:pPr>
            <a:r>
              <a:rPr lang="de-DE" dirty="0"/>
              <a:t>Bei kleiner Prävalenz ist Nutzen von </a:t>
            </a:r>
            <a:r>
              <a:rPr lang="de-DE" dirty="0" err="1"/>
              <a:t>Abstand&amp;MNB</a:t>
            </a:r>
            <a:r>
              <a:rPr lang="de-DE" dirty="0"/>
              <a:t> nicht messbar.</a:t>
            </a:r>
          </a:p>
          <a:p>
            <a:pPr algn="just" fontAlgn="auto">
              <a:spcBef>
                <a:spcPts val="0"/>
              </a:spcBef>
              <a:spcAft>
                <a:spcPts val="0"/>
              </a:spcAft>
              <a:defRPr/>
            </a:pPr>
            <a:r>
              <a:rPr lang="de-DE" b="1" dirty="0"/>
              <a:t>Ursache für Abschwächung des Infektionsgeschehens</a:t>
            </a:r>
          </a:p>
          <a:p>
            <a:pPr marL="285750" indent="-285750" algn="just">
              <a:buFont typeface="Arial" panose="020B0604020202020204" pitchFamily="34" charset="0"/>
              <a:buChar char="•"/>
              <a:defRPr/>
            </a:pPr>
            <a:r>
              <a:rPr lang="de-DE" dirty="0"/>
              <a:t>Über die tatsächliche Ursache der Abschwächung des Infektionsgeschehens kann nur hypothetisiert werden. Möglich ist</a:t>
            </a:r>
          </a:p>
          <a:p>
            <a:pPr marL="742950" lvl="1" indent="-285750" algn="just">
              <a:buFont typeface="Arial" panose="020B0604020202020204" pitchFamily="34" charset="0"/>
              <a:buChar char="•"/>
              <a:defRPr/>
            </a:pPr>
            <a:r>
              <a:rPr lang="de-DE" dirty="0"/>
              <a:t>das Herdenimmunität, die zwischen 11% und 45% liegen dürfte bereits erreicht wurde oder man nah dran ist, </a:t>
            </a:r>
          </a:p>
          <a:p>
            <a:pPr marL="742950" lvl="1" indent="-285750" algn="just">
              <a:buFont typeface="Arial" panose="020B0604020202020204" pitchFamily="34" charset="0"/>
              <a:buChar char="•"/>
              <a:defRPr/>
            </a:pPr>
            <a:r>
              <a:rPr lang="de-DE" dirty="0"/>
              <a:t>Verhaltensveränderungen (Abstand, Selbstisolation, meiden von Menschengruppen) eingetreten sind oder die</a:t>
            </a:r>
          </a:p>
          <a:p>
            <a:pPr marL="742950" lvl="1" indent="-285750" algn="just">
              <a:buFont typeface="Arial" panose="020B0604020202020204" pitchFamily="34" charset="0"/>
              <a:buChar char="•"/>
              <a:defRPr/>
            </a:pPr>
            <a:r>
              <a:rPr lang="de-DE" dirty="0"/>
              <a:t>Absage von In-</a:t>
            </a:r>
            <a:r>
              <a:rPr lang="de-DE" dirty="0" err="1"/>
              <a:t>Door</a:t>
            </a:r>
            <a:r>
              <a:rPr lang="de-DE" dirty="0"/>
              <a:t> Großveranstaltungen sehr wirksam ist. </a:t>
            </a:r>
          </a:p>
          <a:p>
            <a:pPr marL="742950" lvl="1" indent="-285750" algn="just">
              <a:buFont typeface="Arial" panose="020B0604020202020204" pitchFamily="34" charset="0"/>
              <a:buChar char="•"/>
              <a:defRPr/>
            </a:pPr>
            <a:r>
              <a:rPr lang="de-DE" dirty="0"/>
              <a:t>Wahrscheinlich ist eine Kombination daraus.</a:t>
            </a:r>
          </a:p>
        </p:txBody>
      </p:sp>
    </p:spTree>
    <p:extLst>
      <p:ext uri="{BB962C8B-B14F-4D97-AF65-F5344CB8AC3E}">
        <p14:creationId xmlns:p14="http://schemas.microsoft.com/office/powerpoint/2010/main" val="1848293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20134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Was sollte man tun?</a:t>
            </a:r>
          </a:p>
          <a:p>
            <a:pPr algn="just">
              <a:defRPr/>
            </a:pPr>
            <a:endParaRPr lang="de-DE" dirty="0"/>
          </a:p>
          <a:p>
            <a:pPr algn="just">
              <a:defRPr/>
            </a:pPr>
            <a:r>
              <a:rPr lang="de-DE" dirty="0"/>
              <a:t>Das Problem der COVID-19 Pandemie ist der weltweite Fokus auf die akkumulierte Zahl positiver PCR Nachweise. Die Relevante Messgröße ist die Prävalenz, deren wöchentliche Messung mit randomisierten, repräsentativen und statistische relevanten Stichproben große Priorität haben sollte. Mindestens 10% der wöchentlichen PCR Testkapazität sollte auf die Prävalenzmessung verwendet werden. Gemäß der Prävalenz können Landkreis (LK) bezogen Maßnahmen eingeleitet werden. Nur bei bekannter Prävalenz ist der Positive Vorhersagewert der PCR Messung überhaupt ermittelbar. </a:t>
            </a:r>
          </a:p>
          <a:p>
            <a:pPr algn="just">
              <a:defRPr/>
            </a:pPr>
            <a:r>
              <a:rPr lang="de-DE" dirty="0"/>
              <a:t>Mit einer Langzeitmessung der Prävalenz kann die Durchseuchung und andere epidemiologische Parameter zuverlässig ermittelt werden. In Deutschland sind bereits über 200 Mio. Euro in PCR Tests geflossen aber nur 65.000 in eine systematische Untersuchung von Durchseuchung und IFR. Sinnvoll wäre daher:</a:t>
            </a:r>
          </a:p>
          <a:p>
            <a:pPr marL="285750" indent="-285750" algn="just">
              <a:buFont typeface="Arial" panose="020B0604020202020204" pitchFamily="34" charset="0"/>
              <a:buChar char="•"/>
              <a:defRPr/>
            </a:pPr>
            <a:r>
              <a:rPr lang="de-DE" dirty="0"/>
              <a:t>Umgehender Beginn einer wöchentlichen Prävalenzmessung.</a:t>
            </a:r>
          </a:p>
          <a:p>
            <a:pPr marL="285750" indent="-285750" algn="just">
              <a:buFont typeface="Arial" panose="020B0604020202020204" pitchFamily="34" charset="0"/>
              <a:buChar char="•"/>
              <a:defRPr/>
            </a:pPr>
            <a:r>
              <a:rPr lang="de-DE" dirty="0"/>
              <a:t>Aufhebung aller Einschränkungen in Landkreisen ohne Prävalenz.</a:t>
            </a:r>
          </a:p>
          <a:p>
            <a:pPr marL="285750" indent="-285750" algn="just">
              <a:buFont typeface="Arial" panose="020B0604020202020204" pitchFamily="34" charset="0"/>
              <a:buChar char="•"/>
              <a:defRPr/>
            </a:pPr>
            <a:r>
              <a:rPr lang="de-DE" dirty="0"/>
              <a:t>Bestimmung der Hintergrundimmunität mit größerer Statistik.</a:t>
            </a:r>
          </a:p>
          <a:p>
            <a:pPr marL="285750" indent="-285750" algn="just">
              <a:buFont typeface="Arial" panose="020B0604020202020204" pitchFamily="34" charset="0"/>
              <a:buChar char="•"/>
              <a:defRPr/>
            </a:pPr>
            <a:r>
              <a:rPr lang="de-DE" dirty="0"/>
              <a:t>Akkurate Bestimmung der Durchseuchung.</a:t>
            </a:r>
          </a:p>
          <a:p>
            <a:pPr marL="285750" indent="-285750" algn="just">
              <a:buFont typeface="Arial" panose="020B0604020202020204" pitchFamily="34" charset="0"/>
              <a:buChar char="•"/>
              <a:defRPr/>
            </a:pPr>
            <a:r>
              <a:rPr lang="de-DE" dirty="0"/>
              <a:t>Besserer Schutz von Risikogruppen, vor allem in Heimen.</a:t>
            </a:r>
          </a:p>
          <a:p>
            <a:pPr marL="285750" indent="-285750" algn="just">
              <a:buFont typeface="Arial" panose="020B0604020202020204" pitchFamily="34" charset="0"/>
              <a:buChar char="•"/>
              <a:defRPr/>
            </a:pPr>
            <a:r>
              <a:rPr lang="de-DE" dirty="0"/>
              <a:t>Erlauben von In-</a:t>
            </a:r>
            <a:r>
              <a:rPr lang="de-DE" dirty="0" err="1"/>
              <a:t>Door</a:t>
            </a:r>
            <a:r>
              <a:rPr lang="de-DE" dirty="0"/>
              <a:t> Großveranstaltungen abhängig vom Belüftungskonzept.</a:t>
            </a:r>
          </a:p>
          <a:p>
            <a:pPr marL="285750" indent="-285750" algn="just">
              <a:buFont typeface="Arial" panose="020B0604020202020204" pitchFamily="34" charset="0"/>
              <a:buChar char="•"/>
              <a:defRPr/>
            </a:pPr>
            <a:r>
              <a:rPr lang="de-DE" dirty="0"/>
              <a:t>Erlauben von Out-</a:t>
            </a:r>
            <a:r>
              <a:rPr lang="de-DE" dirty="0" err="1"/>
              <a:t>Door</a:t>
            </a:r>
            <a:r>
              <a:rPr lang="de-DE" dirty="0"/>
              <a:t> Großveranstaltungen</a:t>
            </a:r>
          </a:p>
          <a:p>
            <a:pPr marL="285750" indent="-285750" algn="just">
              <a:buFont typeface="Arial" panose="020B0604020202020204" pitchFamily="34" charset="0"/>
              <a:buChar char="•"/>
              <a:defRPr/>
            </a:pPr>
            <a:r>
              <a:rPr lang="de-DE" dirty="0"/>
              <a:t>Gründliche auch rückwärtsorientierte Kontaktverfolgung</a:t>
            </a:r>
            <a:r>
              <a:rPr lang="de-DE" baseline="30000" dirty="0"/>
              <a:t>a6</a:t>
            </a:r>
          </a:p>
          <a:p>
            <a:pPr marL="285750" indent="-285750" algn="just">
              <a:buFont typeface="Arial" panose="020B0604020202020204" pitchFamily="34" charset="0"/>
              <a:buChar char="•"/>
              <a:defRPr/>
            </a:pPr>
            <a:r>
              <a:rPr lang="de-DE" dirty="0"/>
              <a:t>Verstärktes Testen in LK höherer Prävalenz um Cluster zu finden</a:t>
            </a:r>
          </a:p>
          <a:p>
            <a:pPr marL="285750" indent="-285750" algn="just">
              <a:buFont typeface="Arial" panose="020B0604020202020204" pitchFamily="34" charset="0"/>
              <a:buChar char="•"/>
              <a:defRPr/>
            </a:pPr>
            <a:r>
              <a:rPr lang="de-DE" dirty="0"/>
              <a:t>Heimquarantäne für Rückkehrer aus Ländern mit unklarer Prävalenz.</a:t>
            </a:r>
          </a:p>
        </p:txBody>
      </p:sp>
    </p:spTree>
    <p:extLst>
      <p:ext uri="{BB962C8B-B14F-4D97-AF65-F5344CB8AC3E}">
        <p14:creationId xmlns:p14="http://schemas.microsoft.com/office/powerpoint/2010/main" val="241110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09A61-5435-4880-B766-56EE465F0019}"/>
              </a:ext>
            </a:extLst>
          </p:cNvPr>
          <p:cNvSpPr/>
          <p:nvPr/>
        </p:nvSpPr>
        <p:spPr>
          <a:xfrm>
            <a:off x="341718" y="294134"/>
            <a:ext cx="6624000" cy="8771632"/>
          </a:xfrm>
          <a:prstGeom prst="rect">
            <a:avLst/>
          </a:prstGeom>
          <a:solidFill>
            <a:srgbClr val="B8ED0D">
              <a:alpha val="60000"/>
            </a:srgbClr>
          </a:solidFill>
        </p:spPr>
        <p:txBody>
          <a:bodyPr wrap="square">
            <a:spAutoFit/>
          </a:bodyPr>
          <a:lstStyle/>
          <a:p>
            <a:pPr algn="just">
              <a:defRPr/>
            </a:pPr>
            <a:r>
              <a:rPr lang="de-DE" sz="2400" b="1" dirty="0"/>
              <a:t>Gegenmaßnamen II</a:t>
            </a:r>
          </a:p>
          <a:p>
            <a:pPr algn="just" fontAlgn="auto">
              <a:spcBef>
                <a:spcPts val="0"/>
              </a:spcBef>
              <a:spcAft>
                <a:spcPts val="0"/>
              </a:spcAft>
              <a:defRPr/>
            </a:pPr>
            <a:endParaRPr lang="de-DE" dirty="0"/>
          </a:p>
          <a:p>
            <a:pPr algn="just" fontAlgn="auto">
              <a:spcBef>
                <a:spcPts val="0"/>
              </a:spcBef>
              <a:spcAft>
                <a:spcPts val="0"/>
              </a:spcAft>
              <a:defRPr/>
            </a:pPr>
            <a:r>
              <a:rPr lang="de-DE" dirty="0" err="1"/>
              <a:t>geschäfte</a:t>
            </a:r>
            <a:r>
              <a:rPr lang="de-DE" dirty="0"/>
              <a:t> und medizinische Einrichtungen öffnen. In Deutschland ist diese Maßnahme Teil von (3), eine Wirkung auf das Infektionsgeschehen ist daher aus den Zahlen nicht ablesbar. Auch hier sind die wirtschaftlichen Folgen noch nicht vollständig erfassbar und können erst in der Zukunft verlässlich beurteilt werden. </a:t>
            </a:r>
          </a:p>
          <a:p>
            <a:pPr algn="just" fontAlgn="auto">
              <a:spcBef>
                <a:spcPts val="0"/>
              </a:spcBef>
              <a:spcAft>
                <a:spcPts val="0"/>
              </a:spcAft>
              <a:defRPr/>
            </a:pPr>
            <a:r>
              <a:rPr lang="de-DE" dirty="0"/>
              <a:t>(IV) Grundrechtseinschränkungen. Viele Länder haben Kombinationen aus Ausgangsbeschränkungen, Kontakt-beschränkungen und Versammlungsverboten erlassen. Diese wurden auch mit anderen Grundrechtseinschränkungen kombiniert. In Deutschland wurde der Bundesgesundheitsminister durch eine Änderung am </a:t>
            </a:r>
            <a:r>
              <a:rPr lang="de-DE" dirty="0" err="1"/>
              <a:t>IfsG</a:t>
            </a:r>
            <a:r>
              <a:rPr lang="de-DE" dirty="0"/>
              <a:t> ermächtigt weitreichende Maßnahmen ohne Einbindung des Parlaments zu verfügen</a:t>
            </a:r>
            <a:r>
              <a:rPr lang="de-DE" baseline="30000" dirty="0"/>
              <a:t>g10</a:t>
            </a:r>
            <a:r>
              <a:rPr lang="de-DE" dirty="0"/>
              <a:t>. Die Änderung gilt als Verfassungsrechtlich bedenklich</a:t>
            </a:r>
            <a:r>
              <a:rPr lang="de-DE" baseline="30000" dirty="0"/>
              <a:t>g11-g13</a:t>
            </a:r>
            <a:r>
              <a:rPr lang="de-DE" dirty="0"/>
              <a:t>. In Deutschland waren die Maßnahmen Teil von (3), eine Wirkung ist daher nicht erkennbar. </a:t>
            </a:r>
          </a:p>
          <a:p>
            <a:pPr algn="just" fontAlgn="auto">
              <a:spcBef>
                <a:spcPts val="0"/>
              </a:spcBef>
              <a:spcAft>
                <a:spcPts val="0"/>
              </a:spcAft>
              <a:defRPr/>
            </a:pPr>
            <a:r>
              <a:rPr lang="de-DE" dirty="0"/>
              <a:t>(V) Maskenpflicht. Nach anfänglichen Versorgungsengpässen haben sich viele Länder im Verlauf der Pandemie zu einer Verpflichtung eine Mund-Nasen-Bedeckung tragen zu müssen entschieden. In Deutschland kam diese Maßnahme erst weit nach dem Scheitelpunkt des Infektionsgeschehens. Eine Wirkung ist aus den Infektionsgraphen nicht zu erkennen. Die WHO rät von der Maßnahme ab</a:t>
            </a:r>
            <a:r>
              <a:rPr lang="de-DE" baseline="30000" dirty="0"/>
              <a:t>p4</a:t>
            </a:r>
            <a:r>
              <a:rPr lang="de-DE" dirty="0"/>
              <a: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a:defRPr/>
            </a:pPr>
            <a:r>
              <a:rPr lang="de-DE" dirty="0"/>
              <a:t>App von einer deutlichen Bevölkerungsmehrheit benutzt werden muss um volle Wirkung zu entfalten</a:t>
            </a:r>
            <a:r>
              <a:rPr lang="de-DE" baseline="30000" dirty="0"/>
              <a:t>g16</a:t>
            </a:r>
            <a:r>
              <a:rPr lang="de-DE" dirty="0"/>
              <a:t>. Die Graphik mit dem Verlauf der Nutzerzahlen geht bei etwa 16 Millionen in Sättigung. Nutzerzahlen in der Größenordnung 50 Millionen scheinen fraglich.</a:t>
            </a:r>
          </a:p>
        </p:txBody>
      </p:sp>
      <p:pic>
        <p:nvPicPr>
          <p:cNvPr id="2" name="Grafik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7400" y="6512629"/>
            <a:ext cx="2279418" cy="1311094"/>
          </a:xfrm>
          <a:prstGeom prst="rect">
            <a:avLst/>
          </a:prstGeom>
          <a:solidFill>
            <a:schemeClr val="bg1">
              <a:alpha val="50000"/>
            </a:schemeClr>
          </a:solidFill>
        </p:spPr>
      </p:pic>
      <p:sp>
        <p:nvSpPr>
          <p:cNvPr id="5" name="Rechteck 4"/>
          <p:cNvSpPr/>
          <p:nvPr/>
        </p:nvSpPr>
        <p:spPr>
          <a:xfrm>
            <a:off x="341718" y="6654480"/>
            <a:ext cx="4255682" cy="1200329"/>
          </a:xfrm>
          <a:prstGeom prst="rect">
            <a:avLst/>
          </a:prstGeom>
        </p:spPr>
        <p:txBody>
          <a:bodyPr wrap="square">
            <a:spAutoFit/>
          </a:bodyPr>
          <a:lstStyle/>
          <a:p>
            <a:pPr algn="just" fontAlgn="auto">
              <a:spcBef>
                <a:spcPts val="0"/>
              </a:spcBef>
              <a:spcAft>
                <a:spcPts val="0"/>
              </a:spcAft>
              <a:defRPr/>
            </a:pPr>
            <a:r>
              <a:rPr lang="de-DE" dirty="0"/>
              <a:t>(VI) Warn-App. Viele Länder setzen auf eine App zur Kontaktverfolgung. Schaden-Nutzen Verhältnis der App sind umstritten</a:t>
            </a:r>
            <a:r>
              <a:rPr lang="de-DE" baseline="30000" dirty="0"/>
              <a:t>g14-g16</a:t>
            </a:r>
            <a:r>
              <a:rPr lang="de-DE" dirty="0"/>
              <a:t>. Es wird erwartet, dass die </a:t>
            </a:r>
          </a:p>
        </p:txBody>
      </p:sp>
    </p:spTree>
    <p:extLst>
      <p:ext uri="{BB962C8B-B14F-4D97-AF65-F5344CB8AC3E}">
        <p14:creationId xmlns:p14="http://schemas.microsoft.com/office/powerpoint/2010/main" val="1987941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7423150" cy="9369359"/>
          </a:xfrm>
          <a:prstGeom prst="rect">
            <a:avLst/>
          </a:prstGeom>
        </p:spPr>
      </p:pic>
      <p:sp>
        <p:nvSpPr>
          <p:cNvPr id="2" name="Textfeld 1"/>
          <p:cNvSpPr txBox="1"/>
          <p:nvPr/>
        </p:nvSpPr>
        <p:spPr>
          <a:xfrm>
            <a:off x="501913" y="3684404"/>
            <a:ext cx="6419324" cy="2000548"/>
          </a:xfrm>
          <a:prstGeom prst="rect">
            <a:avLst/>
          </a:prstGeom>
          <a:noFill/>
        </p:spPr>
        <p:txBody>
          <a:bodyPr wrap="square" rtlCol="0">
            <a:spAutoFit/>
          </a:bodyPr>
          <a:lstStyle/>
          <a:p>
            <a:r>
              <a:rPr lang="de-DE" sz="8800" b="1" dirty="0">
                <a:solidFill>
                  <a:schemeClr val="bg1"/>
                </a:solidFill>
                <a:effectLst>
                  <a:outerShdw blurRad="38100" dist="38100" dir="2700000" algn="tl">
                    <a:srgbClr val="000000">
                      <a:alpha val="43137"/>
                    </a:srgbClr>
                  </a:outerShdw>
                </a:effectLst>
              </a:rPr>
              <a:t>ZUNKUNFT</a:t>
            </a:r>
          </a:p>
          <a:p>
            <a:r>
              <a:rPr lang="de-DE" sz="3600" b="1" dirty="0">
                <a:solidFill>
                  <a:schemeClr val="bg1"/>
                </a:solidFill>
                <a:effectLst>
                  <a:outerShdw blurRad="38100" dist="38100" dir="2700000" algn="tl">
                    <a:srgbClr val="000000">
                      <a:alpha val="43137"/>
                    </a:srgbClr>
                  </a:outerShdw>
                </a:effectLst>
              </a:rPr>
              <a:t>WAS IST ZU ERWARTEN?</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6838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Die 2. Welle</a:t>
            </a:r>
          </a:p>
          <a:p>
            <a:pPr algn="just" fontAlgn="auto">
              <a:spcBef>
                <a:spcPts val="0"/>
              </a:spcBef>
              <a:spcAft>
                <a:spcPts val="0"/>
              </a:spcAft>
              <a:defRPr/>
            </a:pPr>
            <a:endParaRPr lang="de-DE" dirty="0"/>
          </a:p>
          <a:p>
            <a:pPr algn="just">
              <a:defRPr/>
            </a:pPr>
            <a:r>
              <a:rPr lang="de-DE" dirty="0"/>
              <a:t>Warnungen vor der zweiten Welle hört man oft. Die 2. Welle definiert sich als ein zweites Maximum in der Kurve der Infektionszahlen und COVID-19 Toten, wobei die Zahlen Landesweit wieder ansteigen und eine gewisse Mindesthöhe erreichen. </a:t>
            </a:r>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endParaRPr lang="de-DE" dirty="0"/>
          </a:p>
          <a:p>
            <a:pPr algn="just">
              <a:defRPr/>
            </a:pPr>
            <a:r>
              <a:rPr lang="de-DE" dirty="0"/>
              <a:t>merken, es ist daher zu früh hier von einer zweiten Welle zu reden. Was wir hier sehen ist eine beschleunigte Zunahme des Infektionsgeschehens, das weiter untersucht werden muss. Der Trend ist über alle Bundesländer zu beobachten, wobei NRW eine treibende Kraft zu sein scheint</a:t>
            </a:r>
            <a:r>
              <a:rPr lang="de-DE" baseline="30000" dirty="0"/>
              <a:t>c18</a:t>
            </a:r>
            <a:r>
              <a:rPr lang="de-DE" dirty="0"/>
              <a:t>. </a:t>
            </a:r>
          </a:p>
          <a:p>
            <a:pPr algn="just">
              <a:defRPr/>
            </a:pPr>
            <a:r>
              <a:rPr lang="de-DE" dirty="0"/>
              <a:t>Gründe für die Zunahme sind vermutlich mangelhafte Kontaktverfolgung</a:t>
            </a:r>
            <a:r>
              <a:rPr lang="de-DE" baseline="30000" dirty="0"/>
              <a:t>a6</a:t>
            </a:r>
            <a:r>
              <a:rPr lang="de-DE" dirty="0"/>
              <a:t>, ein Überdrüssigkeit in der Bevölkerung (spekulativ) und wahrscheinlich Reiserückkehrer. Unter den Reisenden am Frankfurter Flughafen liegt die 7-Tage Inzidenz bei 58 pro 100.000</a:t>
            </a:r>
            <a:r>
              <a:rPr lang="de-DE" baseline="30000" dirty="0"/>
              <a:t>z9</a:t>
            </a:r>
            <a:r>
              <a:rPr lang="de-DE" dirty="0"/>
              <a:t> und damit deutlich über dem Bundesweiten Wert von 4,5 pro 100.000</a:t>
            </a:r>
            <a:r>
              <a:rPr lang="de-DE" baseline="30000" dirty="0"/>
              <a:t>c18</a:t>
            </a:r>
            <a:r>
              <a:rPr lang="de-DE" dirty="0"/>
              <a:t>. Setzte sich der Trend ungebremst fort, wäre Ende August eine ähnliche PTR erreicht wie Ende März.</a:t>
            </a:r>
          </a:p>
          <a:p>
            <a:pPr algn="just">
              <a:defRPr/>
            </a:pPr>
            <a:r>
              <a:rPr lang="de-DE" dirty="0"/>
              <a:t>Es wird sich zeigen müssen ob die verhängten Zwangskontrollen bei der Einreise</a:t>
            </a:r>
            <a:r>
              <a:rPr lang="de-DE" baseline="30000" dirty="0"/>
              <a:t>z10</a:t>
            </a:r>
            <a:r>
              <a:rPr lang="de-DE" dirty="0"/>
              <a:t> das probate Gegenmittel sind oder Defizite in der Kontaktverfolgung abgestellt werden müssen.</a:t>
            </a:r>
          </a:p>
        </p:txBody>
      </p:sp>
      <p:pic>
        <p:nvPicPr>
          <p:cNvPr id="6" name="Grafik 5">
            <a:extLst>
              <a:ext uri="{FF2B5EF4-FFF2-40B4-BE49-F238E27FC236}">
                <a16:creationId xmlns:a16="http://schemas.microsoft.com/office/drawing/2014/main" id="{57299AFB-E972-47A9-82E3-8BF0824230C3}"/>
              </a:ext>
            </a:extLst>
          </p:cNvPr>
          <p:cNvPicPr>
            <a:picLocks/>
          </p:cNvPicPr>
          <p:nvPr/>
        </p:nvPicPr>
        <p:blipFill>
          <a:blip r:embed="rId3"/>
          <a:stretch>
            <a:fillRect/>
          </a:stretch>
        </p:blipFill>
        <p:spPr>
          <a:xfrm>
            <a:off x="2838548" y="3228669"/>
            <a:ext cx="3949701" cy="1459405"/>
          </a:xfrm>
          <a:prstGeom prst="rect">
            <a:avLst/>
          </a:prstGeom>
        </p:spPr>
      </p:pic>
      <p:graphicFrame>
        <p:nvGraphicFramePr>
          <p:cNvPr id="5" name="Diagramm 4">
            <a:extLst>
              <a:ext uri="{FF2B5EF4-FFF2-40B4-BE49-F238E27FC236}">
                <a16:creationId xmlns:a16="http://schemas.microsoft.com/office/drawing/2014/main" id="{BCC54E77-1294-4312-A1E4-7F9BC8CB5BE0}"/>
              </a:ext>
            </a:extLst>
          </p:cNvPr>
          <p:cNvGraphicFramePr>
            <a:graphicFrameLocks/>
          </p:cNvGraphicFramePr>
          <p:nvPr>
            <p:extLst>
              <p:ext uri="{D42A27DB-BD31-4B8C-83A1-F6EECF244321}">
                <p14:modId xmlns:p14="http://schemas.microsoft.com/office/powerpoint/2010/main" val="437015586"/>
              </p:ext>
            </p:extLst>
          </p:nvPr>
        </p:nvGraphicFramePr>
        <p:xfrm>
          <a:off x="2308714" y="2311218"/>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feld 7">
            <a:extLst>
              <a:ext uri="{FF2B5EF4-FFF2-40B4-BE49-F238E27FC236}">
                <a16:creationId xmlns:a16="http://schemas.microsoft.com/office/drawing/2014/main" id="{CDB3FF84-4053-4A5C-A879-F8143A24B65E}"/>
              </a:ext>
            </a:extLst>
          </p:cNvPr>
          <p:cNvSpPr txBox="1"/>
          <p:nvPr/>
        </p:nvSpPr>
        <p:spPr>
          <a:xfrm>
            <a:off x="6214732" y="4069680"/>
            <a:ext cx="474810" cy="261610"/>
          </a:xfrm>
          <a:prstGeom prst="rect">
            <a:avLst/>
          </a:prstGeom>
          <a:noFill/>
        </p:spPr>
        <p:txBody>
          <a:bodyPr wrap="none" rtlCol="0">
            <a:spAutoFit/>
          </a:bodyPr>
          <a:lstStyle/>
          <a:p>
            <a:r>
              <a:rPr lang="de-DE" sz="1100" dirty="0">
                <a:solidFill>
                  <a:schemeClr val="bg1">
                    <a:lumMod val="50000"/>
                  </a:schemeClr>
                </a:solidFill>
              </a:rPr>
              <a:t>[c18]</a:t>
            </a:r>
            <a:endParaRPr lang="en-US" sz="1100" dirty="0">
              <a:solidFill>
                <a:schemeClr val="bg1">
                  <a:lumMod val="50000"/>
                </a:schemeClr>
              </a:solidFill>
            </a:endParaRPr>
          </a:p>
        </p:txBody>
      </p:sp>
      <p:sp>
        <p:nvSpPr>
          <p:cNvPr id="10" name="Textfeld 9">
            <a:extLst>
              <a:ext uri="{FF2B5EF4-FFF2-40B4-BE49-F238E27FC236}">
                <a16:creationId xmlns:a16="http://schemas.microsoft.com/office/drawing/2014/main" id="{F92EAD83-E3A7-4D89-948C-821C38AFD3C0}"/>
              </a:ext>
            </a:extLst>
          </p:cNvPr>
          <p:cNvSpPr txBox="1"/>
          <p:nvPr/>
        </p:nvSpPr>
        <p:spPr>
          <a:xfrm>
            <a:off x="346684" y="2213006"/>
            <a:ext cx="1869565" cy="2862322"/>
          </a:xfrm>
          <a:prstGeom prst="rect">
            <a:avLst/>
          </a:prstGeom>
          <a:noFill/>
        </p:spPr>
        <p:txBody>
          <a:bodyPr wrap="square">
            <a:spAutoFit/>
          </a:bodyPr>
          <a:lstStyle/>
          <a:p>
            <a:pPr algn="just" fontAlgn="auto">
              <a:spcBef>
                <a:spcPts val="0"/>
              </a:spcBef>
              <a:spcAft>
                <a:spcPts val="0"/>
              </a:spcAft>
              <a:defRPr/>
            </a:pPr>
            <a:r>
              <a:rPr lang="de-DE" dirty="0"/>
              <a:t>Zur Zeit sind wir in einer Situation, in der Infektions-zahlen und PTR wieder ansteigen. </a:t>
            </a:r>
          </a:p>
          <a:p>
            <a:pPr algn="just" fontAlgn="auto">
              <a:spcBef>
                <a:spcPts val="0"/>
              </a:spcBef>
              <a:spcAft>
                <a:spcPts val="0"/>
              </a:spcAft>
              <a:defRPr/>
            </a:pPr>
            <a:r>
              <a:rPr lang="de-DE" dirty="0"/>
              <a:t>Der Anstieg </a:t>
            </a:r>
            <a:r>
              <a:rPr lang="de-DE" dirty="0" err="1"/>
              <a:t>be-schleunigt</a:t>
            </a:r>
            <a:r>
              <a:rPr lang="de-DE" dirty="0"/>
              <a:t> sich. In den Sterbefällen (blau) ist davon noch nichts zu </a:t>
            </a:r>
            <a:r>
              <a:rPr lang="de-DE" dirty="0" err="1"/>
              <a:t>be</a:t>
            </a:r>
            <a:r>
              <a:rPr lang="de-DE" dirty="0"/>
              <a:t>-</a:t>
            </a:r>
          </a:p>
        </p:txBody>
      </p:sp>
    </p:spTree>
    <p:extLst>
      <p:ext uri="{BB962C8B-B14F-4D97-AF65-F5344CB8AC3E}">
        <p14:creationId xmlns:p14="http://schemas.microsoft.com/office/powerpoint/2010/main" val="232262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4128740" cy="7185685"/>
          </a:xfrm>
          <a:prstGeom prst="rect">
            <a:avLst/>
          </a:prstGeom>
          <a:solidFill>
            <a:srgbClr val="B8ED0D">
              <a:alpha val="60000"/>
            </a:srgbClr>
          </a:solidFill>
        </p:spPr>
        <p:txBody>
          <a:bodyPr wrap="square">
            <a:spAutoFit/>
          </a:bodyPr>
          <a:lstStyle/>
          <a:p>
            <a:pPr algn="just">
              <a:defRPr/>
            </a:pPr>
            <a:r>
              <a:rPr lang="de-DE" sz="2400" b="1" dirty="0"/>
              <a:t>Langzeitschäden</a:t>
            </a:r>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r>
              <a:rPr lang="de-DE" dirty="0"/>
              <a:t>Es gibt es vereinzelt Studien die darauf hin deuten, dass es bei COVID-19, genau wie auch bei anderen Krankheiten auch, Krankheitsverläufe gibt bei denen die Erkrankten nach verlassen des Krankenhauses und offizieller Heilung noch nicht Beschwerdefrei sind. </a:t>
            </a:r>
          </a:p>
          <a:p>
            <a:pPr algn="just" fontAlgn="auto">
              <a:spcBef>
                <a:spcPts val="0"/>
              </a:spcBef>
              <a:spcAft>
                <a:spcPts val="0"/>
              </a:spcAft>
              <a:defRPr/>
            </a:pPr>
            <a:r>
              <a:rPr lang="de-DE" dirty="0"/>
              <a:t>So berichtet </a:t>
            </a:r>
            <a:r>
              <a:rPr lang="de-DE" dirty="0" err="1"/>
              <a:t>Carfì</a:t>
            </a:r>
            <a:r>
              <a:rPr lang="de-DE" dirty="0"/>
              <a:t> et al. das von 143 Patienten (19-84 Jahre) die etwa 60 Tage nach Symptombeginn erneut untersucht wurden nur 13% Beschwerdefrei waren. Unter den anderen domminierten Müdigkeit (53%), Kurzatmigkeit (43%), Gelenkschmerzen (27%) und Brustschmerzen (22%). Über eine generell reduzierte Lebensqualität klagten 44%. 73% der Teilnehmer hatten bereits während ihrer COVID-19 Behandlung im Krankenahaus eine Interstitielle Lungenerkrankung und wurden Teilweise beatmet. </a:t>
            </a:r>
          </a:p>
          <a:p>
            <a:pPr algn="just" fontAlgn="auto">
              <a:spcBef>
                <a:spcPts val="0"/>
              </a:spcBef>
              <a:spcAft>
                <a:spcPts val="0"/>
              </a:spcAft>
              <a:defRPr/>
            </a:pPr>
            <a:r>
              <a:rPr lang="de-DE" dirty="0"/>
              <a:t>Beschwerdefreiheit zur jetzigen Zeit ist nicht unbedingt zu erwarten. </a:t>
            </a:r>
          </a:p>
        </p:txBody>
      </p:sp>
      <p:sp>
        <p:nvSpPr>
          <p:cNvPr id="5" name="Rechteck 4">
            <a:extLst>
              <a:ext uri="{FF2B5EF4-FFF2-40B4-BE49-F238E27FC236}">
                <a16:creationId xmlns:a16="http://schemas.microsoft.com/office/drawing/2014/main" id="{A9B0FFF7-11E1-4B77-B19F-0832F7DD5DD2}"/>
              </a:ext>
            </a:extLst>
          </p:cNvPr>
          <p:cNvSpPr/>
          <p:nvPr/>
        </p:nvSpPr>
        <p:spPr>
          <a:xfrm>
            <a:off x="360000" y="7869100"/>
            <a:ext cx="6624000" cy="369332"/>
          </a:xfrm>
          <a:prstGeom prst="rect">
            <a:avLst/>
          </a:prstGeom>
          <a:solidFill>
            <a:srgbClr val="B8ED0D">
              <a:alpha val="60000"/>
            </a:srgbClr>
          </a:solidFill>
        </p:spPr>
        <p:txBody>
          <a:bodyPr wrap="square">
            <a:spAutoFit/>
          </a:bodyPr>
          <a:lstStyle/>
          <a:p>
            <a:pPr algn="r" hangingPunct="0">
              <a:defRPr/>
            </a:pPr>
            <a:endParaRPr lang="de-DE" dirty="0">
              <a:ea typeface="Microsoft YaHei" pitchFamily="2"/>
              <a:cs typeface="Mangal" pitchFamily="2"/>
            </a:endParaRPr>
          </a:p>
        </p:txBody>
      </p:sp>
    </p:spTree>
    <p:extLst>
      <p:ext uri="{BB962C8B-B14F-4D97-AF65-F5344CB8AC3E}">
        <p14:creationId xmlns:p14="http://schemas.microsoft.com/office/powerpoint/2010/main" val="74194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2281" y="0"/>
            <a:ext cx="7418587" cy="9359900"/>
          </a:xfrm>
          <a:prstGeom prst="rect">
            <a:avLst/>
          </a:prstGeom>
        </p:spPr>
      </p:pic>
      <p:sp>
        <p:nvSpPr>
          <p:cNvPr id="7" name="Rechteck 6">
            <a:extLst>
              <a:ext uri="{FF2B5EF4-FFF2-40B4-BE49-F238E27FC236}">
                <a16:creationId xmlns:a16="http://schemas.microsoft.com/office/drawing/2014/main" id="{0CE30FA7-5DF9-41A6-961D-F632BA8DE3EB}"/>
              </a:ext>
            </a:extLst>
          </p:cNvPr>
          <p:cNvSpPr/>
          <p:nvPr/>
        </p:nvSpPr>
        <p:spPr>
          <a:xfrm>
            <a:off x="360000" y="526353"/>
            <a:ext cx="4720000" cy="8201348"/>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Ausblick</a:t>
            </a:r>
          </a:p>
          <a:p>
            <a:pPr algn="just" fontAlgn="auto">
              <a:spcBef>
                <a:spcPts val="0"/>
              </a:spcBef>
              <a:spcAft>
                <a:spcPts val="0"/>
              </a:spcAft>
              <a:defRPr/>
            </a:pPr>
            <a:endParaRPr lang="de-DE" dirty="0"/>
          </a:p>
          <a:p>
            <a:pPr algn="just" fontAlgn="auto">
              <a:spcBef>
                <a:spcPts val="0"/>
              </a:spcBef>
              <a:spcAft>
                <a:spcPts val="0"/>
              </a:spcAft>
              <a:defRPr/>
            </a:pPr>
            <a:r>
              <a:rPr lang="de-DE" dirty="0"/>
              <a:t>Die Hartnäckigkeit mit der sich die handelnden Personen systematischem, nachvollziehbarem und transparentem schaffen einer soliden Epidemiologischen Datenbasis (Hintergrund-immunität, Durchseuchung, Prävalenz, R</a:t>
            </a:r>
            <a:r>
              <a:rPr lang="de-DE" baseline="-25000" dirty="0"/>
              <a:t>0</a:t>
            </a:r>
            <a:r>
              <a:rPr lang="de-DE" dirty="0"/>
              <a:t>) verschließen gibt wenig Hoffnung, dass das von John </a:t>
            </a:r>
            <a:r>
              <a:rPr lang="de-DE" dirty="0" err="1"/>
              <a:t>Ioannidis</a:t>
            </a:r>
            <a:r>
              <a:rPr lang="de-DE" dirty="0"/>
              <a:t> im März kritisierte Evidenzfiasko bald aufgelöst wird. </a:t>
            </a:r>
          </a:p>
          <a:p>
            <a:pPr algn="just" fontAlgn="auto">
              <a:spcBef>
                <a:spcPts val="0"/>
              </a:spcBef>
              <a:spcAft>
                <a:spcPts val="0"/>
              </a:spcAft>
              <a:defRPr/>
            </a:pPr>
            <a:r>
              <a:rPr lang="de-DE" dirty="0"/>
              <a:t>Da bereits per Gesetzt festgelegt wurde, dass die „epidemische Lage nationaler Tragweite“ erst mit der Verfügbarkeit eines Impfstoffes beendet wird steht die Stoßrichtung der Bundesregierung klar fest. Die Vorfestlegung auf einem Impfstoff als Ausstiegskriterium aus der epidemischen Lage wirkt absurd. Prävalenz unterhalb der Nachweisschwelle wäre hier ein sinnvolleres Ziel. Ein Impfstoff kann Mittel zu diesem Ziel sein, aber sollte nicht das Ziel sein, vor allem wenn man die aufgezeigten Unwägbarkeiten in der Impfstoffentwicklung in Betracht zieht.</a:t>
            </a:r>
          </a:p>
          <a:p>
            <a:pPr algn="just" fontAlgn="auto">
              <a:spcBef>
                <a:spcPts val="0"/>
              </a:spcBef>
              <a:spcAft>
                <a:spcPts val="0"/>
              </a:spcAft>
              <a:defRPr/>
            </a:pPr>
            <a:r>
              <a:rPr lang="de-DE" dirty="0"/>
              <a:t>Ein anwachsen der Infektionszahlen im Herbst ist möglich, Stigmatisieren von Personen mit Atemwegserkrankungen ist wahrscheinlich. </a:t>
            </a:r>
          </a:p>
          <a:p>
            <a:pPr algn="just" fontAlgn="auto">
              <a:spcBef>
                <a:spcPts val="0"/>
              </a:spcBef>
              <a:spcAft>
                <a:spcPts val="0"/>
              </a:spcAft>
              <a:defRPr/>
            </a:pPr>
            <a:r>
              <a:rPr lang="de-DE" dirty="0"/>
              <a:t>Mittelfristig wird das Virus Medial und politisch in der Bedeutungslosigkeit verschwinden, die sozialen, psychologischen und wirtschaftlichen Auswirkungen werden uns noch lange begleiten.</a:t>
            </a:r>
          </a:p>
        </p:txBody>
      </p:sp>
    </p:spTree>
    <p:extLst>
      <p:ext uri="{BB962C8B-B14F-4D97-AF65-F5344CB8AC3E}">
        <p14:creationId xmlns:p14="http://schemas.microsoft.com/office/powerpoint/2010/main" val="287139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60000" y="526353"/>
            <a:ext cx="6624000" cy="8570680"/>
          </a:xfrm>
          <a:prstGeom prst="rect">
            <a:avLst/>
          </a:prstGeom>
          <a:solidFill>
            <a:srgbClr val="B8ED0D">
              <a:alpha val="60000"/>
            </a:srgbClr>
          </a:solidFill>
        </p:spPr>
        <p:txBody>
          <a:bodyPr wrap="square">
            <a:spAutoFit/>
          </a:bodyPr>
          <a:lstStyle/>
          <a:p>
            <a:pPr algn="just">
              <a:defRPr/>
            </a:pPr>
            <a:r>
              <a:rPr lang="de-DE" sz="2400" b="1" dirty="0"/>
              <a:t>Persönliches Schlusswort</a:t>
            </a:r>
          </a:p>
          <a:p>
            <a:pPr algn="just" fontAlgn="auto">
              <a:spcBef>
                <a:spcPts val="0"/>
              </a:spcBef>
              <a:spcAft>
                <a:spcPts val="0"/>
              </a:spcAft>
              <a:defRPr/>
            </a:pPr>
            <a:endParaRPr lang="de-DE" sz="2294" b="1" dirty="0">
              <a:ea typeface="Segoe UI Black" panose="020B0A02040204020203" pitchFamily="34" charset="0"/>
            </a:endParaRPr>
          </a:p>
          <a:p>
            <a:pPr algn="just" fontAlgn="auto">
              <a:spcBef>
                <a:spcPts val="0"/>
              </a:spcBef>
              <a:spcAft>
                <a:spcPts val="0"/>
              </a:spcAft>
              <a:defRPr/>
            </a:pPr>
            <a:r>
              <a:rPr lang="de-DE" dirty="0"/>
              <a:t>Meinungsfreiheit steht in Deutschland zur Zeit nicht gerade hoch im Kurs. Die einzige Meinung die man frei sagen kann ist die Regierungsmeinung. So fürchten 19% der Virologen berufliche Nachteile wenn Sie eine Meinung äußern die nicht der Mehrheitsmeinung entspricht</a:t>
            </a:r>
            <a:r>
              <a:rPr lang="de-DE" baseline="30000" dirty="0"/>
              <a:t>x1</a:t>
            </a:r>
            <a:r>
              <a:rPr lang="de-DE" dirty="0"/>
              <a:t>. </a:t>
            </a:r>
          </a:p>
          <a:p>
            <a:pPr algn="just" fontAlgn="auto">
              <a:spcBef>
                <a:spcPts val="0"/>
              </a:spcBef>
              <a:spcAft>
                <a:spcPts val="0"/>
              </a:spcAft>
              <a:defRPr/>
            </a:pPr>
            <a:r>
              <a:rPr lang="de-DE" dirty="0"/>
              <a:t>Bürger mit abweichender Meinung werden wahlweise als Rechtsextrem, </a:t>
            </a:r>
            <a:r>
              <a:rPr lang="de-DE" dirty="0" err="1"/>
              <a:t>Coronaleugner</a:t>
            </a:r>
            <a:r>
              <a:rPr lang="de-DE" dirty="0"/>
              <a:t> oder Verschwörungstheoretiker verunglimpft</a:t>
            </a:r>
            <a:r>
              <a:rPr lang="de-DE" baseline="30000" dirty="0"/>
              <a:t>x2-x4</a:t>
            </a:r>
            <a:r>
              <a:rPr lang="de-DE" dirty="0"/>
              <a:t>. </a:t>
            </a:r>
          </a:p>
          <a:p>
            <a:pPr algn="just" fontAlgn="auto">
              <a:spcBef>
                <a:spcPts val="0"/>
              </a:spcBef>
              <a:spcAft>
                <a:spcPts val="0"/>
              </a:spcAft>
              <a:defRPr/>
            </a:pPr>
            <a:r>
              <a:rPr lang="de-DE" dirty="0"/>
              <a:t>Soweit möglich wird versucht die wirtschaftliche Existenz von Menschen die Abweichende Meinungen öffentlich kundtun zu vernichten</a:t>
            </a:r>
            <a:r>
              <a:rPr lang="de-DE" baseline="30000" dirty="0"/>
              <a:t>x5-x7</a:t>
            </a:r>
            <a:r>
              <a:rPr lang="de-DE" dirty="0"/>
              <a:t>.</a:t>
            </a:r>
          </a:p>
          <a:p>
            <a:pPr algn="just" fontAlgn="auto">
              <a:spcBef>
                <a:spcPts val="0"/>
              </a:spcBef>
              <a:spcAft>
                <a:spcPts val="0"/>
              </a:spcAft>
              <a:defRPr/>
            </a:pPr>
            <a:r>
              <a:rPr lang="de-DE" dirty="0"/>
              <a:t>Unbequeme Mitbürger landen schon mal in der Psychiatrie</a:t>
            </a:r>
            <a:r>
              <a:rPr lang="de-DE" baseline="30000" dirty="0"/>
              <a:t>x8</a:t>
            </a:r>
            <a:r>
              <a:rPr lang="de-DE" dirty="0"/>
              <a:t>. </a:t>
            </a:r>
          </a:p>
          <a:p>
            <a:pPr algn="just" fontAlgn="auto">
              <a:spcBef>
                <a:spcPts val="0"/>
              </a:spcBef>
              <a:spcAft>
                <a:spcPts val="0"/>
              </a:spcAft>
              <a:defRPr/>
            </a:pPr>
            <a:r>
              <a:rPr lang="de-DE" dirty="0"/>
              <a:t>Als Autor der hunderte von Stunden Freizeit investiert hat um Objektivität und Sachlichkeit in ein aufgeheiztes Thema zu bringen habe ich darauf keinen bock. Nichts zu tun ist aber auch keine Option. Ich hab das Buch daher unter dem Hash f5615cfc veröffentlicht.</a:t>
            </a:r>
          </a:p>
          <a:p>
            <a:pPr algn="just" fontAlgn="auto">
              <a:spcBef>
                <a:spcPts val="0"/>
              </a:spcBef>
              <a:spcAft>
                <a:spcPts val="0"/>
              </a:spcAft>
              <a:defRPr/>
            </a:pPr>
            <a:endParaRPr lang="de-DE" dirty="0"/>
          </a:p>
          <a:p>
            <a:pPr algn="ctr" fontAlgn="auto">
              <a:spcBef>
                <a:spcPts val="0"/>
              </a:spcBef>
              <a:spcAft>
                <a:spcPts val="0"/>
              </a:spcAft>
              <a:defRPr/>
            </a:pPr>
            <a:r>
              <a:rPr lang="de-DE" b="1" dirty="0"/>
              <a:t>Bitte teilt den Link zum Buch so viel ihr könnt.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ctr" fontAlgn="auto">
              <a:spcBef>
                <a:spcPts val="0"/>
              </a:spcBef>
              <a:spcAft>
                <a:spcPts val="0"/>
              </a:spcAft>
              <a:defRPr/>
            </a:pPr>
            <a:r>
              <a:rPr lang="de-DE" b="1" dirty="0"/>
              <a:t>VIELEN DANK</a:t>
            </a:r>
          </a:p>
        </p:txBody>
      </p:sp>
      <p:pic>
        <p:nvPicPr>
          <p:cNvPr id="2" name="Grafik 1">
            <a:extLst>
              <a:ext uri="{FF2B5EF4-FFF2-40B4-BE49-F238E27FC236}">
                <a16:creationId xmlns:a16="http://schemas.microsoft.com/office/drawing/2014/main" id="{DAC14AE9-E0A5-404B-A41C-4EC821C5C219}"/>
              </a:ext>
            </a:extLst>
          </p:cNvPr>
          <p:cNvPicPr>
            <a:picLocks noChangeAspect="1"/>
          </p:cNvPicPr>
          <p:nvPr/>
        </p:nvPicPr>
        <p:blipFill>
          <a:blip r:embed="rId3"/>
          <a:stretch>
            <a:fillRect/>
          </a:stretch>
        </p:blipFill>
        <p:spPr>
          <a:xfrm>
            <a:off x="5394959" y="6932915"/>
            <a:ext cx="1524000" cy="1524000"/>
          </a:xfrm>
          <a:prstGeom prst="rect">
            <a:avLst/>
          </a:prstGeom>
        </p:spPr>
      </p:pic>
      <p:sp>
        <p:nvSpPr>
          <p:cNvPr id="6" name="Textfeld 5">
            <a:extLst>
              <a:ext uri="{FF2B5EF4-FFF2-40B4-BE49-F238E27FC236}">
                <a16:creationId xmlns:a16="http://schemas.microsoft.com/office/drawing/2014/main" id="{596676E1-3F73-435B-84E9-72C2DF2D93E2}"/>
              </a:ext>
            </a:extLst>
          </p:cNvPr>
          <p:cNvSpPr txBox="1"/>
          <p:nvPr/>
        </p:nvSpPr>
        <p:spPr>
          <a:xfrm>
            <a:off x="439150" y="6788709"/>
            <a:ext cx="4890768" cy="2308324"/>
          </a:xfrm>
          <a:prstGeom prst="rect">
            <a:avLst/>
          </a:prstGeom>
          <a:noFill/>
        </p:spPr>
        <p:txBody>
          <a:bodyPr wrap="square">
            <a:spAutoFit/>
          </a:bodyPr>
          <a:lstStyle/>
          <a:p>
            <a:pPr algn="just">
              <a:defRPr/>
            </a:pPr>
            <a:r>
              <a:rPr lang="de-DE" dirty="0"/>
              <a:t>Wenn es euch gefällt freue ich mich über eine Spende. Du kannst entweder den Hyperlink verwenden oder den QR Code scannen.</a:t>
            </a:r>
          </a:p>
          <a:p>
            <a:pPr algn="just" fontAlgn="auto">
              <a:spcBef>
                <a:spcPts val="0"/>
              </a:spcBef>
              <a:spcAft>
                <a:spcPts val="0"/>
              </a:spcAft>
              <a:defRPr/>
            </a:pPr>
            <a:endParaRPr lang="de-DE" dirty="0">
              <a:hlinkClick r:id="rId4"/>
            </a:endParaRPr>
          </a:p>
          <a:p>
            <a:pPr algn="just" fontAlgn="auto">
              <a:spcBef>
                <a:spcPts val="0"/>
              </a:spcBef>
              <a:spcAft>
                <a:spcPts val="0"/>
              </a:spcAft>
              <a:defRPr/>
            </a:pPr>
            <a:r>
              <a:rPr lang="de-DE" dirty="0">
                <a:hlinkClick r:id="rId4"/>
              </a:rPr>
              <a:t>https://www.paypal.com/cgi-bin/webscr?cmd=_s-xclick&amp;hosted_button_id=MLNWHQ27PRBP6&amp;source=url</a:t>
            </a:r>
            <a:endParaRPr lang="de-DE" dirty="0"/>
          </a:p>
          <a:p>
            <a:pPr algn="just" fontAlgn="auto">
              <a:spcBef>
                <a:spcPts val="0"/>
              </a:spcBef>
              <a:spcAft>
                <a:spcPts val="0"/>
              </a:spcAft>
              <a:defRPr/>
            </a:pPr>
            <a:endParaRPr lang="de-DE" dirty="0"/>
          </a:p>
        </p:txBody>
      </p:sp>
    </p:spTree>
    <p:extLst>
      <p:ext uri="{BB962C8B-B14F-4D97-AF65-F5344CB8AC3E}">
        <p14:creationId xmlns:p14="http://schemas.microsoft.com/office/powerpoint/2010/main" val="2062908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9C993A-735A-4D4F-B945-E608A2424B09}"/>
              </a:ext>
            </a:extLst>
          </p:cNvPr>
          <p:cNvSpPr/>
          <p:nvPr/>
        </p:nvSpPr>
        <p:spPr>
          <a:xfrm>
            <a:off x="360000" y="526353"/>
            <a:ext cx="6624000" cy="7386638"/>
          </a:xfrm>
          <a:prstGeom prst="rect">
            <a:avLst/>
          </a:prstGeom>
          <a:solidFill>
            <a:srgbClr val="B8ED0D">
              <a:alpha val="60000"/>
            </a:srgbClr>
          </a:solidFill>
        </p:spPr>
        <p:txBody>
          <a:bodyPr wrap="square">
            <a:spAutoFit/>
          </a:bodyPr>
          <a:lstStyle/>
          <a:p>
            <a:pPr algn="just">
              <a:defRPr/>
            </a:pPr>
            <a:r>
              <a:rPr lang="de-DE" sz="2400" b="1" dirty="0"/>
              <a:t>Abbildungsverzeichnis</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7" name="Tabelle 6">
            <a:extLst>
              <a:ext uri="{FF2B5EF4-FFF2-40B4-BE49-F238E27FC236}">
                <a16:creationId xmlns:a16="http://schemas.microsoft.com/office/drawing/2014/main" id="{9CA66BF8-8F60-4FFE-9B9E-4A1612720FC7}"/>
              </a:ext>
            </a:extLst>
          </p:cNvPr>
          <p:cNvGraphicFramePr>
            <a:graphicFrameLocks noGrp="1"/>
          </p:cNvGraphicFramePr>
          <p:nvPr>
            <p:extLst>
              <p:ext uri="{D42A27DB-BD31-4B8C-83A1-F6EECF244321}">
                <p14:modId xmlns:p14="http://schemas.microsoft.com/office/powerpoint/2010/main" val="3929966903"/>
              </p:ext>
            </p:extLst>
          </p:nvPr>
        </p:nvGraphicFramePr>
        <p:xfrm>
          <a:off x="465468" y="993695"/>
          <a:ext cx="6413064" cy="6807362"/>
        </p:xfrm>
        <a:graphic>
          <a:graphicData uri="http://schemas.openxmlformats.org/drawingml/2006/table">
            <a:tbl>
              <a:tblPr>
                <a:tableStyleId>{5C22544A-7EE6-4342-B048-85BDC9FD1C3A}</a:tableStyleId>
              </a:tblPr>
              <a:tblGrid>
                <a:gridCol w="974137">
                  <a:extLst>
                    <a:ext uri="{9D8B030D-6E8A-4147-A177-3AD203B41FA5}">
                      <a16:colId xmlns:a16="http://schemas.microsoft.com/office/drawing/2014/main" val="2407246792"/>
                    </a:ext>
                  </a:extLst>
                </a:gridCol>
                <a:gridCol w="4464790">
                  <a:extLst>
                    <a:ext uri="{9D8B030D-6E8A-4147-A177-3AD203B41FA5}">
                      <a16:colId xmlns:a16="http://schemas.microsoft.com/office/drawing/2014/main" val="388159429"/>
                    </a:ext>
                  </a:extLst>
                </a:gridCol>
                <a:gridCol w="974137">
                  <a:extLst>
                    <a:ext uri="{9D8B030D-6E8A-4147-A177-3AD203B41FA5}">
                      <a16:colId xmlns:a16="http://schemas.microsoft.com/office/drawing/2014/main" val="1081882131"/>
                    </a:ext>
                  </a:extLst>
                </a:gridCol>
              </a:tblGrid>
              <a:tr h="52600">
                <a:tc>
                  <a:txBody>
                    <a:bodyPr/>
                    <a:lstStyle/>
                    <a:p>
                      <a:pPr algn="l" fontAlgn="b"/>
                      <a:r>
                        <a:rPr lang="en-US" sz="700" u="none" strike="noStrike">
                          <a:effectLst/>
                          <a:latin typeface="+mn-lt"/>
                        </a:rPr>
                        <a:t>Kapitel</a:t>
                      </a:r>
                      <a:endParaRPr lang="en-US" sz="700" b="1"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Bild Referenz</a:t>
                      </a:r>
                      <a:endParaRPr lang="en-US" sz="700" b="1"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Autor</a:t>
                      </a:r>
                      <a:endParaRPr lang="en-US" sz="700" b="1"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1307764049"/>
                  </a:ext>
                </a:extLst>
              </a:tr>
              <a:tr h="105200">
                <a:tc>
                  <a:txBody>
                    <a:bodyPr/>
                    <a:lstStyle/>
                    <a:p>
                      <a:pPr algn="l" fontAlgn="b"/>
                      <a:r>
                        <a:rPr lang="en-US" sz="700" u="none" strike="noStrike">
                          <a:effectLst/>
                          <a:latin typeface="+mn-lt"/>
                        </a:rPr>
                        <a:t>Titelseite, Virion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https://commons.wikimedia.org/wiki/File:SARS-CoV-2_without_background.png</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CDC</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634360265"/>
                  </a:ext>
                </a:extLst>
              </a:tr>
              <a:tr h="146842">
                <a:tc>
                  <a:txBody>
                    <a:bodyPr/>
                    <a:lstStyle/>
                    <a:p>
                      <a:pPr algn="l" fontAlgn="b"/>
                      <a:r>
                        <a:rPr lang="en-US" sz="700" u="none" strike="noStrike">
                          <a:effectLst/>
                          <a:latin typeface="+mn-lt"/>
                        </a:rPr>
                        <a:t>SARS-CoV-2</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
                        </a:rPr>
                        <a:t>https://pxhere.com/en/photo/398031</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The Manic Macrographer</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1660348573"/>
                  </a:ext>
                </a:extLst>
              </a:tr>
              <a:tr h="105200">
                <a:tc>
                  <a:txBody>
                    <a:bodyPr/>
                    <a:lstStyle/>
                    <a:p>
                      <a:pPr algn="l" fontAlgn="b"/>
                      <a:r>
                        <a:rPr lang="en-US" sz="700" u="none" strike="noStrike">
                          <a:effectLst/>
                          <a:latin typeface="+mn-lt"/>
                        </a:rPr>
                        <a:t>Virus</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3"/>
                        </a:rPr>
                        <a:t>https://commons.wikimedia.org/wiki/File:SARS-CoV-2_(yellow).jpg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NIAID</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469566683"/>
                  </a:ext>
                </a:extLst>
              </a:tr>
              <a:tr h="105200">
                <a:tc>
                  <a:txBody>
                    <a:bodyPr/>
                    <a:lstStyle/>
                    <a:p>
                      <a:pPr algn="l" fontAlgn="b"/>
                      <a:r>
                        <a:rPr lang="en-US" sz="700" u="none" strike="noStrike">
                          <a:effectLst/>
                          <a:latin typeface="+mn-lt"/>
                        </a:rPr>
                        <a:t>Nukleinsäuren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4"/>
                        </a:rPr>
                        <a:t>https://commons.wikimedia.org/wiki/File:Difference_DNA_RNA-DE.svg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Sponk</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3619562543"/>
                  </a:ext>
                </a:extLst>
              </a:tr>
              <a:tr h="105200">
                <a:tc>
                  <a:txBody>
                    <a:bodyPr/>
                    <a:lstStyle/>
                    <a:p>
                      <a:pPr algn="l" fontAlgn="b"/>
                      <a:r>
                        <a:rPr lang="en-US" sz="700" u="none" strike="noStrike">
                          <a:effectLst/>
                          <a:latin typeface="+mn-lt"/>
                        </a:rPr>
                        <a:t>Coronaviren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5"/>
                        </a:rPr>
                        <a:t>https://commons.wikimedia.org/wiki/File:Novel_Coronavirus_SARS-CoV-2_(cropped).jpg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NIAID</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3889883259"/>
                  </a:ext>
                </a:extLst>
              </a:tr>
              <a:tr h="291493">
                <a:tc>
                  <a:txBody>
                    <a:bodyPr/>
                    <a:lstStyle/>
                    <a:p>
                      <a:pPr algn="l" fontAlgn="b"/>
                      <a:r>
                        <a:rPr lang="de-DE" sz="700" u="none" strike="noStrike">
                          <a:effectLst/>
                          <a:latin typeface="+mn-lt"/>
                        </a:rPr>
                        <a:t>Gibt es den SARS-CoV-2 Virus wirklich?</a:t>
                      </a:r>
                      <a:endParaRPr lang="de-DE"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6"/>
                        </a:rPr>
                        <a:t>https://www.gisaid.org/epiflu-applications/next-hcov-19-app/</a:t>
                      </a:r>
                      <a:br>
                        <a:rPr lang="en-US" sz="700" u="sng" strike="noStrike">
                          <a:effectLst/>
                          <a:latin typeface="+mn-lt"/>
                          <a:hlinkClick r:id="rId6"/>
                        </a:rPr>
                      </a:b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de-DE" sz="700" u="none" strike="noStrike">
                          <a:effectLst/>
                          <a:latin typeface="+mn-lt"/>
                        </a:rPr>
                        <a:t>Freunde von GISAID e.V.</a:t>
                      </a:r>
                      <a:br>
                        <a:rPr lang="de-DE" sz="700" u="none" strike="noStrike">
                          <a:effectLst/>
                          <a:latin typeface="+mn-lt"/>
                        </a:rPr>
                      </a:br>
                      <a:br>
                        <a:rPr lang="de-DE" sz="700" u="none" strike="noStrike">
                          <a:effectLst/>
                          <a:latin typeface="+mn-lt"/>
                        </a:rPr>
                      </a:br>
                      <a:endParaRPr lang="de-DE"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417500195"/>
                  </a:ext>
                </a:extLst>
              </a:tr>
              <a:tr h="157801">
                <a:tc>
                  <a:txBody>
                    <a:bodyPr/>
                    <a:lstStyle/>
                    <a:p>
                      <a:pPr algn="l" fontAlgn="b"/>
                      <a:r>
                        <a:rPr lang="en-US" sz="700" u="none" strike="noStrike">
                          <a:effectLst/>
                          <a:latin typeface="+mn-lt"/>
                        </a:rPr>
                        <a:t>Woher kommt das Virus</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7"/>
                        </a:rPr>
                        <a:t>https://commons.wikimedia.org/wiki/File:Je_mei_mainlandcuisine.jpg</a:t>
                      </a:r>
                      <a:br>
                        <a:rPr lang="en-US" sz="700" u="sng" strike="noStrike">
                          <a:effectLst/>
                          <a:latin typeface="+mn-lt"/>
                          <a:hlinkClick r:id="rId7"/>
                        </a:rPr>
                      </a:b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Simon Law</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336418708"/>
                  </a:ext>
                </a:extLst>
              </a:tr>
              <a:tr h="210401">
                <a:tc>
                  <a:txBody>
                    <a:bodyPr/>
                    <a:lstStyle/>
                    <a:p>
                      <a:pPr algn="l" fontAlgn="b"/>
                      <a:r>
                        <a:rPr lang="en-US" sz="700" u="none" strike="noStrike">
                          <a:effectLst/>
                          <a:latin typeface="+mn-lt"/>
                        </a:rPr>
                        <a:t>Von Menschen gemacht?</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Open Street Maps</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067939707"/>
                  </a:ext>
                </a:extLst>
              </a:tr>
              <a:tr h="105200">
                <a:tc>
                  <a:txBody>
                    <a:bodyPr/>
                    <a:lstStyle/>
                    <a:p>
                      <a:pPr algn="l" fontAlgn="b"/>
                      <a:r>
                        <a:rPr lang="en-US" sz="700" u="none" strike="noStrike">
                          <a:effectLst/>
                          <a:latin typeface="+mn-lt"/>
                        </a:rPr>
                        <a:t>Varianten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8"/>
                        </a:rPr>
                        <a:t>https://commons.wikimedia.org/wiki/File:XN_Sus_domesticus_Animal_husbandry_912.jpg </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Guido Gering</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3824964736"/>
                  </a:ext>
                </a:extLst>
              </a:tr>
              <a:tr h="210401">
                <a:tc>
                  <a:txBody>
                    <a:bodyPr/>
                    <a:lstStyle/>
                    <a:p>
                      <a:pPr algn="l" fontAlgn="b"/>
                      <a:r>
                        <a:rPr lang="en-US" sz="700" u="none" strike="noStrike">
                          <a:effectLst/>
                          <a:latin typeface="+mn-lt"/>
                        </a:rPr>
                        <a:t>COVID-19 Über die Krankheit</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9"/>
                        </a:rPr>
                        <a:t>https://pxhere.com/de/photo/775637</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1595122479"/>
                  </a:ext>
                </a:extLst>
              </a:tr>
              <a:tr h="263001">
                <a:tc>
                  <a:txBody>
                    <a:bodyPr/>
                    <a:lstStyle/>
                    <a:p>
                      <a:pPr algn="l" fontAlgn="b"/>
                      <a:r>
                        <a:rPr lang="en-US" sz="700" u="none" strike="noStrike">
                          <a:effectLst/>
                          <a:latin typeface="+mn-lt"/>
                        </a:rPr>
                        <a:t>Akute Respiratorische Erkrankungen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10"/>
                        </a:rPr>
                        <a:t>https://de.wikipedia.org/wiki/COVID-19-Pandemie_in_Deutschland#Vergleich_mit_anderen_Virusinfektionen</a:t>
                      </a:r>
                      <a:br>
                        <a:rPr lang="en-US" sz="700" u="sng" strike="noStrike">
                          <a:effectLst/>
                          <a:latin typeface="+mn-lt"/>
                          <a:hlinkClick r:id="rId10"/>
                        </a:rPr>
                      </a:b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3669599571"/>
                  </a:ext>
                </a:extLst>
              </a:tr>
              <a:tr h="157801">
                <a:tc>
                  <a:txBody>
                    <a:bodyPr/>
                    <a:lstStyle/>
                    <a:p>
                      <a:pPr algn="l" fontAlgn="b"/>
                      <a:r>
                        <a:rPr lang="en-US" sz="700" u="none" strike="noStrike">
                          <a:effectLst/>
                          <a:latin typeface="+mn-lt"/>
                        </a:rPr>
                        <a:t>Rolle der Blutgruppe</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11"/>
                        </a:rPr>
                        <a:t>https://commons.wikimedia.org/wiki/File:Wandbild_Portrait_George_Floyd_von_Eme_Street_Art_im_Mauerpark_(Berlin).jpg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884338595"/>
                  </a:ext>
                </a:extLst>
              </a:tr>
              <a:tr h="157801">
                <a:tc>
                  <a:txBody>
                    <a:bodyPr/>
                    <a:lstStyle/>
                    <a:p>
                      <a:pPr algn="l" fontAlgn="b"/>
                      <a:r>
                        <a:rPr lang="en-US" sz="700" u="none" strike="noStrike">
                          <a:effectLst/>
                          <a:latin typeface="+mn-lt"/>
                        </a:rPr>
                        <a:t>Japanisches 3C</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https://en.wikipedia.org/wiki/File:Japanese_Ministry_of_Health,_Labour_and_Welfare_%22Three_Cs%22.pdf </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3754993095"/>
                  </a:ext>
                </a:extLst>
              </a:tr>
              <a:tr h="210401">
                <a:tc>
                  <a:txBody>
                    <a:bodyPr/>
                    <a:lstStyle/>
                    <a:p>
                      <a:pPr algn="l" fontAlgn="b"/>
                      <a:r>
                        <a:rPr lang="en-US" sz="700" u="none" strike="noStrike">
                          <a:effectLst/>
                          <a:latin typeface="+mn-lt"/>
                        </a:rPr>
                        <a:t>Einfluss der Luftwechsel</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12"/>
                        </a:rPr>
                        <a:t>https://en.wikipedia.org/wiki/George_Floyd_protests_in_Germany#/media/File:BlackLivesMatter_protest_Alexanderplatz_Berlin_2020-06-06_26.jpg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Leonhard Lenz</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3404084229"/>
                  </a:ext>
                </a:extLst>
              </a:tr>
              <a:tr h="210401">
                <a:tc>
                  <a:txBody>
                    <a:bodyPr/>
                    <a:lstStyle/>
                    <a:p>
                      <a:pPr algn="l" fontAlgn="b"/>
                      <a:r>
                        <a:rPr lang="en-US" sz="700" u="none" strike="noStrike">
                          <a:effectLst/>
                          <a:latin typeface="+mn-lt"/>
                        </a:rPr>
                        <a:t>Einfluss der Luftwechsel</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13"/>
                        </a:rPr>
                        <a:t>https://www.badische-zeitung.de/bahnhof-diesel-corona-warum-stuttgart-immer-wieder-protesthochburg-ist--185634697.html </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5001096"/>
                  </a:ext>
                </a:extLst>
              </a:tr>
              <a:tr h="157801">
                <a:tc>
                  <a:txBody>
                    <a:bodyPr/>
                    <a:lstStyle/>
                    <a:p>
                      <a:pPr algn="l" fontAlgn="b"/>
                      <a:r>
                        <a:rPr lang="en-US" sz="700" u="none" strike="noStrike">
                          <a:effectLst/>
                          <a:latin typeface="+mn-lt"/>
                        </a:rPr>
                        <a:t>Kontagiositätsindex</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14"/>
                        </a:rPr>
                        <a:t>https://commons.wikimedia.org/wiki/File:Blick_auf_Heinsberg_von_Westen-2.JPG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Alupus</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1605250208"/>
                  </a:ext>
                </a:extLst>
              </a:tr>
              <a:tr h="263001">
                <a:tc>
                  <a:txBody>
                    <a:bodyPr/>
                    <a:lstStyle/>
                    <a:p>
                      <a:pPr algn="l" fontAlgn="b"/>
                      <a:r>
                        <a:rPr lang="en-US" sz="700" u="none" strike="noStrike">
                          <a:effectLst/>
                          <a:latin typeface="+mn-lt"/>
                        </a:rPr>
                        <a:t>Sterblichkeit im Europäischen Vergleich</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909927148"/>
                  </a:ext>
                </a:extLst>
              </a:tr>
              <a:tr h="210401">
                <a:tc>
                  <a:txBody>
                    <a:bodyPr/>
                    <a:lstStyle/>
                    <a:p>
                      <a:pPr algn="l" fontAlgn="b"/>
                      <a:r>
                        <a:rPr lang="en-US" sz="700" u="none" strike="noStrike">
                          <a:effectLst/>
                          <a:latin typeface="+mn-lt"/>
                        </a:rPr>
                        <a:t>Inzidenzrate</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15"/>
                        </a:rPr>
                        <a:t>https://www.rki.de/DE/Content/InfAZ/N/Neuartiges_Coronavirus/Situationsberichte/2020-03-09-de.pdf?__blob=publicationFile</a:t>
                      </a:r>
                      <a:br>
                        <a:rPr lang="en-US" sz="700" u="sng" strike="noStrike">
                          <a:effectLst/>
                          <a:latin typeface="+mn-lt"/>
                          <a:hlinkClick r:id="rId15"/>
                        </a:rPr>
                      </a:b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Rki</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984651956"/>
                  </a:ext>
                </a:extLst>
              </a:tr>
              <a:tr h="157801">
                <a:tc>
                  <a:txBody>
                    <a:bodyPr/>
                    <a:lstStyle/>
                    <a:p>
                      <a:pPr algn="l" fontAlgn="b"/>
                      <a:r>
                        <a:rPr lang="en-US" sz="700" u="none" strike="noStrike">
                          <a:effectLst/>
                          <a:latin typeface="+mn-lt"/>
                        </a:rPr>
                        <a:t>Die Diamond Prinzess</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16"/>
                        </a:rPr>
                        <a:t>https://commons.wikimedia.org/wiki/File:USS_Enterprise_FS_Charles_de_Gaulle.jpg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436998937"/>
                  </a:ext>
                </a:extLst>
              </a:tr>
              <a:tr h="105200">
                <a:tc>
                  <a:txBody>
                    <a:bodyPr/>
                    <a:lstStyle/>
                    <a:p>
                      <a:pPr algn="l" fontAlgn="b"/>
                      <a:r>
                        <a:rPr lang="en-US" sz="700" u="none" strike="noStrike">
                          <a:effectLst/>
                          <a:latin typeface="+mn-lt"/>
                        </a:rPr>
                        <a:t>Deutschland</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17"/>
                        </a:rPr>
                        <a:t>https://pxhere.com/de/photo/1238797</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622992000"/>
                  </a:ext>
                </a:extLst>
              </a:tr>
              <a:tr h="291493">
                <a:tc>
                  <a:txBody>
                    <a:bodyPr/>
                    <a:lstStyle/>
                    <a:p>
                      <a:pPr algn="l" fontAlgn="b"/>
                      <a:r>
                        <a:rPr lang="en-US" sz="700" u="none" strike="noStrike">
                          <a:effectLst/>
                          <a:latin typeface="+mn-lt"/>
                        </a:rPr>
                        <a:t>Vorsorge</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18"/>
                        </a:rPr>
                        <a:t>https://de.wikipedia.org/wiki/Datei:Humanitarian_supplies_for_Georgia.jpg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Airman 1st Class Kenny Holston, U.S. Air Force</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776272447"/>
                  </a:ext>
                </a:extLst>
              </a:tr>
              <a:tr h="157801">
                <a:tc>
                  <a:txBody>
                    <a:bodyPr/>
                    <a:lstStyle/>
                    <a:p>
                      <a:pPr algn="l" fontAlgn="b"/>
                      <a:r>
                        <a:rPr lang="en-US" sz="700" u="none" strike="noStrike">
                          <a:effectLst/>
                          <a:latin typeface="+mn-lt"/>
                        </a:rPr>
                        <a:t>Infektionszahlen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de-DE" sz="700" u="sng" strike="noStrike">
                          <a:effectLst/>
                          <a:latin typeface="+mn-lt"/>
                          <a:hlinkClick r:id="rId19"/>
                        </a:rPr>
                        <a:t>https://experience.arcgis.com/experience/478220a4c454480e823b17327b2bf1d4/page/page_1/ vom 31.5.2020</a:t>
                      </a:r>
                      <a:endParaRPr lang="de-DE"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RKI</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793860114"/>
                  </a:ext>
                </a:extLst>
              </a:tr>
              <a:tr h="157801">
                <a:tc>
                  <a:txBody>
                    <a:bodyPr/>
                    <a:lstStyle/>
                    <a:p>
                      <a:pPr algn="l" fontAlgn="b"/>
                      <a:r>
                        <a:rPr lang="en-US" sz="700" u="none" strike="noStrike">
                          <a:effectLst/>
                          <a:latin typeface="+mn-lt"/>
                        </a:rPr>
                        <a:t>Erkrankungszahlen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de-DE" sz="700" u="sng" strike="noStrike">
                          <a:effectLst/>
                          <a:latin typeface="+mn-lt"/>
                          <a:hlinkClick r:id="rId19"/>
                        </a:rPr>
                        <a:t>https://experience.arcgis.com/experience/478220a4c454480e823b17327b2bf1d4/page/page_1/ vom 31.5.2020</a:t>
                      </a:r>
                      <a:endParaRPr lang="de-DE"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RKI</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4177167556"/>
                  </a:ext>
                </a:extLst>
              </a:tr>
              <a:tr h="210401">
                <a:tc>
                  <a:txBody>
                    <a:bodyPr/>
                    <a:lstStyle/>
                    <a:p>
                      <a:pPr algn="l" fontAlgn="b"/>
                      <a:r>
                        <a:rPr lang="en-US" sz="700" u="none" strike="noStrike">
                          <a:effectLst/>
                          <a:latin typeface="+mn-lt"/>
                        </a:rPr>
                        <a:t>Nowcasting</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0"/>
                        </a:rPr>
                        <a:t>https://www.rki.de/DE/Content/InfAZ/N/Neuartiges_Coronavirus/Situationsberichte/2020-05-30-de.pdf?__blob=publicationFile</a:t>
                      </a:r>
                      <a:br>
                        <a:rPr lang="en-US" sz="700" u="sng" strike="noStrike">
                          <a:effectLst/>
                          <a:latin typeface="+mn-lt"/>
                          <a:hlinkClick r:id="rId20"/>
                        </a:rPr>
                      </a:b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RKI</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613172469"/>
                  </a:ext>
                </a:extLst>
              </a:tr>
              <a:tr h="210401">
                <a:tc>
                  <a:txBody>
                    <a:bodyPr/>
                    <a:lstStyle/>
                    <a:p>
                      <a:pPr algn="l" fontAlgn="b"/>
                      <a:r>
                        <a:rPr lang="en-US" sz="700" u="none" strike="noStrike">
                          <a:effectLst/>
                          <a:latin typeface="+mn-lt"/>
                        </a:rPr>
                        <a:t>Reproduktionszahl R</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1"/>
                        </a:rPr>
                        <a:t>https://www.rki.de/DE/Content/InfAZ/N/Neuartiges_Coronavirus/Projekte_RKI/R-Wert-Erlaeuterung.pdf?__blob=publicationFile</a:t>
                      </a:r>
                      <a:br>
                        <a:rPr lang="en-US" sz="700" u="sng" strike="noStrike">
                          <a:effectLst/>
                          <a:latin typeface="+mn-lt"/>
                          <a:hlinkClick r:id="rId21"/>
                        </a:rPr>
                      </a:b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RKI</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443053538"/>
                  </a:ext>
                </a:extLst>
              </a:tr>
              <a:tr h="210401">
                <a:tc>
                  <a:txBody>
                    <a:bodyPr/>
                    <a:lstStyle/>
                    <a:p>
                      <a:pPr algn="l" fontAlgn="b"/>
                      <a:r>
                        <a:rPr lang="en-US" sz="700" u="none" strike="noStrike">
                          <a:effectLst/>
                          <a:latin typeface="+mn-lt"/>
                        </a:rPr>
                        <a:t>Künstliche Beatmung</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2"/>
                        </a:rPr>
                        <a:t>https://de.wikipedia.org/wiki/Datei:Rotationsbett.jpg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373090745"/>
                  </a:ext>
                </a:extLst>
              </a:tr>
              <a:tr h="210401">
                <a:tc>
                  <a:txBody>
                    <a:bodyPr/>
                    <a:lstStyle/>
                    <a:p>
                      <a:pPr algn="l" fontAlgn="b"/>
                      <a:r>
                        <a:rPr lang="en-US" sz="700" u="none" strike="noStrike">
                          <a:effectLst/>
                          <a:latin typeface="+mn-lt"/>
                        </a:rPr>
                        <a:t>Hintergrundimmunität</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3"/>
                        </a:rPr>
                        <a:t>https://de.wikipedia.org/wiki/Datei:COVID-19-Pandemie_Corona-Krise_Hamsterk%C3%A4ufe_von_Toilettenpapier_LIDL_Tauberbischofsheim.jpg</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Triplec85</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1207348684"/>
                  </a:ext>
                </a:extLst>
              </a:tr>
              <a:tr h="157801">
                <a:tc>
                  <a:txBody>
                    <a:bodyPr/>
                    <a:lstStyle/>
                    <a:p>
                      <a:pPr algn="l" fontAlgn="b"/>
                      <a:r>
                        <a:rPr lang="en-US" sz="700" u="none" strike="noStrike">
                          <a:effectLst/>
                          <a:latin typeface="+mn-lt"/>
                        </a:rPr>
                        <a:t>Bewertung der Szenarien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https://pxhere.com/de/photo/1166972</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889109469"/>
                  </a:ext>
                </a:extLst>
              </a:tr>
              <a:tr h="105200">
                <a:tc>
                  <a:txBody>
                    <a:bodyPr/>
                    <a:lstStyle/>
                    <a:p>
                      <a:pPr algn="l" fontAlgn="b"/>
                      <a:r>
                        <a:rPr lang="en-US" sz="700" u="none" strike="noStrike">
                          <a:effectLst/>
                          <a:latin typeface="+mn-lt"/>
                        </a:rPr>
                        <a:t>Maßnahmen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4"/>
                        </a:rPr>
                        <a:t>https://pxhere.com/de/photo/903220</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002663308"/>
                  </a:ext>
                </a:extLst>
              </a:tr>
              <a:tr h="105200">
                <a:tc>
                  <a:txBody>
                    <a:bodyPr/>
                    <a:lstStyle/>
                    <a:p>
                      <a:pPr algn="l" fontAlgn="b"/>
                      <a:r>
                        <a:rPr lang="en-US" sz="700" u="none" strike="noStrike">
                          <a:effectLst/>
                          <a:latin typeface="+mn-lt"/>
                        </a:rPr>
                        <a:t>Bewertung</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5"/>
                        </a:rPr>
                        <a:t>https://pxhere.com/de/photo/1620247</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303809478"/>
                  </a:ext>
                </a:extLst>
              </a:tr>
              <a:tr h="263001">
                <a:tc>
                  <a:txBody>
                    <a:bodyPr/>
                    <a:lstStyle/>
                    <a:p>
                      <a:pPr algn="l" fontAlgn="b"/>
                      <a:r>
                        <a:rPr lang="en-US" sz="700" u="none" strike="noStrike">
                          <a:effectLst/>
                          <a:latin typeface="+mn-lt"/>
                        </a:rPr>
                        <a:t>Verhältnismäßigkeit I</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6"/>
                        </a:rPr>
                        <a:t>https://www.grc-org.de/files/ArticleFiles/document/Reanimation%20durch%20Ersthelfer%20in%20Zeiten%20von%20COVID-19_%C3%BCberarbeitet.pdf</a:t>
                      </a:r>
                      <a:br>
                        <a:rPr lang="en-US" sz="700" u="sng" strike="noStrike">
                          <a:effectLst/>
                          <a:latin typeface="+mn-lt"/>
                          <a:hlinkClick r:id="rId26"/>
                        </a:rPr>
                      </a:b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r>
                        <a:rPr lang="en-US" sz="700" u="none" strike="noStrike">
                          <a:effectLst/>
                          <a:latin typeface="+mn-lt"/>
                        </a:rPr>
                        <a:t>GRC</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2154560412"/>
                  </a:ext>
                </a:extLst>
              </a:tr>
              <a:tr h="105200">
                <a:tc>
                  <a:txBody>
                    <a:bodyPr/>
                    <a:lstStyle/>
                    <a:p>
                      <a:pPr algn="l" fontAlgn="b"/>
                      <a:r>
                        <a:rPr lang="en-US" sz="700" u="none" strike="noStrike">
                          <a:effectLst/>
                          <a:latin typeface="+mn-lt"/>
                        </a:rPr>
                        <a:t>Um die Welt</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7"/>
                        </a:rPr>
                        <a:t>https://pxhere.com/de/photo/760381</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3077250468"/>
                  </a:ext>
                </a:extLst>
              </a:tr>
              <a:tr h="52600">
                <a:tc>
                  <a:txBody>
                    <a:bodyPr/>
                    <a:lstStyle/>
                    <a:p>
                      <a:pPr algn="l" fontAlgn="b"/>
                      <a:r>
                        <a:rPr lang="en-US" sz="700" u="none" strike="noStrike">
                          <a:effectLst/>
                          <a:latin typeface="+mn-lt"/>
                        </a:rPr>
                        <a:t>Folgen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8"/>
                        </a:rPr>
                        <a:t>https://pxhere.com/de/photo/1356678</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3555147948"/>
                  </a:ext>
                </a:extLst>
              </a:tr>
              <a:tr h="157801">
                <a:tc>
                  <a:txBody>
                    <a:bodyPr/>
                    <a:lstStyle/>
                    <a:p>
                      <a:pPr algn="l" fontAlgn="b"/>
                      <a:r>
                        <a:rPr lang="en-US" sz="700" u="none" strike="noStrike">
                          <a:effectLst/>
                          <a:latin typeface="+mn-lt"/>
                        </a:rPr>
                        <a:t>Psychologische Folgen</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29"/>
                        </a:rPr>
                        <a:t>https://pxhere.com/de/photo/1131203</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810722159"/>
                  </a:ext>
                </a:extLst>
              </a:tr>
              <a:tr h="52600">
                <a:tc>
                  <a:txBody>
                    <a:bodyPr/>
                    <a:lstStyle/>
                    <a:p>
                      <a:pPr algn="l" fontAlgn="b"/>
                      <a:r>
                        <a:rPr lang="en-US" sz="700" u="none" strike="noStrike">
                          <a:effectLst/>
                          <a:latin typeface="+mn-lt"/>
                        </a:rPr>
                        <a:t>Suizidrate</a:t>
                      </a:r>
                      <a:endParaRPr lang="en-US" sz="700" b="0" i="0" u="none" strike="noStrike">
                        <a:solidFill>
                          <a:srgbClr val="000000"/>
                        </a:solidFill>
                        <a:effectLst/>
                        <a:latin typeface="+mn-lt"/>
                      </a:endParaRPr>
                    </a:p>
                  </a:txBody>
                  <a:tcPr marL="2192" marR="2192" marT="2192" marB="0" anchor="b">
                    <a:solidFill>
                      <a:schemeClr val="bg1">
                        <a:alpha val="50000"/>
                      </a:schemeClr>
                    </a:solidFill>
                  </a:tcPr>
                </a:tc>
                <a:tc>
                  <a:txBody>
                    <a:bodyPr/>
                    <a:lstStyle/>
                    <a:p>
                      <a:pPr algn="l" fontAlgn="b"/>
                      <a:r>
                        <a:rPr lang="en-US" sz="700" u="sng" strike="noStrike">
                          <a:effectLst/>
                          <a:latin typeface="+mn-lt"/>
                          <a:hlinkClick r:id="rId30"/>
                        </a:rPr>
                        <a:t>https://pxhere.com/en/photo/22445 </a:t>
                      </a:r>
                      <a:endParaRPr lang="en-US" sz="700" b="0" i="0" u="sng" strike="noStrike">
                        <a:solidFill>
                          <a:srgbClr val="0563C1"/>
                        </a:solidFill>
                        <a:effectLst/>
                        <a:latin typeface="+mn-lt"/>
                      </a:endParaRPr>
                    </a:p>
                  </a:txBody>
                  <a:tcPr marL="2192" marR="2192" marT="2192" marB="0" anchor="b">
                    <a:solidFill>
                      <a:schemeClr val="bg1">
                        <a:alpha val="50000"/>
                      </a:schemeClr>
                    </a:solidFill>
                  </a:tcPr>
                </a:tc>
                <a:tc>
                  <a:txBody>
                    <a:bodyPr/>
                    <a:lstStyle/>
                    <a:p>
                      <a:pPr algn="l" fontAlgn="b"/>
                      <a:endParaRPr lang="en-US" sz="700" b="0" i="0" u="none" strike="noStrike" dirty="0">
                        <a:solidFill>
                          <a:srgbClr val="000000"/>
                        </a:solidFill>
                        <a:effectLst/>
                        <a:latin typeface="+mn-lt"/>
                      </a:endParaRPr>
                    </a:p>
                  </a:txBody>
                  <a:tcPr marL="2192" marR="2192" marT="2192" marB="0" anchor="b">
                    <a:solidFill>
                      <a:schemeClr val="bg1">
                        <a:alpha val="50000"/>
                      </a:schemeClr>
                    </a:solidFill>
                  </a:tcPr>
                </a:tc>
                <a:extLst>
                  <a:ext uri="{0D108BD9-81ED-4DB2-BD59-A6C34878D82A}">
                    <a16:rowId xmlns:a16="http://schemas.microsoft.com/office/drawing/2014/main" val="610641168"/>
                  </a:ext>
                </a:extLst>
              </a:tr>
            </a:tbl>
          </a:graphicData>
        </a:graphic>
      </p:graphicFrame>
    </p:spTree>
    <p:extLst>
      <p:ext uri="{BB962C8B-B14F-4D97-AF65-F5344CB8AC3E}">
        <p14:creationId xmlns:p14="http://schemas.microsoft.com/office/powerpoint/2010/main" val="2424166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9C993A-735A-4D4F-B945-E608A2424B09}"/>
              </a:ext>
            </a:extLst>
          </p:cNvPr>
          <p:cNvSpPr/>
          <p:nvPr/>
        </p:nvSpPr>
        <p:spPr>
          <a:xfrm>
            <a:off x="360000" y="526353"/>
            <a:ext cx="6624000" cy="7386638"/>
          </a:xfrm>
          <a:prstGeom prst="rect">
            <a:avLst/>
          </a:prstGeom>
          <a:solidFill>
            <a:srgbClr val="B8ED0D">
              <a:alpha val="60000"/>
            </a:srgbClr>
          </a:solidFill>
        </p:spPr>
        <p:txBody>
          <a:bodyPr wrap="square">
            <a:spAutoFit/>
          </a:bodyPr>
          <a:lstStyle/>
          <a:p>
            <a:pPr algn="just">
              <a:defRPr/>
            </a:pPr>
            <a:r>
              <a:rPr lang="de-DE" sz="2400" b="1" dirty="0"/>
              <a:t>Abkürzungsverzeichnis</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2" name="Tabelle 1">
            <a:extLst>
              <a:ext uri="{FF2B5EF4-FFF2-40B4-BE49-F238E27FC236}">
                <a16:creationId xmlns:a16="http://schemas.microsoft.com/office/drawing/2014/main" id="{FB78ADB9-1DC4-449D-98C7-662DEFD6A6D0}"/>
              </a:ext>
            </a:extLst>
          </p:cNvPr>
          <p:cNvGraphicFramePr>
            <a:graphicFrameLocks noGrp="1"/>
          </p:cNvGraphicFramePr>
          <p:nvPr>
            <p:extLst>
              <p:ext uri="{D42A27DB-BD31-4B8C-83A1-F6EECF244321}">
                <p14:modId xmlns:p14="http://schemas.microsoft.com/office/powerpoint/2010/main" val="1097958897"/>
              </p:ext>
            </p:extLst>
          </p:nvPr>
        </p:nvGraphicFramePr>
        <p:xfrm>
          <a:off x="601884" y="1711325"/>
          <a:ext cx="5949387" cy="2647632"/>
        </p:xfrm>
        <a:graphic>
          <a:graphicData uri="http://schemas.openxmlformats.org/drawingml/2006/table">
            <a:tbl>
              <a:tblPr>
                <a:tableStyleId>{5C22544A-7EE6-4342-B048-85BDC9FD1C3A}</a:tableStyleId>
              </a:tblPr>
              <a:tblGrid>
                <a:gridCol w="1542434">
                  <a:extLst>
                    <a:ext uri="{9D8B030D-6E8A-4147-A177-3AD203B41FA5}">
                      <a16:colId xmlns:a16="http://schemas.microsoft.com/office/drawing/2014/main" val="3517309410"/>
                    </a:ext>
                  </a:extLst>
                </a:gridCol>
                <a:gridCol w="4406953">
                  <a:extLst>
                    <a:ext uri="{9D8B030D-6E8A-4147-A177-3AD203B41FA5}">
                      <a16:colId xmlns:a16="http://schemas.microsoft.com/office/drawing/2014/main" val="4132104036"/>
                    </a:ext>
                  </a:extLst>
                </a:gridCol>
              </a:tblGrid>
              <a:tr h="174625">
                <a:tc>
                  <a:txBody>
                    <a:bodyPr/>
                    <a:lstStyle/>
                    <a:p>
                      <a:pPr algn="l" fontAlgn="b"/>
                      <a:r>
                        <a:rPr lang="en-US" sz="1400" b="1" u="none" strike="noStrike">
                          <a:effectLst/>
                        </a:rPr>
                        <a:t>Abkürzung</a:t>
                      </a:r>
                      <a:endParaRPr lang="en-US" sz="1400" b="1"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b="1" u="none" strike="noStrike" dirty="0" err="1">
                          <a:effectLst/>
                        </a:rPr>
                        <a:t>Bedeutung</a:t>
                      </a:r>
                      <a:endParaRPr lang="en-US" sz="1400" b="1" i="0" u="none" strike="noStrike" dirty="0">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873060997"/>
                  </a:ext>
                </a:extLst>
              </a:tr>
              <a:tr h="0">
                <a:tc>
                  <a:txBody>
                    <a:bodyPr/>
                    <a:lstStyle/>
                    <a:p>
                      <a:pPr algn="l" fontAlgn="b"/>
                      <a:r>
                        <a:rPr lang="en-US" sz="1400" u="none" strike="noStrike">
                          <a:effectLst/>
                        </a:rPr>
                        <a:t>RNA</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dirty="0" err="1">
                          <a:effectLst/>
                        </a:rPr>
                        <a:t>Ribonukleinsäure</a:t>
                      </a:r>
                      <a:endParaRPr lang="en-US" sz="1400" b="0" i="0" u="none" strike="noStrike" dirty="0">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2540932071"/>
                  </a:ext>
                </a:extLst>
              </a:tr>
              <a:tr h="0">
                <a:tc>
                  <a:txBody>
                    <a:bodyPr/>
                    <a:lstStyle/>
                    <a:p>
                      <a:pPr algn="l" fontAlgn="b"/>
                      <a:r>
                        <a:rPr lang="en-US" sz="1400" u="none" strike="noStrike">
                          <a:effectLst/>
                        </a:rPr>
                        <a:t>DNA</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dirty="0" err="1">
                          <a:effectLst/>
                        </a:rPr>
                        <a:t>Desoxyribonukleinsäure</a:t>
                      </a:r>
                      <a:endParaRPr lang="en-US" sz="1400" b="0" i="0" u="none" strike="noStrike" dirty="0">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748955072"/>
                  </a:ext>
                </a:extLst>
              </a:tr>
              <a:tr h="0">
                <a:tc>
                  <a:txBody>
                    <a:bodyPr/>
                    <a:lstStyle/>
                    <a:p>
                      <a:pPr algn="l" fontAlgn="b"/>
                      <a:r>
                        <a:rPr lang="en-US" sz="1400" u="none" strike="noStrike">
                          <a:effectLst/>
                        </a:rPr>
                        <a:t>SARS</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a:effectLst/>
                        </a:rPr>
                        <a:t>Severe Acute Respiratory Syndrom</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1519088681"/>
                  </a:ext>
                </a:extLst>
              </a:tr>
              <a:tr h="0">
                <a:tc>
                  <a:txBody>
                    <a:bodyPr/>
                    <a:lstStyle/>
                    <a:p>
                      <a:pPr algn="l" fontAlgn="b"/>
                      <a:r>
                        <a:rPr lang="en-US" sz="1400" u="none" strike="noStrike">
                          <a:effectLst/>
                        </a:rPr>
                        <a:t>CoV</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a:effectLst/>
                        </a:rPr>
                        <a:t>Corona Virus</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3216924265"/>
                  </a:ext>
                </a:extLst>
              </a:tr>
              <a:tr h="0">
                <a:tc>
                  <a:txBody>
                    <a:bodyPr/>
                    <a:lstStyle/>
                    <a:p>
                      <a:pPr algn="l" fontAlgn="b"/>
                      <a:r>
                        <a:rPr lang="en-US" sz="1400" u="none" strike="noStrike">
                          <a:effectLst/>
                        </a:rPr>
                        <a:t>MERS</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a:effectLst/>
                        </a:rPr>
                        <a:t>Middle East Respiratory Syndrom</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1625317235"/>
                  </a:ext>
                </a:extLst>
              </a:tr>
              <a:tr h="106711">
                <a:tc>
                  <a:txBody>
                    <a:bodyPr/>
                    <a:lstStyle/>
                    <a:p>
                      <a:pPr algn="l" fontAlgn="b"/>
                      <a:r>
                        <a:rPr lang="en-US" sz="1400" u="none" strike="noStrike">
                          <a:effectLst/>
                        </a:rPr>
                        <a:t>nm</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a:effectLst/>
                        </a:rPr>
                        <a:t>Nanometer, milliardstel Meter</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172467189"/>
                  </a:ext>
                </a:extLst>
              </a:tr>
              <a:tr h="0">
                <a:tc>
                  <a:txBody>
                    <a:bodyPr/>
                    <a:lstStyle/>
                    <a:p>
                      <a:pPr algn="l" fontAlgn="b"/>
                      <a:r>
                        <a:rPr lang="en-US" sz="1400" u="none" strike="noStrike">
                          <a:effectLst/>
                        </a:rPr>
                        <a:t>CDC </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a:effectLst/>
                        </a:rPr>
                        <a:t>Center for Desease Control, US Seuchenschutzinstitut</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1430005983"/>
                  </a:ext>
                </a:extLst>
              </a:tr>
              <a:tr h="70552">
                <a:tc>
                  <a:txBody>
                    <a:bodyPr/>
                    <a:lstStyle/>
                    <a:p>
                      <a:pPr algn="l" fontAlgn="b"/>
                      <a:r>
                        <a:rPr lang="en-US" sz="1400" u="none" strike="noStrike">
                          <a:effectLst/>
                        </a:rPr>
                        <a:t>HCoV</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a:effectLst/>
                        </a:rPr>
                        <a:t>Humanes Corona Virus</a:t>
                      </a:r>
                      <a:endParaRPr lang="en-US" sz="1400" b="1"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1623997657"/>
                  </a:ext>
                </a:extLst>
              </a:tr>
              <a:tr h="0">
                <a:tc>
                  <a:txBody>
                    <a:bodyPr/>
                    <a:lstStyle/>
                    <a:p>
                      <a:pPr algn="l" fontAlgn="b"/>
                      <a:r>
                        <a:rPr lang="en-US" sz="1400" u="none" strike="noStrike">
                          <a:effectLst/>
                        </a:rPr>
                        <a:t>ARE</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a:effectLst/>
                        </a:rPr>
                        <a:t>Akute Respiratorische Erkrankung</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906907450"/>
                  </a:ext>
                </a:extLst>
              </a:tr>
              <a:tr h="0">
                <a:tc>
                  <a:txBody>
                    <a:bodyPr/>
                    <a:lstStyle/>
                    <a:p>
                      <a:pPr algn="l" fontAlgn="b"/>
                      <a:r>
                        <a:rPr lang="en-US" sz="1400" u="none" strike="noStrike">
                          <a:effectLst/>
                        </a:rPr>
                        <a:t>RKI</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a:effectLst/>
                        </a:rPr>
                        <a:t>Robert-Koch-Institut</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2537270837"/>
                  </a:ext>
                </a:extLst>
              </a:tr>
              <a:tr h="0">
                <a:tc>
                  <a:txBody>
                    <a:bodyPr/>
                    <a:lstStyle/>
                    <a:p>
                      <a:pPr algn="l" fontAlgn="b"/>
                      <a:r>
                        <a:rPr lang="en-US" sz="1400" u="none" strike="noStrike">
                          <a:effectLst/>
                        </a:rPr>
                        <a:t>ECDC</a:t>
                      </a:r>
                      <a:endParaRPr lang="en-US" sz="1400" b="0" i="0" u="none" strike="noStrike">
                        <a:solidFill>
                          <a:srgbClr val="000000"/>
                        </a:solidFill>
                        <a:effectLst/>
                        <a:latin typeface="Calibri" panose="020F0502020204030204" pitchFamily="34" charset="0"/>
                      </a:endParaRPr>
                    </a:p>
                  </a:txBody>
                  <a:tcPr marL="7276" marR="7276" marT="7276" marB="0" anchor="b">
                    <a:solidFill>
                      <a:schemeClr val="bg1">
                        <a:alpha val="50000"/>
                      </a:schemeClr>
                    </a:solidFill>
                  </a:tcPr>
                </a:tc>
                <a:tc>
                  <a:txBody>
                    <a:bodyPr/>
                    <a:lstStyle/>
                    <a:p>
                      <a:pPr algn="l" fontAlgn="b"/>
                      <a:r>
                        <a:rPr lang="en-US" sz="1400" u="none" strike="noStrike" dirty="0">
                          <a:effectLst/>
                        </a:rPr>
                        <a:t>European Center of </a:t>
                      </a:r>
                      <a:r>
                        <a:rPr lang="en-US" sz="1400" u="none" strike="noStrike" dirty="0" err="1">
                          <a:effectLst/>
                        </a:rPr>
                        <a:t>Desease</a:t>
                      </a:r>
                      <a:r>
                        <a:rPr lang="en-US" sz="1400" u="none" strike="noStrike" dirty="0">
                          <a:effectLst/>
                        </a:rPr>
                        <a:t> Control</a:t>
                      </a:r>
                      <a:endParaRPr lang="en-US" sz="1400" b="0" i="0" u="none" strike="noStrike" dirty="0">
                        <a:solidFill>
                          <a:srgbClr val="000000"/>
                        </a:solidFill>
                        <a:effectLst/>
                        <a:latin typeface="Calibri" panose="020F0502020204030204" pitchFamily="34" charset="0"/>
                      </a:endParaRPr>
                    </a:p>
                  </a:txBody>
                  <a:tcPr marL="7276" marR="7276" marT="7276" marB="0" anchor="b">
                    <a:solidFill>
                      <a:schemeClr val="bg1">
                        <a:alpha val="50000"/>
                      </a:schemeClr>
                    </a:solidFill>
                  </a:tcPr>
                </a:tc>
                <a:extLst>
                  <a:ext uri="{0D108BD9-81ED-4DB2-BD59-A6C34878D82A}">
                    <a16:rowId xmlns:a16="http://schemas.microsoft.com/office/drawing/2014/main" val="2752630226"/>
                  </a:ext>
                </a:extLst>
              </a:tr>
            </a:tbl>
          </a:graphicData>
        </a:graphic>
      </p:graphicFrame>
    </p:spTree>
    <p:extLst>
      <p:ext uri="{BB962C8B-B14F-4D97-AF65-F5344CB8AC3E}">
        <p14:creationId xmlns:p14="http://schemas.microsoft.com/office/powerpoint/2010/main" val="2960586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9C993A-735A-4D4F-B945-E608A2424B09}"/>
              </a:ext>
            </a:extLst>
          </p:cNvPr>
          <p:cNvSpPr/>
          <p:nvPr/>
        </p:nvSpPr>
        <p:spPr>
          <a:xfrm>
            <a:off x="360000" y="526353"/>
            <a:ext cx="6624000" cy="8771632"/>
          </a:xfrm>
          <a:prstGeom prst="rect">
            <a:avLst/>
          </a:prstGeom>
          <a:solidFill>
            <a:srgbClr val="B8ED0D">
              <a:alpha val="60000"/>
            </a:srgbClr>
          </a:solidFill>
        </p:spPr>
        <p:txBody>
          <a:bodyPr wrap="square">
            <a:spAutoFit/>
          </a:bodyPr>
          <a:lstStyle/>
          <a:p>
            <a:pPr algn="just">
              <a:defRPr/>
            </a:pPr>
            <a:r>
              <a:rPr lang="de-DE" sz="2400" b="1" dirty="0"/>
              <a:t>Abkürzungsverzeichnis</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8" name="Tabelle 7">
            <a:extLst>
              <a:ext uri="{FF2B5EF4-FFF2-40B4-BE49-F238E27FC236}">
                <a16:creationId xmlns:a16="http://schemas.microsoft.com/office/drawing/2014/main" id="{1252E97D-89A9-4AEA-91B3-9A732075C3BC}"/>
              </a:ext>
            </a:extLst>
          </p:cNvPr>
          <p:cNvGraphicFramePr>
            <a:graphicFrameLocks noGrp="1"/>
          </p:cNvGraphicFramePr>
          <p:nvPr>
            <p:extLst>
              <p:ext uri="{D42A27DB-BD31-4B8C-83A1-F6EECF244321}">
                <p14:modId xmlns:p14="http://schemas.microsoft.com/office/powerpoint/2010/main" val="1627060339"/>
              </p:ext>
            </p:extLst>
          </p:nvPr>
        </p:nvGraphicFramePr>
        <p:xfrm>
          <a:off x="439150" y="947395"/>
          <a:ext cx="6447786" cy="8141544"/>
        </p:xfrm>
        <a:graphic>
          <a:graphicData uri="http://schemas.openxmlformats.org/drawingml/2006/table">
            <a:tbl>
              <a:tblPr>
                <a:tableStyleId>{5C22544A-7EE6-4342-B048-85BDC9FD1C3A}</a:tableStyleId>
              </a:tblPr>
              <a:tblGrid>
                <a:gridCol w="316690">
                  <a:extLst>
                    <a:ext uri="{9D8B030D-6E8A-4147-A177-3AD203B41FA5}">
                      <a16:colId xmlns:a16="http://schemas.microsoft.com/office/drawing/2014/main" val="3318673960"/>
                    </a:ext>
                  </a:extLst>
                </a:gridCol>
                <a:gridCol w="6131096">
                  <a:extLst>
                    <a:ext uri="{9D8B030D-6E8A-4147-A177-3AD203B41FA5}">
                      <a16:colId xmlns:a16="http://schemas.microsoft.com/office/drawing/2014/main" val="4264646177"/>
                    </a:ext>
                  </a:extLst>
                </a:gridCol>
              </a:tblGrid>
              <a:tr h="68244">
                <a:tc>
                  <a:txBody>
                    <a:bodyPr/>
                    <a:lstStyle/>
                    <a:p>
                      <a:pPr algn="l" fontAlgn="t"/>
                      <a:r>
                        <a:rPr lang="en-US" sz="800" u="none" strike="noStrike">
                          <a:effectLst/>
                        </a:rPr>
                        <a:t>Ref#</a:t>
                      </a:r>
                      <a:endParaRPr lang="en-US" sz="800" b="1"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Referenz</a:t>
                      </a:r>
                      <a:endParaRPr lang="en-US" sz="800" b="1"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8379502"/>
                  </a:ext>
                </a:extLst>
              </a:tr>
              <a:tr h="136488">
                <a:tc>
                  <a:txBody>
                    <a:bodyPr/>
                    <a:lstStyle/>
                    <a:p>
                      <a:pPr algn="l" fontAlgn="t"/>
                      <a:r>
                        <a:rPr lang="en-US" sz="800" u="none" strike="noStrike">
                          <a:effectLst/>
                        </a:rPr>
                        <a:t>a1</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dirty="0" err="1">
                          <a:effectLst/>
                        </a:rPr>
                        <a:t>Grubaugh</a:t>
                      </a:r>
                      <a:r>
                        <a:rPr lang="en-US" sz="800" u="none" strike="noStrike" dirty="0">
                          <a:effectLst/>
                        </a:rPr>
                        <a:t> et al., Making Sense of Mutation: What D614G Means for the COVID-19 Pandemic </a:t>
                      </a:r>
                      <a:r>
                        <a:rPr lang="en-US" sz="800" u="none" strike="noStrike" dirty="0" err="1">
                          <a:effectLst/>
                        </a:rPr>
                        <a:t>RemainsUnclear</a:t>
                      </a:r>
                      <a:r>
                        <a:rPr lang="en-US" sz="800" u="none" strike="noStrike" dirty="0">
                          <a:effectLst/>
                        </a:rPr>
                        <a:t>, Cell (2020), https://doi.org/10.1016/j.cell.2020.06.040</a:t>
                      </a:r>
                      <a:endParaRPr lang="en-US" sz="800" b="0" i="0" u="none" strike="noStrike" dirty="0">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4043181272"/>
                  </a:ext>
                </a:extLst>
              </a:tr>
              <a:tr h="68244">
                <a:tc>
                  <a:txBody>
                    <a:bodyPr/>
                    <a:lstStyle/>
                    <a:p>
                      <a:pPr algn="l" fontAlgn="t"/>
                      <a:r>
                        <a:rPr lang="en-US" sz="800" u="none" strike="noStrike">
                          <a:effectLst/>
                        </a:rPr>
                        <a:t>A1</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
                        </a:rPr>
                        <a:t>https://de.wikipedia.org/wiki/Erk%C3%A4ltung#Krankheitserreger</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960349411"/>
                  </a:ext>
                </a:extLst>
              </a:tr>
              <a:tr h="68244">
                <a:tc>
                  <a:txBody>
                    <a:bodyPr/>
                    <a:lstStyle/>
                    <a:p>
                      <a:pPr algn="l" fontAlgn="t"/>
                      <a:r>
                        <a:rPr lang="en-US" sz="800" u="none" strike="noStrike">
                          <a:effectLst/>
                        </a:rPr>
                        <a:t>ä1</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3"/>
                        </a:rPr>
                        <a:t>https://www.sora.at/nc/news-presse/news/news-einzelansicht/news/covid-19-praevalenz-1006.html</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815518793"/>
                  </a:ext>
                </a:extLst>
              </a:tr>
              <a:tr h="136488">
                <a:tc>
                  <a:txBody>
                    <a:bodyPr/>
                    <a:lstStyle/>
                    <a:p>
                      <a:pPr algn="l" fontAlgn="t"/>
                      <a:r>
                        <a:rPr lang="en-US" sz="800" u="none" strike="noStrike">
                          <a:effectLst/>
                        </a:rPr>
                        <a:t>Ä1</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4"/>
                        </a:rPr>
                        <a:t>https://www.bundesverfassungsgericht.de/SharedDocs/Entscheidungen/DE/2006/02/rs20060215_1bvr035705.html</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4224605342"/>
                  </a:ext>
                </a:extLst>
              </a:tr>
              <a:tr h="68244">
                <a:tc>
                  <a:txBody>
                    <a:bodyPr/>
                    <a:lstStyle/>
                    <a:p>
                      <a:pPr algn="l" fontAlgn="t"/>
                      <a:r>
                        <a:rPr lang="en-US" sz="800" u="none" strike="noStrike">
                          <a:effectLst/>
                        </a:rPr>
                        <a:t>a2</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5"/>
                        </a:rPr>
                        <a:t>https://www.aerzteblatt.de/nachrichten/114358/SARS-CoV-2-Wie-gefaehrlich-ist-die-Virusvariante-G614</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73577489"/>
                  </a:ext>
                </a:extLst>
              </a:tr>
              <a:tr h="68244">
                <a:tc>
                  <a:txBody>
                    <a:bodyPr/>
                    <a:lstStyle/>
                    <a:p>
                      <a:pPr algn="l" fontAlgn="t"/>
                      <a:r>
                        <a:rPr lang="en-US" sz="800" u="none" strike="noStrike">
                          <a:effectLst/>
                        </a:rPr>
                        <a:t>A2</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6"/>
                        </a:rPr>
                        <a:t>https://influenza.rki.de/Wochenberichte/2019_2020/2020-19.pdf</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660043779"/>
                  </a:ext>
                </a:extLst>
              </a:tr>
              <a:tr h="68244">
                <a:tc>
                  <a:txBody>
                    <a:bodyPr/>
                    <a:lstStyle/>
                    <a:p>
                      <a:pPr algn="l" fontAlgn="t"/>
                      <a:r>
                        <a:rPr lang="en-US" sz="800" u="none" strike="noStrike">
                          <a:effectLst/>
                        </a:rPr>
                        <a:t>ä2</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7"/>
                        </a:rPr>
                        <a:t>https://www.bmbwf.gv.at/Themen/Forschung/Aktuelles/COVID-19-Studie.html</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584723126"/>
                  </a:ext>
                </a:extLst>
              </a:tr>
              <a:tr h="204733">
                <a:tc>
                  <a:txBody>
                    <a:bodyPr/>
                    <a:lstStyle/>
                    <a:p>
                      <a:pPr algn="l" fontAlgn="t"/>
                      <a:r>
                        <a:rPr lang="en-US" sz="800" u="none" strike="noStrike">
                          <a:effectLst/>
                        </a:rPr>
                        <a:t>Ä2</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8"/>
                        </a:rPr>
                        <a:t>https://www.grc-org.de/files/ArticleFiles/document/Reanimation%20durch%20Ersthelfer%20in%20Zeiten%20von%20COVID-19_%C3%BCberarbeitet.pdf</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4280061020"/>
                  </a:ext>
                </a:extLst>
              </a:tr>
              <a:tr h="136488">
                <a:tc>
                  <a:txBody>
                    <a:bodyPr/>
                    <a:lstStyle/>
                    <a:p>
                      <a:pPr algn="l" fontAlgn="t"/>
                      <a:r>
                        <a:rPr lang="en-US" sz="800" u="none" strike="noStrike">
                          <a:effectLst/>
                        </a:rPr>
                        <a:t>a3</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9"/>
                        </a:rPr>
                        <a:t>https://www.bundestag.de/resource/blob/645812/e382539acdd205358b958cb7a9e8ba53/WD-2-013-19-pdf-data.pdf</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717482894"/>
                  </a:ext>
                </a:extLst>
              </a:tr>
              <a:tr h="136488">
                <a:tc>
                  <a:txBody>
                    <a:bodyPr/>
                    <a:lstStyle/>
                    <a:p>
                      <a:pPr algn="l" fontAlgn="t"/>
                      <a:r>
                        <a:rPr lang="en-US" sz="800" u="none" strike="noStrike">
                          <a:effectLst/>
                        </a:rPr>
                        <a:t>A3</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0"/>
                        </a:rPr>
                        <a:t>https://de.wikipedia.org/wiki/COVID-19-Pandemie_in_Deutschland#Vergleich_mit_anderen_Virusinfektionen</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760109836"/>
                  </a:ext>
                </a:extLst>
              </a:tr>
              <a:tr h="68244">
                <a:tc>
                  <a:txBody>
                    <a:bodyPr/>
                    <a:lstStyle/>
                    <a:p>
                      <a:pPr algn="l" fontAlgn="t"/>
                      <a:r>
                        <a:rPr lang="en-US" sz="800" u="none" strike="noStrike">
                          <a:effectLst/>
                        </a:rPr>
                        <a:t>ä3</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1"/>
                        </a:rPr>
                        <a:t>https://science.apa.at/rubrik/medizin_und_biotech/3_COVID-19</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67750402"/>
                  </a:ext>
                </a:extLst>
              </a:tr>
              <a:tr h="68244">
                <a:tc>
                  <a:txBody>
                    <a:bodyPr/>
                    <a:lstStyle/>
                    <a:p>
                      <a:pPr algn="l" fontAlgn="t"/>
                      <a:r>
                        <a:rPr lang="en-US" sz="800" u="none" strike="noStrike">
                          <a:effectLst/>
                        </a:rPr>
                        <a:t>a4</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2"/>
                        </a:rPr>
                        <a:t>https://www.zeit.de/politik/2010-01/europarat-panikmache-schweinegrippe</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193902931"/>
                  </a:ext>
                </a:extLst>
              </a:tr>
              <a:tr h="68244">
                <a:tc>
                  <a:txBody>
                    <a:bodyPr/>
                    <a:lstStyle/>
                    <a:p>
                      <a:pPr algn="l" fontAlgn="t"/>
                      <a:r>
                        <a:rPr lang="en-US" sz="800" u="none" strike="noStrike">
                          <a:effectLst/>
                        </a:rPr>
                        <a:t>ä4</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3"/>
                        </a:rPr>
                        <a:t>https://info.gesundheitsministerium.at/</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294500048"/>
                  </a:ext>
                </a:extLst>
              </a:tr>
              <a:tr h="204733">
                <a:tc>
                  <a:txBody>
                    <a:bodyPr/>
                    <a:lstStyle/>
                    <a:p>
                      <a:pPr algn="l" fontAlgn="t"/>
                      <a:r>
                        <a:rPr lang="en-US" sz="800" u="none" strike="noStrike">
                          <a:effectLst/>
                        </a:rPr>
                        <a:t>A5</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Ren Wan et al., Evidence from two cases of asymptomatic infection with SARS-CoV-2: Are 14 days of isolation sufficient?, International Journal of Infectious Diseases Volume 95, June 2020, Pages 174-175, https://doi.org/10.1016/j.ijid.2020.03.041</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175132000"/>
                  </a:ext>
                </a:extLst>
              </a:tr>
              <a:tr h="204733">
                <a:tc>
                  <a:txBody>
                    <a:bodyPr/>
                    <a:lstStyle/>
                    <a:p>
                      <a:pPr algn="l" fontAlgn="t"/>
                      <a:r>
                        <a:rPr lang="en-US" sz="800" u="none" strike="noStrike">
                          <a:effectLst/>
                        </a:rPr>
                        <a:t>Ä5</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Derek K Chu et al., Physical distancing, face masks, and eye protection to prevent person-to-person transmission of SARS-CoV-2 and COVID-19: a systematic review and meta-analysis, Open AccessPublished:June 01, 2020DOI:https://doi.org/10.1016/S0140-6736(20)31142-9</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446566165"/>
                  </a:ext>
                </a:extLst>
              </a:tr>
              <a:tr h="136488">
                <a:tc>
                  <a:txBody>
                    <a:bodyPr/>
                    <a:lstStyle/>
                    <a:p>
                      <a:pPr algn="l" fontAlgn="t"/>
                      <a:r>
                        <a:rPr lang="en-US" sz="800" u="none" strike="noStrike">
                          <a:effectLst/>
                        </a:rPr>
                        <a:t>A6</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Gandhi et al., Asymptomatic Transmission, the Achilles’ Heel of Current Strategies to Control Covid-19, N Engl J Med 2020; 382:2158-2160DOI: 10.1056/NEJMe2009758</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616763548"/>
                  </a:ext>
                </a:extLst>
              </a:tr>
              <a:tr h="136488">
                <a:tc>
                  <a:txBody>
                    <a:bodyPr/>
                    <a:lstStyle/>
                    <a:p>
                      <a:pPr algn="l" fontAlgn="t"/>
                      <a:r>
                        <a:rPr lang="en-US" sz="800" u="none" strike="noStrike">
                          <a:effectLst/>
                        </a:rPr>
                        <a:t>a6</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4"/>
                        </a:rPr>
                        <a:t>https://www.zeit.de/wissen/gesundheit/2020-07/coronavirus-robert-koch-institut-kritik-daten-ansteckungsorte-meldekette</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604659958"/>
                  </a:ext>
                </a:extLst>
              </a:tr>
              <a:tr h="136488">
                <a:tc>
                  <a:txBody>
                    <a:bodyPr/>
                    <a:lstStyle/>
                    <a:p>
                      <a:pPr algn="l" fontAlgn="t"/>
                      <a:r>
                        <a:rPr lang="en-US" sz="800" u="none" strike="noStrike">
                          <a:effectLst/>
                        </a:rPr>
                        <a:t>A7</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Bai Y, Yao L, Wei T, et al. Presumed Asymptomatic Carrier Transmission of COVID-19. JAMA. 2020;323(14):1406–1407. doi:10.1001/jama.2020.2565</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4118776129"/>
                  </a:ext>
                </a:extLst>
              </a:tr>
              <a:tr h="136488">
                <a:tc>
                  <a:txBody>
                    <a:bodyPr/>
                    <a:lstStyle/>
                    <a:p>
                      <a:pPr algn="l" fontAlgn="t"/>
                      <a:r>
                        <a:rPr lang="en-US" sz="800" u="none" strike="noStrike">
                          <a:effectLst/>
                        </a:rPr>
                        <a:t>A8</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5"/>
                        </a:rPr>
                        <a:t>https://www.focus.de/panorama/welt/bewusst-nach-fehlern-gesucht-lockdown-am-ballermann-deutscher-wirt-des-deutschen-ecks-erhebt-schwere-vorwuerfe_id_12214261.html</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739135326"/>
                  </a:ext>
                </a:extLst>
              </a:tr>
              <a:tr h="136488">
                <a:tc>
                  <a:txBody>
                    <a:bodyPr/>
                    <a:lstStyle/>
                    <a:p>
                      <a:pPr algn="l" fontAlgn="t"/>
                      <a:r>
                        <a:rPr lang="en-US" sz="800" u="none" strike="noStrike">
                          <a:effectLst/>
                        </a:rPr>
                        <a:t>Ä8</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Sven Fikenzer et al., Effects of surgical and FFP2/N95 face masks on cardiopulmonary exercise capacity, Clinical Research in Cardiology, https://doi.org/10.1007/s00392-020-01704-y</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777971067"/>
                  </a:ext>
                </a:extLst>
              </a:tr>
              <a:tr h="68244">
                <a:tc>
                  <a:txBody>
                    <a:bodyPr/>
                    <a:lstStyle/>
                    <a:p>
                      <a:pPr algn="l" fontAlgn="t"/>
                      <a:r>
                        <a:rPr lang="en-US" sz="800" u="none" strike="noStrike">
                          <a:effectLst/>
                        </a:rPr>
                        <a:t>b1</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6"/>
                        </a:rPr>
                        <a:t>https://www.kooperation-international.de/laender/europa/schweden/allgemeine-landesinformationen/</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773795711"/>
                  </a:ext>
                </a:extLst>
              </a:tr>
              <a:tr h="136488">
                <a:tc>
                  <a:txBody>
                    <a:bodyPr/>
                    <a:lstStyle/>
                    <a:p>
                      <a:pPr algn="l" fontAlgn="t"/>
                      <a:r>
                        <a:rPr lang="en-US" sz="800" u="none" strike="noStrike">
                          <a:effectLst/>
                        </a:rPr>
                        <a:t>B1</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7"/>
                        </a:rPr>
                        <a:t>https://www.finanznachrichten.de/nachrichten-2020-06/49916149-oekonom-wirtschaftskrise-verringert-lebenserwartung-der-deutschen-003.htm</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416508338"/>
                  </a:ext>
                </a:extLst>
              </a:tr>
              <a:tr h="136488">
                <a:tc>
                  <a:txBody>
                    <a:bodyPr/>
                    <a:lstStyle/>
                    <a:p>
                      <a:pPr algn="l" fontAlgn="t"/>
                      <a:r>
                        <a:rPr lang="en-US" sz="800" u="none" strike="noStrike">
                          <a:effectLst/>
                        </a:rPr>
                        <a:t>b2</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8"/>
                        </a:rPr>
                        <a:t>https://www.tagesspiegel.de/wissen/coronavirus-studie-in-schweden-nur-7-3-prozent-der-stockholmer-hatten-antikoerper-im-blut/25849542.html</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250426588"/>
                  </a:ext>
                </a:extLst>
              </a:tr>
              <a:tr h="136488">
                <a:tc>
                  <a:txBody>
                    <a:bodyPr/>
                    <a:lstStyle/>
                    <a:p>
                      <a:pPr algn="l" fontAlgn="t"/>
                      <a:r>
                        <a:rPr lang="en-US" sz="800" u="none" strike="noStrike">
                          <a:effectLst/>
                        </a:rPr>
                        <a:t>b3</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19"/>
                        </a:rPr>
                        <a:t>https://www.aerzteblatt.de/nachrichten/114962/Toennies-SARS-CoV-2-wurde-in-klimatisierten-Arbeitsbereichen-uebertragen</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502846910"/>
                  </a:ext>
                </a:extLst>
              </a:tr>
              <a:tr h="204733">
                <a:tc>
                  <a:txBody>
                    <a:bodyPr/>
                    <a:lstStyle/>
                    <a:p>
                      <a:pPr algn="l" fontAlgn="t"/>
                      <a:r>
                        <a:rPr lang="en-US" sz="800" u="none" strike="noStrike">
                          <a:effectLst/>
                        </a:rPr>
                        <a:t>b4</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Günther et al, Investigation of a superspreading event preceding the largest meat processing plant-related SARS-Coronavirus 2 outbreak in Germany, https://papers.ssrn.com/sol3/papers.cfm?abstract_id=3654517</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788636015"/>
                  </a:ext>
                </a:extLst>
              </a:tr>
              <a:tr h="68244">
                <a:tc>
                  <a:txBody>
                    <a:bodyPr/>
                    <a:lstStyle/>
                    <a:p>
                      <a:pPr algn="l" fontAlgn="t"/>
                      <a:r>
                        <a:rPr lang="en-US" sz="800" u="none" strike="noStrike">
                          <a:effectLst/>
                        </a:rPr>
                        <a:t>B4</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0"/>
                        </a:rPr>
                        <a:t>https://academic.oup.com/qjmed/article/doi/10.1093/qjmed/hcaa202/5857612</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15878035"/>
                  </a:ext>
                </a:extLst>
              </a:tr>
              <a:tr h="136488">
                <a:tc>
                  <a:txBody>
                    <a:bodyPr/>
                    <a:lstStyle/>
                    <a:p>
                      <a:pPr algn="l" fontAlgn="t"/>
                      <a:r>
                        <a:rPr lang="en-US" sz="800" u="none" strike="noStrike">
                          <a:effectLst/>
                        </a:rPr>
                        <a:t>B5</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1"/>
                        </a:rPr>
                        <a:t>https://www.spiegel.de/panorama/gesellschaft/dorval-in-kanada-pfleger-flohen-aus-angst-vor-corona-31-senioren-tot-a-18fffc30-4e2a-40b3-a6d4-36e55549518d</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254956249"/>
                  </a:ext>
                </a:extLst>
              </a:tr>
              <a:tr h="68244">
                <a:tc>
                  <a:txBody>
                    <a:bodyPr/>
                    <a:lstStyle/>
                    <a:p>
                      <a:pPr algn="l" fontAlgn="t"/>
                      <a:r>
                        <a:rPr lang="en-US" sz="800" u="none" strike="noStrike">
                          <a:effectLst/>
                        </a:rPr>
                        <a:t>B6</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2"/>
                        </a:rPr>
                        <a:t>https://globalnews.ca/news/6807585/coronavirus-dorval-residence/</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178458534"/>
                  </a:ext>
                </a:extLst>
              </a:tr>
              <a:tr h="136488">
                <a:tc>
                  <a:txBody>
                    <a:bodyPr/>
                    <a:lstStyle/>
                    <a:p>
                      <a:pPr algn="l" fontAlgn="t"/>
                      <a:r>
                        <a:rPr lang="en-US" sz="800" u="none" strike="noStrike">
                          <a:effectLst/>
                        </a:rPr>
                        <a:t>c1</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MÄ̈KELÄ ̈ et al, Viruses and Bacteria in the Etiology of the Common Cold, https://jcm.asm.org/content/jcm/36/2/539.full.pdf </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463453666"/>
                  </a:ext>
                </a:extLst>
              </a:tr>
              <a:tr h="136488">
                <a:tc>
                  <a:txBody>
                    <a:bodyPr/>
                    <a:lstStyle/>
                    <a:p>
                      <a:pPr algn="l" fontAlgn="t"/>
                      <a:r>
                        <a:rPr lang="en-US" sz="800" u="none" strike="noStrike">
                          <a:effectLst/>
                        </a:rPr>
                        <a:t>C1</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3"/>
                        </a:rPr>
                        <a:t>https://www.who.int/docs/default-source/coronaviruse/situation-reports/20200306-sitrep-46-covid-19.pdf?sfvrsn=96b04adf_4#:~:text=For%20COVID%2D19%2C,infections%2C%20requiring%20ventilation. </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066488245"/>
                  </a:ext>
                </a:extLst>
              </a:tr>
              <a:tr h="136488">
                <a:tc>
                  <a:txBody>
                    <a:bodyPr/>
                    <a:lstStyle/>
                    <a:p>
                      <a:pPr algn="l" fontAlgn="t"/>
                      <a:r>
                        <a:rPr lang="en-US" sz="800" u="none" strike="noStrike">
                          <a:effectLst/>
                        </a:rPr>
                        <a:t>c10</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Ying Wen et al., Epidemiological and Clinical Characteristics of Coronavirus Disease 2019 in Shenzhen, the Largest Migrant City of China, https://doi.org/10.1101/2020.03.22.20035246doi</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167475250"/>
                  </a:ext>
                </a:extLst>
              </a:tr>
              <a:tr h="204733">
                <a:tc>
                  <a:txBody>
                    <a:bodyPr/>
                    <a:lstStyle/>
                    <a:p>
                      <a:pPr algn="l" fontAlgn="t"/>
                      <a:r>
                        <a:rPr lang="en-US" sz="800" u="none" strike="noStrike">
                          <a:effectLst/>
                        </a:rPr>
                        <a:t>c11</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Capalbo, Carlo et al. “The Exponential Phase of the Covid-19 Pandemic in Central Italy: An Integrated Care Pathway.” International journal of environmental research and public health vol. 17,11 3792. 27 May. 2020, doi:10.3390/ijerph17113792</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684169361"/>
                  </a:ext>
                </a:extLst>
              </a:tr>
              <a:tr h="68244">
                <a:tc>
                  <a:txBody>
                    <a:bodyPr/>
                    <a:lstStyle/>
                    <a:p>
                      <a:pPr algn="l" fontAlgn="t"/>
                      <a:r>
                        <a:rPr lang="en-US" sz="800" u="none" strike="noStrike">
                          <a:effectLst/>
                        </a:rPr>
                        <a:t>c12</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4"/>
                        </a:rPr>
                        <a:t>https://twitter.com/StadtMuenchen/status/1255111975106949120/photo/1 </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4271911518"/>
                  </a:ext>
                </a:extLst>
              </a:tr>
              <a:tr h="136488">
                <a:tc>
                  <a:txBody>
                    <a:bodyPr/>
                    <a:lstStyle/>
                    <a:p>
                      <a:pPr algn="l" fontAlgn="t"/>
                      <a:r>
                        <a:rPr lang="en-US" sz="800" u="none" strike="noStrike">
                          <a:effectLst/>
                        </a:rPr>
                        <a:t>c13</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Char Leung, Clinical features of deaths in the novel coronavirus epidemic in China, https://doi.org/10.1002/rmv.2103</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462441170"/>
                  </a:ext>
                </a:extLst>
              </a:tr>
              <a:tr h="68244">
                <a:tc>
                  <a:txBody>
                    <a:bodyPr/>
                    <a:lstStyle/>
                    <a:p>
                      <a:pPr algn="l" fontAlgn="t"/>
                      <a:r>
                        <a:rPr lang="en-US" sz="800" u="none" strike="noStrike">
                          <a:effectLst/>
                        </a:rPr>
                        <a:t>c14</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5"/>
                        </a:rPr>
                        <a:t>https://influenza.rki.de/Saisonberichte/2017.pdf</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4170482156"/>
                  </a:ext>
                </a:extLst>
              </a:tr>
              <a:tr h="204733">
                <a:tc>
                  <a:txBody>
                    <a:bodyPr/>
                    <a:lstStyle/>
                    <a:p>
                      <a:pPr algn="l" fontAlgn="t"/>
                      <a:r>
                        <a:rPr lang="en-US" sz="800" u="none" strike="noStrike">
                          <a:effectLst/>
                        </a:rPr>
                        <a:t>c15</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Baldo, V et al. “The new pandemic influenza A/(H1N1)pdm09 virus: is it really "new"?.” Journal of preventive medicine and hygiene vol. 57,1 (2016): E19-22, https://www.ncbi.nlm.nih.gov/pmc/articles/PMC4910438/</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258794049"/>
                  </a:ext>
                </a:extLst>
              </a:tr>
              <a:tr h="136488">
                <a:tc>
                  <a:txBody>
                    <a:bodyPr/>
                    <a:lstStyle/>
                    <a:p>
                      <a:pPr algn="l" fontAlgn="t"/>
                      <a:r>
                        <a:rPr lang="en-US" sz="800" u="none" strike="noStrike">
                          <a:effectLst/>
                        </a:rPr>
                        <a:t>c16</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6"/>
                        </a:rPr>
                        <a:t>https://de.statista.com/statistik/daten/studie/156553/umfrage/anzahl-der-todesfaelle-durch-schweinegrippe/</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610439700"/>
                  </a:ext>
                </a:extLst>
              </a:tr>
              <a:tr h="68244">
                <a:tc>
                  <a:txBody>
                    <a:bodyPr/>
                    <a:lstStyle/>
                    <a:p>
                      <a:pPr algn="l" fontAlgn="t"/>
                      <a:r>
                        <a:rPr lang="en-US" sz="800" u="none" strike="noStrike">
                          <a:effectLst/>
                        </a:rPr>
                        <a:t>c17</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7"/>
                        </a:rPr>
                        <a:t>https://de.wikipedia.org/wiki/Pandemie_H1N1_2009/10#Bewertung_der_Pandemie</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566386543"/>
                  </a:ext>
                </a:extLst>
              </a:tr>
              <a:tr h="136488">
                <a:tc>
                  <a:txBody>
                    <a:bodyPr/>
                    <a:lstStyle/>
                    <a:p>
                      <a:pPr algn="l" fontAlgn="t"/>
                      <a:r>
                        <a:rPr lang="en-US" sz="800" u="none" strike="noStrike">
                          <a:effectLst/>
                        </a:rPr>
                        <a:t>c18</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8"/>
                        </a:rPr>
                        <a:t>https://www.rki.de/DE/Content/InfAZ/N/Neuartiges_Coronavirus/Situationsberichte/2020-07-29-de.pdf?__blob=publicationFile</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154548974"/>
                  </a:ext>
                </a:extLst>
              </a:tr>
              <a:tr h="68244">
                <a:tc>
                  <a:txBody>
                    <a:bodyPr/>
                    <a:lstStyle/>
                    <a:p>
                      <a:pPr algn="l" fontAlgn="t"/>
                      <a:r>
                        <a:rPr lang="en-US" sz="800" u="none" strike="noStrike">
                          <a:effectLst/>
                        </a:rPr>
                        <a:t>c2</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Roussel et al, SARS-CoV-2: fear versus data, https://dx.doi.org/10.1016%2Fj.ijantimicag.2020.105947</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71182060"/>
                  </a:ext>
                </a:extLst>
              </a:tr>
              <a:tr h="136488">
                <a:tc>
                  <a:txBody>
                    <a:bodyPr/>
                    <a:lstStyle/>
                    <a:p>
                      <a:pPr algn="l" fontAlgn="t"/>
                      <a:r>
                        <a:rPr lang="en-US" sz="800" u="none" strike="noStrike">
                          <a:effectLst/>
                        </a:rPr>
                        <a:t>C2</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29"/>
                        </a:rPr>
                        <a:t>https://www.who.int/docs/default-source/coronaviruse/who-china-joint-mission-on-covid-19-final-report.pdf </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389777318"/>
                  </a:ext>
                </a:extLst>
              </a:tr>
              <a:tr h="136488">
                <a:tc>
                  <a:txBody>
                    <a:bodyPr/>
                    <a:lstStyle/>
                    <a:p>
                      <a:pPr algn="l" fontAlgn="t"/>
                      <a:r>
                        <a:rPr lang="en-US" sz="800" u="none" strike="noStrike">
                          <a:effectLst/>
                        </a:rPr>
                        <a:t>C3</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30"/>
                        </a:rPr>
                        <a:t>https://www.rki.de/DE/Content/InfAZ/N/Neuartiges_Coronavirus/Steckbrief.html#doc13776792bodyText10</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822836188"/>
                  </a:ext>
                </a:extLst>
              </a:tr>
              <a:tr h="136488">
                <a:tc>
                  <a:txBody>
                    <a:bodyPr/>
                    <a:lstStyle/>
                    <a:p>
                      <a:pPr algn="l" fontAlgn="t"/>
                      <a:r>
                        <a:rPr lang="en-US" sz="800" u="none" strike="noStrike">
                          <a:effectLst/>
                        </a:rPr>
                        <a:t>C4</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31"/>
                        </a:rPr>
                        <a:t>https://www.rki.de/DE/Content/InfAZ/N/Neuartiges_Coronavirus/Steckbrief.html#doc13776792bodyText15</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275346183"/>
                  </a:ext>
                </a:extLst>
              </a:tr>
              <a:tr h="136488">
                <a:tc>
                  <a:txBody>
                    <a:bodyPr/>
                    <a:lstStyle/>
                    <a:p>
                      <a:pPr algn="l" fontAlgn="t"/>
                      <a:r>
                        <a:rPr lang="en-US" sz="800" u="none" strike="noStrike">
                          <a:effectLst/>
                        </a:rPr>
                        <a:t>C5</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Jason Oke, Carl Heneghan, Global Covid-19 Case Fatality Rates, UPDATED 9th June 2020, https://www.cebm.net/covid-19/global-covid-19-case-fatality-rates/</a:t>
                      </a:r>
                      <a:endParaRPr lang="en-US" sz="800" b="0"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683936983"/>
                  </a:ext>
                </a:extLst>
              </a:tr>
              <a:tr h="136488">
                <a:tc>
                  <a:txBody>
                    <a:bodyPr/>
                    <a:lstStyle/>
                    <a:p>
                      <a:pPr algn="l" fontAlgn="t"/>
                      <a:r>
                        <a:rPr lang="en-US" sz="800" u="none" strike="noStrike">
                          <a:effectLst/>
                        </a:rPr>
                        <a:t>c6</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32"/>
                        </a:rPr>
                        <a:t>https://de.wikipedia.org/wiki/Basisreproduktionszahl#Beispielwerte_f%C3%BCr_verschiedene_Infektionskrankheiten</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3872594431"/>
                  </a:ext>
                </a:extLst>
              </a:tr>
              <a:tr h="136488">
                <a:tc>
                  <a:txBody>
                    <a:bodyPr/>
                    <a:lstStyle/>
                    <a:p>
                      <a:pPr algn="l" fontAlgn="t"/>
                      <a:r>
                        <a:rPr lang="en-US" sz="800" u="none" strike="noStrike">
                          <a:effectLst/>
                        </a:rPr>
                        <a:t>c7</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rPr>
                        <a:t>https://www.rki.de/DE/Content/InfAZ/N/Neuartiges_Coronavirus/Situationsberichte/2020-07-26-de.pdf?__blob=publicationFile</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881657820"/>
                  </a:ext>
                </a:extLst>
              </a:tr>
              <a:tr h="68244">
                <a:tc>
                  <a:txBody>
                    <a:bodyPr/>
                    <a:lstStyle/>
                    <a:p>
                      <a:pPr algn="l" fontAlgn="t"/>
                      <a:r>
                        <a:rPr lang="en-US" sz="800" u="none" strike="noStrike">
                          <a:effectLst/>
                        </a:rPr>
                        <a:t>c8</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a:effectLst/>
                          <a:hlinkClick r:id="rId33"/>
                        </a:rPr>
                        <a:t>https://www.aerzteblatt.de/nachrichten/106375/Grippewelle-war-toedlichste-in-30-Jahren</a:t>
                      </a:r>
                      <a:endParaRPr lang="en-US" sz="800" b="0" i="0" u="sng" strike="noStrike">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303527553"/>
                  </a:ext>
                </a:extLst>
              </a:tr>
              <a:tr h="136488">
                <a:tc>
                  <a:txBody>
                    <a:bodyPr/>
                    <a:lstStyle/>
                    <a:p>
                      <a:pPr algn="l" fontAlgn="t"/>
                      <a:r>
                        <a:rPr lang="en-US" sz="800" u="none" strike="noStrike">
                          <a:effectLst/>
                        </a:rPr>
                        <a:t>c9</a:t>
                      </a:r>
                      <a:endParaRPr lang="en-US" sz="800" b="0"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sng" strike="noStrike" dirty="0">
                          <a:effectLst/>
                          <a:hlinkClick r:id="rId34"/>
                        </a:rPr>
                        <a:t>https://www.mopo.de/hamburg/50-000-tote--jeder-zweite-hamburger-krank-die-vergessene-epidemie-vor-50-jahren-36586228</a:t>
                      </a:r>
                      <a:endParaRPr lang="en-US" sz="800" b="0" i="0" u="sng" strike="noStrike" dirty="0">
                        <a:solidFill>
                          <a:srgbClr val="0563C1"/>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299964277"/>
                  </a:ext>
                </a:extLst>
              </a:tr>
            </a:tbl>
          </a:graphicData>
        </a:graphic>
      </p:graphicFrame>
    </p:spTree>
    <p:extLst>
      <p:ext uri="{BB962C8B-B14F-4D97-AF65-F5344CB8AC3E}">
        <p14:creationId xmlns:p14="http://schemas.microsoft.com/office/powerpoint/2010/main" val="3679278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9C993A-735A-4D4F-B945-E608A2424B09}"/>
              </a:ext>
            </a:extLst>
          </p:cNvPr>
          <p:cNvSpPr/>
          <p:nvPr/>
        </p:nvSpPr>
        <p:spPr>
          <a:xfrm>
            <a:off x="360000" y="526353"/>
            <a:ext cx="6624000" cy="8771632"/>
          </a:xfrm>
          <a:prstGeom prst="rect">
            <a:avLst/>
          </a:prstGeom>
          <a:solidFill>
            <a:srgbClr val="B8ED0D">
              <a:alpha val="60000"/>
            </a:srgbClr>
          </a:solidFill>
        </p:spPr>
        <p:txBody>
          <a:bodyPr wrap="square">
            <a:spAutoFit/>
          </a:bodyPr>
          <a:lstStyle/>
          <a:p>
            <a:pPr algn="just">
              <a:defRPr/>
            </a:pPr>
            <a:r>
              <a:rPr lang="de-DE" sz="2400" b="1" dirty="0"/>
              <a:t>Abkürzungsverzeichnis</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8" name="Tabelle 7">
            <a:extLst>
              <a:ext uri="{FF2B5EF4-FFF2-40B4-BE49-F238E27FC236}">
                <a16:creationId xmlns:a16="http://schemas.microsoft.com/office/drawing/2014/main" id="{1252E97D-89A9-4AEA-91B3-9A732075C3BC}"/>
              </a:ext>
            </a:extLst>
          </p:cNvPr>
          <p:cNvGraphicFramePr>
            <a:graphicFrameLocks noGrp="1"/>
          </p:cNvGraphicFramePr>
          <p:nvPr>
            <p:extLst>
              <p:ext uri="{D42A27DB-BD31-4B8C-83A1-F6EECF244321}">
                <p14:modId xmlns:p14="http://schemas.microsoft.com/office/powerpoint/2010/main" val="2918780725"/>
              </p:ext>
            </p:extLst>
          </p:nvPr>
        </p:nvGraphicFramePr>
        <p:xfrm>
          <a:off x="448107" y="928256"/>
          <a:ext cx="6447786" cy="8294536"/>
        </p:xfrm>
        <a:graphic>
          <a:graphicData uri="http://schemas.openxmlformats.org/drawingml/2006/table">
            <a:tbl>
              <a:tblPr>
                <a:tableStyleId>{5C22544A-7EE6-4342-B048-85BDC9FD1C3A}</a:tableStyleId>
              </a:tblPr>
              <a:tblGrid>
                <a:gridCol w="316690">
                  <a:extLst>
                    <a:ext uri="{9D8B030D-6E8A-4147-A177-3AD203B41FA5}">
                      <a16:colId xmlns:a16="http://schemas.microsoft.com/office/drawing/2014/main" val="3318673960"/>
                    </a:ext>
                  </a:extLst>
                </a:gridCol>
                <a:gridCol w="6131096">
                  <a:extLst>
                    <a:ext uri="{9D8B030D-6E8A-4147-A177-3AD203B41FA5}">
                      <a16:colId xmlns:a16="http://schemas.microsoft.com/office/drawing/2014/main" val="4264646177"/>
                    </a:ext>
                  </a:extLst>
                </a:gridCol>
              </a:tblGrid>
              <a:tr h="68244">
                <a:tc>
                  <a:txBody>
                    <a:bodyPr/>
                    <a:lstStyle/>
                    <a:p>
                      <a:pPr algn="l" fontAlgn="t"/>
                      <a:r>
                        <a:rPr lang="en-US" sz="800" u="none" strike="noStrike">
                          <a:effectLst/>
                        </a:rPr>
                        <a:t>Ref#</a:t>
                      </a:r>
                      <a:endParaRPr lang="en-US" sz="800" b="1"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Referenz</a:t>
                      </a:r>
                      <a:endParaRPr lang="en-US" sz="800" b="1"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8379502"/>
                  </a:ext>
                </a:extLst>
              </a:tr>
              <a:tr h="136488">
                <a:tc>
                  <a:txBody>
                    <a:bodyPr/>
                    <a:lstStyle/>
                    <a:p>
                      <a:pPr algn="l" fontAlgn="t"/>
                      <a:r>
                        <a:rPr lang="en-US" sz="800" b="0" i="0" u="none" strike="noStrike" dirty="0">
                          <a:solidFill>
                            <a:srgbClr val="000000"/>
                          </a:solidFill>
                          <a:effectLst/>
                          <a:latin typeface="+mn-lt"/>
                        </a:rPr>
                        <a:t>d1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Salvador de Madariaga: The Rise of the Spanish American Empire Hollis and Carter Publishers, London 1947; William Denevan: The Native Population of the Americas in 1492 University of Wisconsin Press, Madison 1976. </a:t>
                      </a:r>
                    </a:p>
                  </a:txBody>
                  <a:tcPr marL="7620" marR="7620" marT="7620" marB="0">
                    <a:solidFill>
                      <a:schemeClr val="bg1">
                        <a:alpha val="50000"/>
                      </a:schemeClr>
                    </a:solidFill>
                  </a:tcPr>
                </a:tc>
                <a:extLst>
                  <a:ext uri="{0D108BD9-81ED-4DB2-BD59-A6C34878D82A}">
                    <a16:rowId xmlns:a16="http://schemas.microsoft.com/office/drawing/2014/main" val="4043181272"/>
                  </a:ext>
                </a:extLst>
              </a:tr>
              <a:tr h="68244">
                <a:tc>
                  <a:txBody>
                    <a:bodyPr/>
                    <a:lstStyle/>
                    <a:p>
                      <a:pPr algn="l" fontAlgn="t"/>
                      <a:r>
                        <a:rPr lang="en-US" sz="800" b="0" i="0" u="none" strike="noStrike">
                          <a:solidFill>
                            <a:srgbClr val="000000"/>
                          </a:solidFill>
                          <a:effectLst/>
                          <a:latin typeface="+mn-lt"/>
                        </a:rPr>
                        <a:t>d2</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Henry Dobyns: Their Numbers Become Thinned: Native American Population Dynamics in Eastern North America University of Tennessee Press, Knoxville 1983; Russell Thornton: American Indian Holocaust and Survival: A Population History Since 1492 University of Oklahoma Press, Norman 1987.</a:t>
                      </a:r>
                    </a:p>
                  </a:txBody>
                  <a:tcPr marL="7620" marR="7620" marT="7620" marB="0">
                    <a:solidFill>
                      <a:schemeClr val="bg1">
                        <a:alpha val="50000"/>
                      </a:schemeClr>
                    </a:solidFill>
                  </a:tcPr>
                </a:tc>
                <a:extLst>
                  <a:ext uri="{0D108BD9-81ED-4DB2-BD59-A6C34878D82A}">
                    <a16:rowId xmlns:a16="http://schemas.microsoft.com/office/drawing/2014/main" val="960349411"/>
                  </a:ext>
                </a:extLst>
              </a:tr>
              <a:tr h="68244">
                <a:tc>
                  <a:txBody>
                    <a:bodyPr/>
                    <a:lstStyle/>
                    <a:p>
                      <a:pPr algn="l" fontAlgn="t"/>
                      <a:r>
                        <a:rPr lang="en-US" sz="800" b="0" i="0" u="none" strike="noStrike">
                          <a:solidFill>
                            <a:srgbClr val="000000"/>
                          </a:solidFill>
                          <a:effectLst/>
                          <a:latin typeface="+mn-lt"/>
                        </a:rPr>
                        <a:t>d3</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John P.A. Ioannidis, A fiasco in the making? As the coronavirus pandemic takes hold, we are making decisions without reliable data, https://www.statnews.com/2020/03/17/a-fiasco-in-the-making-as-the-coronavirus-pandemic-takes-hold-we-are-making-decisions-without-reliable-data/</a:t>
                      </a:r>
                    </a:p>
                  </a:txBody>
                  <a:tcPr marL="7620" marR="7620" marT="7620" marB="0">
                    <a:solidFill>
                      <a:schemeClr val="bg1">
                        <a:alpha val="50000"/>
                      </a:schemeClr>
                    </a:solidFill>
                  </a:tcPr>
                </a:tc>
                <a:extLst>
                  <a:ext uri="{0D108BD9-81ED-4DB2-BD59-A6C34878D82A}">
                    <a16:rowId xmlns:a16="http://schemas.microsoft.com/office/drawing/2014/main" val="3815518793"/>
                  </a:ext>
                </a:extLst>
              </a:tr>
              <a:tr h="136488">
                <a:tc>
                  <a:txBody>
                    <a:bodyPr/>
                    <a:lstStyle/>
                    <a:p>
                      <a:pPr algn="l" fontAlgn="t"/>
                      <a:r>
                        <a:rPr lang="en-US" sz="800" b="0" i="0" u="none" strike="noStrike">
                          <a:solidFill>
                            <a:srgbClr val="000000"/>
                          </a:solidFill>
                          <a:effectLst/>
                          <a:latin typeface="+mn-lt"/>
                        </a:rPr>
                        <a:t>d6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
                        </a:rPr>
                        <a:t>https://de.wikipedia.org/wiki/Dexamethason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24605342"/>
                  </a:ext>
                </a:extLst>
              </a:tr>
              <a:tr h="68244">
                <a:tc>
                  <a:txBody>
                    <a:bodyPr/>
                    <a:lstStyle/>
                    <a:p>
                      <a:pPr algn="l" fontAlgn="t"/>
                      <a:r>
                        <a:rPr lang="en-US" sz="800" b="0" i="0" u="none" strike="noStrike">
                          <a:solidFill>
                            <a:srgbClr val="000000"/>
                          </a:solidFill>
                          <a:effectLst/>
                          <a:latin typeface="+mn-lt"/>
                        </a:rPr>
                        <a:t>d7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
                        </a:rPr>
                        <a:t>https://www.recoverytrial.net/files/recovery_dexamethasone_statement_160620_final.pdf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3577489"/>
                  </a:ext>
                </a:extLst>
              </a:tr>
              <a:tr h="68244">
                <a:tc>
                  <a:txBody>
                    <a:bodyPr/>
                    <a:lstStyle/>
                    <a:p>
                      <a:pPr algn="l" fontAlgn="t"/>
                      <a:r>
                        <a:rPr lang="en-US" sz="800" b="0" i="0" u="none" strike="noStrike">
                          <a:solidFill>
                            <a:srgbClr val="000000"/>
                          </a:solidFill>
                          <a:effectLst/>
                          <a:latin typeface="+mn-lt"/>
                        </a:rPr>
                        <a:t>d8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4"/>
                        </a:rPr>
                        <a:t>https://www.gelbe-liste.de/wirkstoffe/Dexamethason_7</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60043779"/>
                  </a:ext>
                </a:extLst>
              </a:tr>
              <a:tr h="68244">
                <a:tc>
                  <a:txBody>
                    <a:bodyPr/>
                    <a:lstStyle/>
                    <a:p>
                      <a:pPr algn="l" fontAlgn="t"/>
                      <a:r>
                        <a:rPr lang="en-US" sz="800" b="0" i="0" u="none" strike="noStrike">
                          <a:solidFill>
                            <a:srgbClr val="000000"/>
                          </a:solidFill>
                          <a:effectLst/>
                          <a:latin typeface="+mn-lt"/>
                        </a:rPr>
                        <a:t>e1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Lidia Morawska, Donald K Milton, It is Time to Address Airborne Transmission of COVID-19, Clinical Infectious Diseases, , ciaa939, https://doi.org/10.1093/cid/ciaa939</a:t>
                      </a:r>
                    </a:p>
                  </a:txBody>
                  <a:tcPr marL="7620" marR="7620" marT="7620" marB="0">
                    <a:solidFill>
                      <a:schemeClr val="bg1">
                        <a:alpha val="50000"/>
                      </a:schemeClr>
                    </a:solidFill>
                  </a:tcPr>
                </a:tc>
                <a:extLst>
                  <a:ext uri="{0D108BD9-81ED-4DB2-BD59-A6C34878D82A}">
                    <a16:rowId xmlns:a16="http://schemas.microsoft.com/office/drawing/2014/main" val="1584723126"/>
                  </a:ext>
                </a:extLst>
              </a:tr>
              <a:tr h="204733">
                <a:tc>
                  <a:txBody>
                    <a:bodyPr/>
                    <a:lstStyle/>
                    <a:p>
                      <a:pPr algn="l" fontAlgn="t"/>
                      <a:r>
                        <a:rPr lang="en-US" sz="800" b="0" i="0" u="none" strike="noStrike">
                          <a:solidFill>
                            <a:srgbClr val="000000"/>
                          </a:solidFill>
                          <a:effectLst/>
                          <a:latin typeface="+mn-lt"/>
                        </a:rPr>
                        <a:t>E1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5"/>
                        </a:rPr>
                        <a:t>https://www.rki.de/DE/Content/InfAZ/N/Neuartiges_Coronavirus/Projekte_RKI/Nowcasting.html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80061020"/>
                  </a:ext>
                </a:extLst>
              </a:tr>
              <a:tr h="136488">
                <a:tc>
                  <a:txBody>
                    <a:bodyPr/>
                    <a:lstStyle/>
                    <a:p>
                      <a:pPr algn="l" fontAlgn="t"/>
                      <a:r>
                        <a:rPr lang="en-US" sz="800" b="0" i="0" u="none" strike="noStrike">
                          <a:solidFill>
                            <a:srgbClr val="000000"/>
                          </a:solidFill>
                          <a:effectLst/>
                          <a:latin typeface="+mn-lt"/>
                        </a:rPr>
                        <a:t>E1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6"/>
                        </a:rPr>
                        <a:t>https://www.deutschlandfunk.de/op-stau-wegen-corona-eine-behandlung-die-zu-spaet-erfolgt.1773.de.html?dram:article_id=479655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17482894"/>
                  </a:ext>
                </a:extLst>
              </a:tr>
              <a:tr h="136488">
                <a:tc>
                  <a:txBody>
                    <a:bodyPr/>
                    <a:lstStyle/>
                    <a:p>
                      <a:pPr algn="l" fontAlgn="t"/>
                      <a:r>
                        <a:rPr lang="en-US" sz="800" b="0" i="0" u="none" strike="noStrike">
                          <a:solidFill>
                            <a:srgbClr val="000000"/>
                          </a:solidFill>
                          <a:effectLst/>
                          <a:latin typeface="+mn-lt"/>
                        </a:rPr>
                        <a:t>E2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7"/>
                        </a:rPr>
                        <a:t>https://www.spiegel.de/panorama/gesellschaft/corona-politik-und-ihre-kollateralschaeden-das-sterben-der-anderen-a-00000000-0002-0001-0000-000171426687</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60109836"/>
                  </a:ext>
                </a:extLst>
              </a:tr>
              <a:tr h="68244">
                <a:tc>
                  <a:txBody>
                    <a:bodyPr/>
                    <a:lstStyle/>
                    <a:p>
                      <a:pPr algn="l" fontAlgn="t"/>
                      <a:r>
                        <a:rPr lang="en-US" sz="800" b="0" i="0" u="none" strike="noStrike">
                          <a:solidFill>
                            <a:srgbClr val="000000"/>
                          </a:solidFill>
                          <a:effectLst/>
                          <a:latin typeface="+mn-lt"/>
                        </a:rPr>
                        <a:t>E3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8"/>
                        </a:rPr>
                        <a:t>https://www.welt.de/politik/deutschland/plus211490131/Operationen-Gefahr-besteht-dass-wir-Tumore-erst-spaeter-entdecken.html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7750402"/>
                  </a:ext>
                </a:extLst>
              </a:tr>
              <a:tr h="68244">
                <a:tc>
                  <a:txBody>
                    <a:bodyPr/>
                    <a:lstStyle/>
                    <a:p>
                      <a:pPr algn="l" fontAlgn="t"/>
                      <a:r>
                        <a:rPr lang="en-US" sz="800" b="0" i="0" u="none" strike="noStrike">
                          <a:solidFill>
                            <a:srgbClr val="000000"/>
                          </a:solidFill>
                          <a:effectLst/>
                          <a:latin typeface="+mn-lt"/>
                        </a:rPr>
                        <a:t>E4</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9"/>
                        </a:rPr>
                        <a:t>https://www.aok-bv.de/presse/pressemitteilungen/2020/index_23739.html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193902931"/>
                  </a:ext>
                </a:extLst>
              </a:tr>
              <a:tr h="68244">
                <a:tc>
                  <a:txBody>
                    <a:bodyPr/>
                    <a:lstStyle/>
                    <a:p>
                      <a:pPr algn="l" fontAlgn="t"/>
                      <a:r>
                        <a:rPr lang="en-US" sz="800" b="0" i="0" u="none" strike="noStrike">
                          <a:solidFill>
                            <a:srgbClr val="000000"/>
                          </a:solidFill>
                          <a:effectLst/>
                          <a:latin typeface="+mn-lt"/>
                        </a:rPr>
                        <a:t>e5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0"/>
                        </a:rPr>
                        <a:t>https://www.euromomo.eu/graphs-and-maps</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94500048"/>
                  </a:ext>
                </a:extLst>
              </a:tr>
              <a:tr h="204733">
                <a:tc>
                  <a:txBody>
                    <a:bodyPr/>
                    <a:lstStyle/>
                    <a:p>
                      <a:pPr algn="l" fontAlgn="t"/>
                      <a:r>
                        <a:rPr lang="en-US" sz="800" b="0" i="0" u="none" strike="noStrike">
                          <a:solidFill>
                            <a:srgbClr val="000000"/>
                          </a:solidFill>
                          <a:effectLst/>
                          <a:latin typeface="+mn-lt"/>
                        </a:rPr>
                        <a:t>e5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1"/>
                        </a:rPr>
                        <a:t>https://de.wikipedia.org/wiki/Schiffe_unter_Quarant%C3%A4ne_in_der_COVID-19-Pandemie#Diamond_Princess</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75132000"/>
                  </a:ext>
                </a:extLst>
              </a:tr>
              <a:tr h="204733">
                <a:tc>
                  <a:txBody>
                    <a:bodyPr/>
                    <a:lstStyle/>
                    <a:p>
                      <a:pPr algn="l" fontAlgn="t"/>
                      <a:r>
                        <a:rPr lang="en-US" sz="800" b="0" i="0" u="none" strike="noStrike">
                          <a:solidFill>
                            <a:srgbClr val="000000"/>
                          </a:solidFill>
                          <a:effectLst/>
                          <a:latin typeface="+mn-lt"/>
                        </a:rPr>
                        <a:t>E5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2"/>
                        </a:rPr>
                        <a:t>https://www.welt.de/gesundheit/article116560378/Alle-zwei-Minuten-ein-Schlaganfall-in-Deutschland.html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46566165"/>
                  </a:ext>
                </a:extLst>
              </a:tr>
              <a:tr h="136488">
                <a:tc>
                  <a:txBody>
                    <a:bodyPr/>
                    <a:lstStyle/>
                    <a:p>
                      <a:pPr algn="l" fontAlgn="t"/>
                      <a:r>
                        <a:rPr lang="en-US" sz="800" b="0" i="0" u="none" strike="noStrike">
                          <a:solidFill>
                            <a:srgbClr val="000000"/>
                          </a:solidFill>
                          <a:effectLst/>
                          <a:latin typeface="+mn-lt"/>
                        </a:rPr>
                        <a:t>e6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3"/>
                        </a:rPr>
                        <a:t>https://www.n-tv.de/panorama/Corona-grassiert-auf-Flugzeugtraeger-article21722262.html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616763548"/>
                  </a:ext>
                </a:extLst>
              </a:tr>
              <a:tr h="136488">
                <a:tc>
                  <a:txBody>
                    <a:bodyPr/>
                    <a:lstStyle/>
                    <a:p>
                      <a:pPr algn="l" fontAlgn="t"/>
                      <a:r>
                        <a:rPr lang="en-US" sz="800" b="0" i="0" u="none" strike="noStrike">
                          <a:solidFill>
                            <a:srgbClr val="000000"/>
                          </a:solidFill>
                          <a:effectLst/>
                          <a:latin typeface="+mn-lt"/>
                        </a:rPr>
                        <a:t>E6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4"/>
                        </a:rPr>
                        <a:t>https://www.drk-oberhausen-rheinhausen.de/news/notfallherzinfarktsekundenentscheiden.html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604659958"/>
                  </a:ext>
                </a:extLst>
              </a:tr>
              <a:tr h="136488">
                <a:tc>
                  <a:txBody>
                    <a:bodyPr/>
                    <a:lstStyle/>
                    <a:p>
                      <a:pPr algn="l" fontAlgn="t"/>
                      <a:r>
                        <a:rPr lang="en-US" sz="800" b="0" i="0" u="none" strike="noStrike">
                          <a:solidFill>
                            <a:srgbClr val="000000"/>
                          </a:solidFill>
                          <a:effectLst/>
                          <a:latin typeface="+mn-lt"/>
                        </a:rPr>
                        <a:t>e7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5"/>
                        </a:rPr>
                        <a:t>https://www.lemonde.fr/international/article/2020/05/11/contamination-du-charles-de-gaulle-florence-parly-reconnait-des-erreurs-du-commandement_6039346_3210.html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118776129"/>
                  </a:ext>
                </a:extLst>
              </a:tr>
              <a:tr h="136488">
                <a:tc>
                  <a:txBody>
                    <a:bodyPr/>
                    <a:lstStyle/>
                    <a:p>
                      <a:pPr algn="l" fontAlgn="t"/>
                      <a:r>
                        <a:rPr lang="en-US" sz="800" b="0" i="0" u="none" strike="noStrike">
                          <a:solidFill>
                            <a:srgbClr val="000000"/>
                          </a:solidFill>
                          <a:effectLst/>
                          <a:latin typeface="+mn-lt"/>
                        </a:rPr>
                        <a:t>e8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6"/>
                        </a:rPr>
                        <a:t>https://de.wikipedia.org/wiki/USS_Theodore_Roosevelt_(CVN-71)#Covid-19-Zwischenfall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39135326"/>
                  </a:ext>
                </a:extLst>
              </a:tr>
              <a:tr h="136488">
                <a:tc>
                  <a:txBody>
                    <a:bodyPr/>
                    <a:lstStyle/>
                    <a:p>
                      <a:pPr algn="l" fontAlgn="t"/>
                      <a:r>
                        <a:rPr lang="en-US" sz="800" b="0" i="0" u="none" strike="noStrike">
                          <a:solidFill>
                            <a:srgbClr val="000000"/>
                          </a:solidFill>
                          <a:effectLst/>
                          <a:latin typeface="+mn-lt"/>
                        </a:rPr>
                        <a:t>f1</a:t>
                      </a:r>
                    </a:p>
                  </a:txBody>
                  <a:tcPr marL="7620" marR="7620" marT="7620" marB="0">
                    <a:solidFill>
                      <a:schemeClr val="bg1">
                        <a:alpha val="50000"/>
                      </a:schemeClr>
                    </a:solidFill>
                  </a:tcPr>
                </a:tc>
                <a:tc>
                  <a:txBody>
                    <a:bodyPr/>
                    <a:lstStyle/>
                    <a:p>
                      <a:pPr algn="l" fontAlgn="t"/>
                      <a:r>
                        <a:rPr lang="de-DE" sz="800" b="0" i="0" u="sng" strike="noStrike">
                          <a:solidFill>
                            <a:srgbClr val="0563C1"/>
                          </a:solidFill>
                          <a:effectLst/>
                          <a:latin typeface="+mn-lt"/>
                          <a:hlinkClick r:id="rId17"/>
                        </a:rPr>
                        <a:t>https://www.krefeld.de/de/inhalt/corona-aktuelle-meldungen/ siehe 6.7.2020</a:t>
                      </a:r>
                      <a:endParaRPr lang="de-DE"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777971067"/>
                  </a:ext>
                </a:extLst>
              </a:tr>
              <a:tr h="68244">
                <a:tc>
                  <a:txBody>
                    <a:bodyPr/>
                    <a:lstStyle/>
                    <a:p>
                      <a:pPr algn="l" fontAlgn="t"/>
                      <a:r>
                        <a:rPr lang="en-US" sz="800" b="0" i="0" u="none" strike="noStrike">
                          <a:solidFill>
                            <a:srgbClr val="000000"/>
                          </a:solidFill>
                          <a:effectLst/>
                          <a:latin typeface="+mn-lt"/>
                        </a:rPr>
                        <a:t>f5</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Gabriel Felbermayr, Julian Hinz, Hendrik Mahlkow: Deutschlands Wirtschaft seit dem Corona-Lockdown. In: Institut für Weltwirtschaft (Hrsg.): Kiel Policy Brief. 28. April 2020 (16 S., ifw-kiel.de [PDF]).https://www.ifo.de/ifo-konjunkturprognose/20200428</a:t>
                      </a:r>
                    </a:p>
                  </a:txBody>
                  <a:tcPr marL="7620" marR="7620" marT="7620" marB="0">
                    <a:solidFill>
                      <a:schemeClr val="bg1">
                        <a:alpha val="50000"/>
                      </a:schemeClr>
                    </a:solidFill>
                  </a:tcPr>
                </a:tc>
                <a:extLst>
                  <a:ext uri="{0D108BD9-81ED-4DB2-BD59-A6C34878D82A}">
                    <a16:rowId xmlns:a16="http://schemas.microsoft.com/office/drawing/2014/main" val="2773795711"/>
                  </a:ext>
                </a:extLst>
              </a:tr>
              <a:tr h="136488">
                <a:tc>
                  <a:txBody>
                    <a:bodyPr/>
                    <a:lstStyle/>
                    <a:p>
                      <a:pPr algn="l" fontAlgn="t"/>
                      <a:r>
                        <a:rPr lang="en-US" sz="800" b="0" i="0" u="none" strike="noStrike">
                          <a:solidFill>
                            <a:srgbClr val="000000"/>
                          </a:solidFill>
                          <a:effectLst/>
                          <a:latin typeface="+mn-lt"/>
                        </a:rPr>
                        <a:t>f6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8"/>
                        </a:rPr>
                        <a:t>https://ec.europa.eu/germany/news/20200707-wirtschaftsprognose-sommer-2020_de</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416508338"/>
                  </a:ext>
                </a:extLst>
              </a:tr>
              <a:tr h="136488">
                <a:tc>
                  <a:txBody>
                    <a:bodyPr/>
                    <a:lstStyle/>
                    <a:p>
                      <a:pPr algn="l" fontAlgn="t"/>
                      <a:r>
                        <a:rPr lang="en-US" sz="800" b="0" i="0" u="none" strike="noStrike">
                          <a:solidFill>
                            <a:srgbClr val="000000"/>
                          </a:solidFill>
                          <a:effectLst/>
                          <a:latin typeface="+mn-lt"/>
                        </a:rPr>
                        <a:t>f7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9"/>
                        </a:rPr>
                        <a:t>https://data.worldbank.org/?locations=DE-FR-IT</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250426588"/>
                  </a:ext>
                </a:extLst>
              </a:tr>
              <a:tr h="136488">
                <a:tc>
                  <a:txBody>
                    <a:bodyPr/>
                    <a:lstStyle/>
                    <a:p>
                      <a:pPr algn="l" fontAlgn="t"/>
                      <a:r>
                        <a:rPr lang="en-US" sz="800" b="0" i="0" u="none" strike="noStrike">
                          <a:solidFill>
                            <a:srgbClr val="000000"/>
                          </a:solidFill>
                          <a:effectLst/>
                          <a:latin typeface="+mn-lt"/>
                        </a:rPr>
                        <a:t>g1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0"/>
                        </a:rPr>
                        <a:t>https://www.impfkritik.de/pressespiegel/2020032201.html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502846910"/>
                  </a:ext>
                </a:extLst>
              </a:tr>
              <a:tr h="204733">
                <a:tc>
                  <a:txBody>
                    <a:bodyPr/>
                    <a:lstStyle/>
                    <a:p>
                      <a:pPr algn="l" fontAlgn="t"/>
                      <a:r>
                        <a:rPr lang="en-US" sz="800" b="0" i="0" u="none" strike="noStrike">
                          <a:solidFill>
                            <a:srgbClr val="000000"/>
                          </a:solidFill>
                          <a:effectLst/>
                          <a:latin typeface="+mn-lt"/>
                        </a:rPr>
                        <a:t>G1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Hale, Thomas, Sam Webster, Anna Petherick, Toby Phillips, and Beatriz Kira (2020). Oxford COVID-19 Government Response Tracker, Blavatnik School of Government. Data use policy: Creative Commons Attribution CC BY standard. https://www.bsg.ox.ac.uk/research/research-projects/coronavirus-government-response-tracker#data</a:t>
                      </a:r>
                    </a:p>
                  </a:txBody>
                  <a:tcPr marL="7620" marR="7620" marT="7620" marB="0">
                    <a:solidFill>
                      <a:schemeClr val="bg1">
                        <a:alpha val="50000"/>
                      </a:schemeClr>
                    </a:solidFill>
                  </a:tcPr>
                </a:tc>
                <a:extLst>
                  <a:ext uri="{0D108BD9-81ED-4DB2-BD59-A6C34878D82A}">
                    <a16:rowId xmlns:a16="http://schemas.microsoft.com/office/drawing/2014/main" val="2788636015"/>
                  </a:ext>
                </a:extLst>
              </a:tr>
              <a:tr h="68244">
                <a:tc>
                  <a:txBody>
                    <a:bodyPr/>
                    <a:lstStyle/>
                    <a:p>
                      <a:pPr algn="l" fontAlgn="t"/>
                      <a:r>
                        <a:rPr lang="en-US" sz="800" b="0" i="0" u="none" strike="noStrike">
                          <a:solidFill>
                            <a:srgbClr val="000000"/>
                          </a:solidFill>
                          <a:effectLst/>
                          <a:latin typeface="+mn-lt"/>
                        </a:rPr>
                        <a:t>g10</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1"/>
                        </a:rPr>
                        <a:t>https://www.buzer.de/gesetz/2148/v237994-2020-03-28.htm</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5878035"/>
                  </a:ext>
                </a:extLst>
              </a:tr>
              <a:tr h="136488">
                <a:tc>
                  <a:txBody>
                    <a:bodyPr/>
                    <a:lstStyle/>
                    <a:p>
                      <a:pPr algn="l" fontAlgn="t"/>
                      <a:r>
                        <a:rPr lang="en-US" sz="800" b="0" i="0" u="none" strike="noStrike">
                          <a:solidFill>
                            <a:srgbClr val="000000"/>
                          </a:solidFill>
                          <a:effectLst/>
                          <a:latin typeface="+mn-lt"/>
                        </a:rPr>
                        <a:t>g11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2"/>
                        </a:rPr>
                        <a:t>https://www.bundestag.de/resource/blob/690262/cb718005e6d37ecce82c99191efbec49/WD-3-080-20-pdf-data.pdf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4956249"/>
                  </a:ext>
                </a:extLst>
              </a:tr>
              <a:tr h="68244">
                <a:tc>
                  <a:txBody>
                    <a:bodyPr/>
                    <a:lstStyle/>
                    <a:p>
                      <a:pPr algn="l" fontAlgn="t"/>
                      <a:r>
                        <a:rPr lang="en-US" sz="800" b="0" i="0" u="none" strike="noStrike">
                          <a:solidFill>
                            <a:srgbClr val="000000"/>
                          </a:solidFill>
                          <a:effectLst/>
                          <a:latin typeface="+mn-lt"/>
                        </a:rPr>
                        <a:t>g12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3"/>
                        </a:rPr>
                        <a:t>https://www.bundestag.de/resource/blob/694844/0b2af0e61b45ddbfe1311c78557720ee/19_14_0160-27-_ESV-Prof-Dr-Kingreen_2-Bevoelk-schutzg--data.pdf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78458534"/>
                  </a:ext>
                </a:extLst>
              </a:tr>
              <a:tr h="136488">
                <a:tc>
                  <a:txBody>
                    <a:bodyPr/>
                    <a:lstStyle/>
                    <a:p>
                      <a:pPr algn="l" fontAlgn="t"/>
                      <a:r>
                        <a:rPr lang="en-US" sz="800" b="0" i="0" u="none" strike="noStrike">
                          <a:solidFill>
                            <a:srgbClr val="000000"/>
                          </a:solidFill>
                          <a:effectLst/>
                          <a:latin typeface="+mn-lt"/>
                        </a:rPr>
                        <a:t>g13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4"/>
                        </a:rPr>
                        <a:t>https://deutsch.medscape.com/artikelansicht/4908785#vp_3</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463453666"/>
                  </a:ext>
                </a:extLst>
              </a:tr>
              <a:tr h="136488">
                <a:tc>
                  <a:txBody>
                    <a:bodyPr/>
                    <a:lstStyle/>
                    <a:p>
                      <a:pPr algn="l" fontAlgn="t"/>
                      <a:r>
                        <a:rPr lang="en-US" sz="800" b="0" i="0" u="none" strike="noStrike">
                          <a:solidFill>
                            <a:srgbClr val="000000"/>
                          </a:solidFill>
                          <a:effectLst/>
                          <a:latin typeface="+mn-lt"/>
                        </a:rPr>
                        <a:t>g14</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5"/>
                        </a:rPr>
                        <a:t>https://netzpolitik.org/2020/contact-tracing-apps-kritik-an-datenschutzfolgenabschaetzung-fuer-die-corona-warn-app/</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066488245"/>
                  </a:ext>
                </a:extLst>
              </a:tr>
              <a:tr h="136488">
                <a:tc>
                  <a:txBody>
                    <a:bodyPr/>
                    <a:lstStyle/>
                    <a:p>
                      <a:pPr algn="l" fontAlgn="t"/>
                      <a:r>
                        <a:rPr lang="en-US" sz="800" b="0" i="0" u="none" strike="noStrike">
                          <a:solidFill>
                            <a:srgbClr val="000000"/>
                          </a:solidFill>
                          <a:effectLst/>
                          <a:latin typeface="+mn-lt"/>
                        </a:rPr>
                        <a:t>g15</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https://www.sonntagsblatt.de/artikel/bundesjustizministerin-lambrecht-ruft-zur-nutzung-der-corona-warn-app-auf</a:t>
                      </a:r>
                    </a:p>
                  </a:txBody>
                  <a:tcPr marL="7620" marR="7620" marT="7620" marB="0">
                    <a:solidFill>
                      <a:schemeClr val="bg1">
                        <a:alpha val="50000"/>
                      </a:schemeClr>
                    </a:solidFill>
                  </a:tcPr>
                </a:tc>
                <a:extLst>
                  <a:ext uri="{0D108BD9-81ED-4DB2-BD59-A6C34878D82A}">
                    <a16:rowId xmlns:a16="http://schemas.microsoft.com/office/drawing/2014/main" val="2167475250"/>
                  </a:ext>
                </a:extLst>
              </a:tr>
              <a:tr h="204733">
                <a:tc>
                  <a:txBody>
                    <a:bodyPr/>
                    <a:lstStyle/>
                    <a:p>
                      <a:pPr algn="l" fontAlgn="t"/>
                      <a:r>
                        <a:rPr lang="en-US" sz="800" b="0" i="0" u="none" strike="noStrike">
                          <a:solidFill>
                            <a:srgbClr val="000000"/>
                          </a:solidFill>
                          <a:effectLst/>
                          <a:latin typeface="+mn-lt"/>
                        </a:rPr>
                        <a:t>g16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6"/>
                        </a:rPr>
                        <a:t>https://www.rnd.de/digital/corona-app-so-bewerten-wissenschaftler-die-neue-warn-app-6QGMF6FBLVEATN2AVH6XS4RSLE.html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684169361"/>
                  </a:ext>
                </a:extLst>
              </a:tr>
              <a:tr h="68244">
                <a:tc>
                  <a:txBody>
                    <a:bodyPr/>
                    <a:lstStyle/>
                    <a:p>
                      <a:pPr algn="l" fontAlgn="t"/>
                      <a:r>
                        <a:rPr lang="en-US" sz="800" b="0" i="0" u="none" strike="noStrike">
                          <a:solidFill>
                            <a:srgbClr val="000000"/>
                          </a:solidFill>
                          <a:effectLst/>
                          <a:latin typeface="+mn-lt"/>
                        </a:rPr>
                        <a:t>g2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7"/>
                        </a:rPr>
                        <a:t>https://www.gisaid.org/epiflu-applications/next-hcov-19-app/</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71911518"/>
                  </a:ext>
                </a:extLst>
              </a:tr>
              <a:tr h="136488">
                <a:tc>
                  <a:txBody>
                    <a:bodyPr/>
                    <a:lstStyle/>
                    <a:p>
                      <a:pPr algn="l" fontAlgn="t"/>
                      <a:r>
                        <a:rPr lang="en-US" sz="800" b="0" i="0" u="none" strike="noStrike">
                          <a:solidFill>
                            <a:srgbClr val="000000"/>
                          </a:solidFill>
                          <a:effectLst/>
                          <a:latin typeface="+mn-lt"/>
                        </a:rPr>
                        <a:t>G2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8"/>
                        </a:rPr>
                        <a:t>https://masks4all.co/what-countries-require-masks-in-public/</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462441170"/>
                  </a:ext>
                </a:extLst>
              </a:tr>
              <a:tr h="68244">
                <a:tc>
                  <a:txBody>
                    <a:bodyPr/>
                    <a:lstStyle/>
                    <a:p>
                      <a:pPr algn="l" fontAlgn="t"/>
                      <a:r>
                        <a:rPr lang="en-US" sz="800" b="0" i="0" u="none" strike="noStrike">
                          <a:solidFill>
                            <a:srgbClr val="000000"/>
                          </a:solidFill>
                          <a:effectLst/>
                          <a:latin typeface="+mn-lt"/>
                        </a:rPr>
                        <a:t>g3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9"/>
                        </a:rPr>
                        <a:t>https://virological.org/t/first-cases-of-coronavirus-disease-covid-19-in-brazil-south-america-2-genomes-3rd-march-2020/409</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170482156"/>
                  </a:ext>
                </a:extLst>
              </a:tr>
              <a:tr h="80556">
                <a:tc>
                  <a:txBody>
                    <a:bodyPr/>
                    <a:lstStyle/>
                    <a:p>
                      <a:pPr algn="l" fontAlgn="t"/>
                      <a:r>
                        <a:rPr lang="en-US" sz="800" b="0" i="0" u="none" strike="noStrike">
                          <a:solidFill>
                            <a:srgbClr val="000000"/>
                          </a:solidFill>
                          <a:effectLst/>
                          <a:latin typeface="+mn-lt"/>
                        </a:rPr>
                        <a:t>G3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0"/>
                        </a:rPr>
                        <a:t>https://www.tagesschau.de/ausland/maskenpflicht-grossbritannien-101.html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8794049"/>
                  </a:ext>
                </a:extLst>
              </a:tr>
              <a:tr h="136488">
                <a:tc>
                  <a:txBody>
                    <a:bodyPr/>
                    <a:lstStyle/>
                    <a:p>
                      <a:pPr algn="l" fontAlgn="t"/>
                      <a:r>
                        <a:rPr lang="en-US" sz="800" b="0" i="0" u="none" strike="noStrike">
                          <a:solidFill>
                            <a:srgbClr val="000000"/>
                          </a:solidFill>
                          <a:effectLst/>
                          <a:latin typeface="+mn-lt"/>
                        </a:rPr>
                        <a:t>G4</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1"/>
                        </a:rPr>
                        <a:t>https://www.auswaertiges-amt.de/de/aussenpolitik/laender/belgien-node/belgiensicherheit/200382</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10439700"/>
                  </a:ext>
                </a:extLst>
              </a:tr>
              <a:tr h="68244">
                <a:tc>
                  <a:txBody>
                    <a:bodyPr/>
                    <a:lstStyle/>
                    <a:p>
                      <a:pPr algn="l" fontAlgn="t"/>
                      <a:r>
                        <a:rPr lang="en-US" sz="800" b="0" i="0" u="none" strike="noStrike">
                          <a:solidFill>
                            <a:srgbClr val="000000"/>
                          </a:solidFill>
                          <a:effectLst/>
                          <a:latin typeface="+mn-lt"/>
                        </a:rPr>
                        <a:t>G5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2"/>
                        </a:rPr>
                        <a:t>https://www.auswaertiges-amt.de/de/aussenpolitik/laender/spanien-node/spaniensicherheit/210534</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566386543"/>
                  </a:ext>
                </a:extLst>
              </a:tr>
              <a:tr h="136488">
                <a:tc>
                  <a:txBody>
                    <a:bodyPr/>
                    <a:lstStyle/>
                    <a:p>
                      <a:pPr algn="l" fontAlgn="t"/>
                      <a:r>
                        <a:rPr lang="en-US" sz="800" b="0" i="0" u="none" strike="noStrike">
                          <a:solidFill>
                            <a:srgbClr val="000000"/>
                          </a:solidFill>
                          <a:effectLst/>
                          <a:latin typeface="+mn-lt"/>
                        </a:rPr>
                        <a:t>g6</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Hale, Thomas, Sam Webster, Anna Petherick, Toby Phillips, and Beatriz Kira (2020). Oxford COVID-19 Government Response Tracker, Blavatnik School of Government. Data use policy: Creative Commons Attribution CC BY standard. https://www.bsg.ox.ac.uk/research/research-projects/coronavirus-government-response-tracker#data</a:t>
                      </a:r>
                    </a:p>
                  </a:txBody>
                  <a:tcPr marL="7620" marR="7620" marT="7620" marB="0">
                    <a:solidFill>
                      <a:schemeClr val="bg1">
                        <a:alpha val="50000"/>
                      </a:schemeClr>
                    </a:solidFill>
                  </a:tcPr>
                </a:tc>
                <a:extLst>
                  <a:ext uri="{0D108BD9-81ED-4DB2-BD59-A6C34878D82A}">
                    <a16:rowId xmlns:a16="http://schemas.microsoft.com/office/drawing/2014/main" val="1154548974"/>
                  </a:ext>
                </a:extLst>
              </a:tr>
              <a:tr h="68244">
                <a:tc>
                  <a:txBody>
                    <a:bodyPr/>
                    <a:lstStyle/>
                    <a:p>
                      <a:pPr algn="l" fontAlgn="t"/>
                      <a:r>
                        <a:rPr lang="en-US" sz="800" b="0" i="0" u="none" strike="noStrike">
                          <a:solidFill>
                            <a:srgbClr val="000000"/>
                          </a:solidFill>
                          <a:effectLst/>
                          <a:latin typeface="+mn-lt"/>
                        </a:rPr>
                        <a:t>G6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3"/>
                        </a:rPr>
                        <a:t>https://www.auswaertiges-amt.de/de/aussenpolitik/laender/frankreich-node/frankreichsicherheit/209524</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71182060"/>
                  </a:ext>
                </a:extLst>
              </a:tr>
              <a:tr h="136488">
                <a:tc>
                  <a:txBody>
                    <a:bodyPr/>
                    <a:lstStyle/>
                    <a:p>
                      <a:pPr algn="l" fontAlgn="t"/>
                      <a:r>
                        <a:rPr lang="en-US" sz="800" b="0" i="0" u="none" strike="noStrike">
                          <a:solidFill>
                            <a:srgbClr val="000000"/>
                          </a:solidFill>
                          <a:effectLst/>
                          <a:latin typeface="+mn-lt"/>
                        </a:rPr>
                        <a:t>g7</a:t>
                      </a:r>
                    </a:p>
                  </a:txBody>
                  <a:tcPr marL="7620" marR="7620" marT="7620" marB="0">
                    <a:solidFill>
                      <a:schemeClr val="bg1">
                        <a:alpha val="50000"/>
                      </a:schemeClr>
                    </a:solidFill>
                  </a:tcPr>
                </a:tc>
                <a:tc>
                  <a:txBody>
                    <a:bodyPr/>
                    <a:lstStyle/>
                    <a:p>
                      <a:pPr algn="l" fontAlgn="t"/>
                      <a:r>
                        <a:rPr lang="de-DE" sz="800" b="0" i="0" u="sng" strike="noStrike">
                          <a:solidFill>
                            <a:srgbClr val="0563C1"/>
                          </a:solidFill>
                          <a:effectLst/>
                          <a:latin typeface="+mn-lt"/>
                          <a:hlinkClick r:id="rId34"/>
                        </a:rPr>
                        <a:t>Buchholz U: Zur Schließung von Kindergemein-schaftseinrichtungen im Zusammenhang mit Neuer Influenza A/H1N1. Epid Bull 46/2009, https://www.rki.de/DE/Content/Infekt/EpidBull/Archiv/2009/Ausgaben/46_09.pdf?__blob=publicationFile</a:t>
                      </a:r>
                      <a:endParaRPr lang="de-DE"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389777318"/>
                  </a:ext>
                </a:extLst>
              </a:tr>
              <a:tr h="136488">
                <a:tc>
                  <a:txBody>
                    <a:bodyPr/>
                    <a:lstStyle/>
                    <a:p>
                      <a:pPr algn="l" fontAlgn="t"/>
                      <a:r>
                        <a:rPr lang="en-US" sz="800" b="0" i="0" u="none" strike="noStrike">
                          <a:solidFill>
                            <a:srgbClr val="000000"/>
                          </a:solidFill>
                          <a:effectLst/>
                          <a:latin typeface="+mn-lt"/>
                        </a:rPr>
                        <a:t>g8</a:t>
                      </a:r>
                    </a:p>
                  </a:txBody>
                  <a:tcPr marL="7620" marR="7620" marT="7620" marB="0">
                    <a:solidFill>
                      <a:schemeClr val="bg1">
                        <a:alpha val="50000"/>
                      </a:schemeClr>
                    </a:solidFill>
                  </a:tcPr>
                </a:tc>
                <a:tc>
                  <a:txBody>
                    <a:bodyPr/>
                    <a:lstStyle/>
                    <a:p>
                      <a:pPr algn="l" fontAlgn="t"/>
                      <a:r>
                        <a:rPr lang="de-DE" sz="800" b="0" i="0" u="sng" strike="noStrike">
                          <a:solidFill>
                            <a:srgbClr val="0563C1"/>
                          </a:solidFill>
                          <a:effectLst/>
                          <a:latin typeface="+mn-lt"/>
                          <a:hlinkClick r:id="rId35"/>
                        </a:rPr>
                        <a:t>Haas W, an der Heiden M, Buda S, Rexroth U: Fachliche Stellungnahme zu Schulschließungen als bevölkerungsbezogene antiepidemische Maßnahme.Epid Bull 2020;12:7 –   8 | DOI 10.25646/6552, https://www.rki.de/DE/Content/Infekt/EpidBull/Archiv/2020/Ausgaben/12_20.pdf?__blob=publicationFile</a:t>
                      </a:r>
                      <a:endParaRPr lang="de-DE"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822836188"/>
                  </a:ext>
                </a:extLst>
              </a:tr>
              <a:tr h="136488">
                <a:tc>
                  <a:txBody>
                    <a:bodyPr/>
                    <a:lstStyle/>
                    <a:p>
                      <a:pPr algn="l" fontAlgn="t"/>
                      <a:r>
                        <a:rPr lang="en-US" sz="800" b="0" i="0" u="none" strike="noStrike">
                          <a:solidFill>
                            <a:srgbClr val="000000"/>
                          </a:solidFill>
                          <a:effectLst/>
                          <a:latin typeface="+mn-lt"/>
                        </a:rPr>
                        <a:t>g9</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rPr>
                        <a:t>https://www.spiegel.de/wirtschaft/soziales/corona-kosten-der-krise-juengere-buerger-werden-einen-hohen-preis-zahlen-a-c4ff62ea-893f-4c0a-9771-5c92636533f0</a:t>
                      </a:r>
                    </a:p>
                  </a:txBody>
                  <a:tcPr marL="7620" marR="7620" marT="7620" marB="0">
                    <a:solidFill>
                      <a:schemeClr val="bg1">
                        <a:alpha val="50000"/>
                      </a:schemeClr>
                    </a:solidFill>
                  </a:tcPr>
                </a:tc>
                <a:extLst>
                  <a:ext uri="{0D108BD9-81ED-4DB2-BD59-A6C34878D82A}">
                    <a16:rowId xmlns:a16="http://schemas.microsoft.com/office/drawing/2014/main" val="2275346183"/>
                  </a:ext>
                </a:extLst>
              </a:tr>
            </a:tbl>
          </a:graphicData>
        </a:graphic>
      </p:graphicFrame>
    </p:spTree>
    <p:extLst>
      <p:ext uri="{BB962C8B-B14F-4D97-AF65-F5344CB8AC3E}">
        <p14:creationId xmlns:p14="http://schemas.microsoft.com/office/powerpoint/2010/main" val="605855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9C993A-735A-4D4F-B945-E608A2424B09}"/>
              </a:ext>
            </a:extLst>
          </p:cNvPr>
          <p:cNvSpPr/>
          <p:nvPr/>
        </p:nvSpPr>
        <p:spPr>
          <a:xfrm>
            <a:off x="360000" y="526353"/>
            <a:ext cx="6624000" cy="8771632"/>
          </a:xfrm>
          <a:prstGeom prst="rect">
            <a:avLst/>
          </a:prstGeom>
          <a:solidFill>
            <a:srgbClr val="B8ED0D">
              <a:alpha val="60000"/>
            </a:srgbClr>
          </a:solidFill>
        </p:spPr>
        <p:txBody>
          <a:bodyPr wrap="square">
            <a:spAutoFit/>
          </a:bodyPr>
          <a:lstStyle/>
          <a:p>
            <a:pPr algn="just">
              <a:defRPr/>
            </a:pPr>
            <a:r>
              <a:rPr lang="de-DE" sz="2400" b="1" dirty="0"/>
              <a:t>Abkürzungsverzeichnis</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8" name="Tabelle 7">
            <a:extLst>
              <a:ext uri="{FF2B5EF4-FFF2-40B4-BE49-F238E27FC236}">
                <a16:creationId xmlns:a16="http://schemas.microsoft.com/office/drawing/2014/main" id="{1252E97D-89A9-4AEA-91B3-9A732075C3BC}"/>
              </a:ext>
            </a:extLst>
          </p:cNvPr>
          <p:cNvGraphicFramePr>
            <a:graphicFrameLocks noGrp="1"/>
          </p:cNvGraphicFramePr>
          <p:nvPr>
            <p:extLst>
              <p:ext uri="{D42A27DB-BD31-4B8C-83A1-F6EECF244321}">
                <p14:modId xmlns:p14="http://schemas.microsoft.com/office/powerpoint/2010/main" val="2649481089"/>
              </p:ext>
            </p:extLst>
          </p:nvPr>
        </p:nvGraphicFramePr>
        <p:xfrm>
          <a:off x="448107" y="928256"/>
          <a:ext cx="6447786" cy="8108966"/>
        </p:xfrm>
        <a:graphic>
          <a:graphicData uri="http://schemas.openxmlformats.org/drawingml/2006/table">
            <a:tbl>
              <a:tblPr>
                <a:tableStyleId>{5C22544A-7EE6-4342-B048-85BDC9FD1C3A}</a:tableStyleId>
              </a:tblPr>
              <a:tblGrid>
                <a:gridCol w="316690">
                  <a:extLst>
                    <a:ext uri="{9D8B030D-6E8A-4147-A177-3AD203B41FA5}">
                      <a16:colId xmlns:a16="http://schemas.microsoft.com/office/drawing/2014/main" val="3318673960"/>
                    </a:ext>
                  </a:extLst>
                </a:gridCol>
                <a:gridCol w="6131096">
                  <a:extLst>
                    <a:ext uri="{9D8B030D-6E8A-4147-A177-3AD203B41FA5}">
                      <a16:colId xmlns:a16="http://schemas.microsoft.com/office/drawing/2014/main" val="4264646177"/>
                    </a:ext>
                  </a:extLst>
                </a:gridCol>
              </a:tblGrid>
              <a:tr h="68244">
                <a:tc>
                  <a:txBody>
                    <a:bodyPr/>
                    <a:lstStyle/>
                    <a:p>
                      <a:pPr algn="l" fontAlgn="t"/>
                      <a:r>
                        <a:rPr lang="en-US" sz="800" u="none" strike="noStrike">
                          <a:effectLst/>
                        </a:rPr>
                        <a:t>Ref#</a:t>
                      </a:r>
                      <a:endParaRPr lang="en-US" sz="800" b="1"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Referenz</a:t>
                      </a:r>
                      <a:endParaRPr lang="en-US" sz="800" b="1"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8379502"/>
                  </a:ext>
                </a:extLst>
              </a:tr>
              <a:tr h="136488">
                <a:tc>
                  <a:txBody>
                    <a:bodyPr/>
                    <a:lstStyle/>
                    <a:p>
                      <a:pPr algn="l" fontAlgn="t"/>
                      <a:r>
                        <a:rPr lang="en-US" sz="800" b="0" i="0" u="none" strike="noStrike" dirty="0">
                          <a:solidFill>
                            <a:srgbClr val="000000"/>
                          </a:solidFill>
                          <a:effectLst/>
                          <a:latin typeface="+mn-lt"/>
                        </a:rPr>
                        <a:t>h1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rPr>
                        <a:t>Braun et al, Presence of SARS-CoV-2 reactive T cells in COVID-19 patients and healthy donors, medRxiv 2020.04.17.20061440; doi: https://doi.org/10.1101/2020.04.17.20061440 </a:t>
                      </a:r>
                    </a:p>
                  </a:txBody>
                  <a:tcPr marL="7620" marR="7620" marT="7620" marB="0">
                    <a:solidFill>
                      <a:schemeClr val="bg1">
                        <a:alpha val="50000"/>
                      </a:schemeClr>
                    </a:solidFill>
                  </a:tcPr>
                </a:tc>
                <a:extLst>
                  <a:ext uri="{0D108BD9-81ED-4DB2-BD59-A6C34878D82A}">
                    <a16:rowId xmlns:a16="http://schemas.microsoft.com/office/drawing/2014/main" val="4043181272"/>
                  </a:ext>
                </a:extLst>
              </a:tr>
              <a:tr h="136488">
                <a:tc>
                  <a:txBody>
                    <a:bodyPr/>
                    <a:lstStyle/>
                    <a:p>
                      <a:pPr algn="l" fontAlgn="t"/>
                      <a:r>
                        <a:rPr lang="en-US" sz="800" b="0" i="0" u="none" strike="noStrike">
                          <a:solidFill>
                            <a:srgbClr val="000000"/>
                          </a:solidFill>
                          <a:effectLst/>
                          <a:latin typeface="+mn-lt"/>
                        </a:rPr>
                        <a:t>H1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
                        </a:rPr>
                        <a:t>https://de.wikipedia.org/wiki/Liste_von_Epidemien_und_Pandemien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051489295"/>
                  </a:ext>
                </a:extLst>
              </a:tr>
              <a:tr h="136488">
                <a:tc>
                  <a:txBody>
                    <a:bodyPr/>
                    <a:lstStyle/>
                    <a:p>
                      <a:pPr algn="l" fontAlgn="t"/>
                      <a:r>
                        <a:rPr lang="en-US" sz="800" b="0" i="0" u="none" strike="noStrike">
                          <a:solidFill>
                            <a:srgbClr val="000000"/>
                          </a:solidFill>
                          <a:effectLst/>
                          <a:latin typeface="+mn-lt"/>
                        </a:rPr>
                        <a:t>h2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
                        </a:rPr>
                        <a:t>https://www.destatis.de/DE/Presse/Pressemitteilungen/2020/04/PD20_130_61.html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159699559"/>
                  </a:ext>
                </a:extLst>
              </a:tr>
              <a:tr h="136488">
                <a:tc>
                  <a:txBody>
                    <a:bodyPr/>
                    <a:lstStyle/>
                    <a:p>
                      <a:pPr algn="l" fontAlgn="t"/>
                      <a:r>
                        <a:rPr lang="en-US" sz="800" b="0" i="0" u="none" strike="noStrike">
                          <a:solidFill>
                            <a:srgbClr val="000000"/>
                          </a:solidFill>
                          <a:effectLst/>
                          <a:latin typeface="+mn-lt"/>
                        </a:rPr>
                        <a:t>H2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4"/>
                        </a:rPr>
                        <a:t>https://en.wikipedia.org/wiki/List_of_human_disease_case_fatality_rates</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457928413"/>
                  </a:ext>
                </a:extLst>
              </a:tr>
              <a:tr h="136488">
                <a:tc>
                  <a:txBody>
                    <a:bodyPr/>
                    <a:lstStyle/>
                    <a:p>
                      <a:pPr algn="l" fontAlgn="t"/>
                      <a:r>
                        <a:rPr lang="en-US" sz="800" b="0" i="0" u="none" strike="noStrike">
                          <a:solidFill>
                            <a:srgbClr val="000000"/>
                          </a:solidFill>
                          <a:effectLst/>
                          <a:latin typeface="+mn-lt"/>
                        </a:rPr>
                        <a:t>H3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5"/>
                        </a:rPr>
                        <a:t>https://eref.thieme.de/ejournals/1439-4413_2011_51_52#/10.1055-s-0031-1292869</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387164993"/>
                  </a:ext>
                </a:extLst>
              </a:tr>
              <a:tr h="136488">
                <a:tc>
                  <a:txBody>
                    <a:bodyPr/>
                    <a:lstStyle/>
                    <a:p>
                      <a:pPr algn="l" fontAlgn="t"/>
                      <a:r>
                        <a:rPr lang="en-US" sz="800" b="0" i="0" u="none" strike="noStrike">
                          <a:solidFill>
                            <a:srgbClr val="000000"/>
                          </a:solidFill>
                          <a:effectLst/>
                          <a:latin typeface="+mn-lt"/>
                        </a:rPr>
                        <a:t>h6</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Tom Britton, Frank Ball, Pieter Trapman, A mathematical model reveals the influence of population heterogeneity on herd immunity to SARS-CoV-2, Published Online23 Jun 2020, DOI: 10.1126/science.abc6810</a:t>
                      </a:r>
                    </a:p>
                  </a:txBody>
                  <a:tcPr marL="7620" marR="7620" marT="7620" marB="0">
                    <a:solidFill>
                      <a:schemeClr val="bg1">
                        <a:alpha val="50000"/>
                      </a:schemeClr>
                    </a:solidFill>
                  </a:tcPr>
                </a:tc>
                <a:extLst>
                  <a:ext uri="{0D108BD9-81ED-4DB2-BD59-A6C34878D82A}">
                    <a16:rowId xmlns:a16="http://schemas.microsoft.com/office/drawing/2014/main" val="180885260"/>
                  </a:ext>
                </a:extLst>
              </a:tr>
              <a:tr h="68244">
                <a:tc>
                  <a:txBody>
                    <a:bodyPr/>
                    <a:lstStyle/>
                    <a:p>
                      <a:pPr algn="l" fontAlgn="t"/>
                      <a:r>
                        <a:rPr lang="en-US" sz="800" b="0" i="0" u="none" strike="noStrike">
                          <a:solidFill>
                            <a:srgbClr val="000000"/>
                          </a:solidFill>
                          <a:effectLst/>
                          <a:latin typeface="+mn-lt"/>
                        </a:rPr>
                        <a:t>H6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6"/>
                        </a:rPr>
                        <a:t>https://www.aerztezeitung.de/Podcasts/Tatort-Wohnzimmer-Gewalt-gegen-Kinder-und-Frauen-im-Corona-Lockdown-410287.html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960349411"/>
                  </a:ext>
                </a:extLst>
              </a:tr>
              <a:tr h="68244">
                <a:tc>
                  <a:txBody>
                    <a:bodyPr/>
                    <a:lstStyle/>
                    <a:p>
                      <a:pPr algn="l" fontAlgn="t"/>
                      <a:r>
                        <a:rPr lang="en-US" sz="800" b="0" i="0" u="none" strike="noStrike">
                          <a:solidFill>
                            <a:srgbClr val="000000"/>
                          </a:solidFill>
                          <a:effectLst/>
                          <a:latin typeface="+mn-lt"/>
                        </a:rPr>
                        <a:t>h7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7"/>
                        </a:rPr>
                        <a:t>https://www.deutschlandfunknova.de/nachrichten/corona-infektionen-ueber-90-000-nerze-in-spanien-werden-getoetet</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815518793"/>
                  </a:ext>
                </a:extLst>
              </a:tr>
              <a:tr h="136488">
                <a:tc>
                  <a:txBody>
                    <a:bodyPr/>
                    <a:lstStyle/>
                    <a:p>
                      <a:pPr algn="l" fontAlgn="t"/>
                      <a:r>
                        <a:rPr lang="en-US" sz="800" b="0" i="0" u="none" strike="noStrike">
                          <a:solidFill>
                            <a:srgbClr val="000000"/>
                          </a:solidFill>
                          <a:effectLst/>
                          <a:latin typeface="+mn-lt"/>
                        </a:rPr>
                        <a:t>H7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8"/>
                        </a:rPr>
                        <a:t>https://www.tum.de/nc/die-tum/aktuelles/pressemitteilungen/details/36053/</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24605342"/>
                  </a:ext>
                </a:extLst>
              </a:tr>
              <a:tr h="68244">
                <a:tc>
                  <a:txBody>
                    <a:bodyPr/>
                    <a:lstStyle/>
                    <a:p>
                      <a:pPr algn="l" fontAlgn="t"/>
                      <a:r>
                        <a:rPr lang="en-US" sz="800" b="0" i="0" u="none" strike="noStrike">
                          <a:solidFill>
                            <a:srgbClr val="000000"/>
                          </a:solidFill>
                          <a:effectLst/>
                          <a:latin typeface="+mn-lt"/>
                        </a:rPr>
                        <a:t>H8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9"/>
                        </a:rPr>
                        <a:t>https://de.statista.com/themen/2141/haushalte-in-deutschland/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3577489"/>
                  </a:ext>
                </a:extLst>
              </a:tr>
              <a:tr h="68244">
                <a:tc>
                  <a:txBody>
                    <a:bodyPr/>
                    <a:lstStyle/>
                    <a:p>
                      <a:pPr algn="l" fontAlgn="t"/>
                      <a:r>
                        <a:rPr lang="en-US" sz="800" b="0" i="0" u="none" strike="noStrike">
                          <a:solidFill>
                            <a:srgbClr val="000000"/>
                          </a:solidFill>
                          <a:effectLst/>
                          <a:latin typeface="+mn-lt"/>
                        </a:rPr>
                        <a:t>i1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0"/>
                        </a:rPr>
                        <a:t>https://www.infektionsschutz.de/infektionskrankheiten/uebertragungswege/schmierinfektion.html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60043779"/>
                  </a:ext>
                </a:extLst>
              </a:tr>
              <a:tr h="68244">
                <a:tc>
                  <a:txBody>
                    <a:bodyPr/>
                    <a:lstStyle/>
                    <a:p>
                      <a:pPr algn="l" fontAlgn="t"/>
                      <a:r>
                        <a:rPr lang="en-US" sz="800" b="0" i="0" u="none" strike="noStrike">
                          <a:solidFill>
                            <a:srgbClr val="000000"/>
                          </a:solidFill>
                          <a:effectLst/>
                          <a:latin typeface="+mn-lt"/>
                        </a:rPr>
                        <a:t>i2</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Streeck et al., Infection fatality rate of SARS-CoV-2 infection in a German community with a super-spreading event, medRxiv 2020.05.04.20090076; doi: https://doi.org/10.1101/2020.05.04.20090076</a:t>
                      </a:r>
                    </a:p>
                  </a:txBody>
                  <a:tcPr marL="7620" marR="7620" marT="7620" marB="0">
                    <a:solidFill>
                      <a:schemeClr val="bg1">
                        <a:alpha val="50000"/>
                      </a:schemeClr>
                    </a:solidFill>
                  </a:tcPr>
                </a:tc>
                <a:extLst>
                  <a:ext uri="{0D108BD9-81ED-4DB2-BD59-A6C34878D82A}">
                    <a16:rowId xmlns:a16="http://schemas.microsoft.com/office/drawing/2014/main" val="1584723126"/>
                  </a:ext>
                </a:extLst>
              </a:tr>
              <a:tr h="204733">
                <a:tc>
                  <a:txBody>
                    <a:bodyPr/>
                    <a:lstStyle/>
                    <a:p>
                      <a:pPr algn="l" fontAlgn="t"/>
                      <a:r>
                        <a:rPr lang="en-US" sz="800" b="0" i="0" u="none" strike="noStrike">
                          <a:solidFill>
                            <a:srgbClr val="000000"/>
                          </a:solidFill>
                          <a:effectLst/>
                          <a:latin typeface="+mn-lt"/>
                        </a:rPr>
                        <a:t>i3</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https://www.springermedizin.de/covid-19/infektionserkrankungen-in-der-hausarztpraxis/studie-bestaetigt-sars-cov-2-uebertragung-vor-ersten-symptomen/17990112</a:t>
                      </a:r>
                    </a:p>
                  </a:txBody>
                  <a:tcPr marL="7620" marR="7620" marT="7620" marB="0">
                    <a:solidFill>
                      <a:schemeClr val="bg1">
                        <a:alpha val="50000"/>
                      </a:schemeClr>
                    </a:solidFill>
                  </a:tcPr>
                </a:tc>
                <a:extLst>
                  <a:ext uri="{0D108BD9-81ED-4DB2-BD59-A6C34878D82A}">
                    <a16:rowId xmlns:a16="http://schemas.microsoft.com/office/drawing/2014/main" val="4280061020"/>
                  </a:ext>
                </a:extLst>
              </a:tr>
              <a:tr h="136488">
                <a:tc>
                  <a:txBody>
                    <a:bodyPr/>
                    <a:lstStyle/>
                    <a:p>
                      <a:pPr algn="l" fontAlgn="t"/>
                      <a:r>
                        <a:rPr lang="en-US" sz="800" b="0" i="0" u="none" strike="noStrike">
                          <a:solidFill>
                            <a:srgbClr val="000000"/>
                          </a:solidFill>
                          <a:effectLst/>
                          <a:latin typeface="+mn-lt"/>
                        </a:rPr>
                        <a:t>i4</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1"/>
                        </a:rPr>
                        <a:t>https://www.infektionsschutz.de/infektionskrankheiten/uebertragungswege/troepfcheninfektion.html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17482894"/>
                  </a:ext>
                </a:extLst>
              </a:tr>
              <a:tr h="136488">
                <a:tc>
                  <a:txBody>
                    <a:bodyPr/>
                    <a:lstStyle/>
                    <a:p>
                      <a:pPr algn="l" fontAlgn="t"/>
                      <a:r>
                        <a:rPr lang="en-US" sz="800" b="0" i="0" u="none" strike="noStrike">
                          <a:solidFill>
                            <a:srgbClr val="000000"/>
                          </a:solidFill>
                          <a:effectLst/>
                          <a:latin typeface="+mn-lt"/>
                        </a:rPr>
                        <a:t>i6</a:t>
                      </a:r>
                    </a:p>
                  </a:txBody>
                  <a:tcPr marL="7620" marR="7620" marT="7620" marB="0">
                    <a:solidFill>
                      <a:schemeClr val="bg1">
                        <a:alpha val="50000"/>
                      </a:schemeClr>
                    </a:solidFill>
                  </a:tcPr>
                </a:tc>
                <a:tc>
                  <a:txBody>
                    <a:bodyPr/>
                    <a:lstStyle/>
                    <a:p>
                      <a:pPr algn="l" fontAlgn="t"/>
                      <a:r>
                        <a:rPr lang="de-DE" sz="800" b="0" i="0" u="sng" strike="noStrike">
                          <a:solidFill>
                            <a:srgbClr val="0563C1"/>
                          </a:solidFill>
                          <a:effectLst/>
                          <a:latin typeface="+mn-lt"/>
                          <a:hlinkClick r:id="rId12"/>
                        </a:rPr>
                        <a:t>https://experience.arcgis.com/experience/478220a4c454480e823b17327b2bf1d4/page/page_1/ abgerufen am 31.5.2020</a:t>
                      </a:r>
                      <a:endParaRPr lang="de-DE"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60109836"/>
                  </a:ext>
                </a:extLst>
              </a:tr>
              <a:tr h="68244">
                <a:tc>
                  <a:txBody>
                    <a:bodyPr/>
                    <a:lstStyle/>
                    <a:p>
                      <a:pPr algn="l" fontAlgn="t"/>
                      <a:r>
                        <a:rPr lang="en-US" sz="800" b="0" i="0" u="none" strike="noStrike">
                          <a:solidFill>
                            <a:srgbClr val="000000"/>
                          </a:solidFill>
                          <a:effectLst/>
                          <a:latin typeface="+mn-lt"/>
                        </a:rPr>
                        <a:t>j1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Dong E, Du H, Gardner L. An interactive web-based dashboard to track COVID-19 in real time. Lancet Infect Dis; published online Feb 19. https://doi.org/10.1016/S1473-3099(20)30120-1.</a:t>
                      </a:r>
                    </a:p>
                  </a:txBody>
                  <a:tcPr marL="7620" marR="7620" marT="7620" marB="0">
                    <a:solidFill>
                      <a:schemeClr val="bg1">
                        <a:alpha val="50000"/>
                      </a:schemeClr>
                    </a:solidFill>
                  </a:tcPr>
                </a:tc>
                <a:extLst>
                  <a:ext uri="{0D108BD9-81ED-4DB2-BD59-A6C34878D82A}">
                    <a16:rowId xmlns:a16="http://schemas.microsoft.com/office/drawing/2014/main" val="367750402"/>
                  </a:ext>
                </a:extLst>
              </a:tr>
              <a:tr h="68244">
                <a:tc>
                  <a:txBody>
                    <a:bodyPr/>
                    <a:lstStyle/>
                    <a:p>
                      <a:pPr algn="l" fontAlgn="t"/>
                      <a:r>
                        <a:rPr lang="en-US" sz="800" b="0" i="0" u="none" strike="noStrike">
                          <a:solidFill>
                            <a:srgbClr val="000000"/>
                          </a:solidFill>
                          <a:effectLst/>
                          <a:latin typeface="+mn-lt"/>
                        </a:rPr>
                        <a:t>j2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3"/>
                        </a:rPr>
                        <a:t>https://www.rki.de/SharedDocs/FAQ/NCOV2019/FAQ_Liste_Fallzahlen_Meldungen.html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193902931"/>
                  </a:ext>
                </a:extLst>
              </a:tr>
              <a:tr h="68244">
                <a:tc>
                  <a:txBody>
                    <a:bodyPr/>
                    <a:lstStyle/>
                    <a:p>
                      <a:pPr algn="l" fontAlgn="t"/>
                      <a:r>
                        <a:rPr lang="en-US" sz="800" b="0" i="0" u="none" strike="noStrike">
                          <a:solidFill>
                            <a:srgbClr val="000000"/>
                          </a:solidFill>
                          <a:effectLst/>
                          <a:latin typeface="+mn-lt"/>
                        </a:rPr>
                        <a:t>j5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4"/>
                        </a:rPr>
                        <a:t>https://en.wikipedia.org/wiki/COVID-19_pandemic_in_Japan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94500048"/>
                  </a:ext>
                </a:extLst>
              </a:tr>
              <a:tr h="204733">
                <a:tc>
                  <a:txBody>
                    <a:bodyPr/>
                    <a:lstStyle/>
                    <a:p>
                      <a:pPr algn="l" fontAlgn="t"/>
                      <a:r>
                        <a:rPr lang="en-US" sz="800" b="0" i="0" u="none" strike="noStrike">
                          <a:solidFill>
                            <a:srgbClr val="000000"/>
                          </a:solidFill>
                          <a:effectLst/>
                          <a:latin typeface="+mn-lt"/>
                        </a:rPr>
                        <a:t>k1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Auld et al., ICU and Ventilator Mortality Among Critically Ill Adults With Coronavirus Disease 2019, Critical Care Medicine: May 26, 2020 - Volume Online First - Issue - doi: 10.1097/CCM.0000000000004457 </a:t>
                      </a:r>
                    </a:p>
                  </a:txBody>
                  <a:tcPr marL="7620" marR="7620" marT="7620" marB="0">
                    <a:solidFill>
                      <a:schemeClr val="bg1">
                        <a:alpha val="50000"/>
                      </a:schemeClr>
                    </a:solidFill>
                  </a:tcPr>
                </a:tc>
                <a:extLst>
                  <a:ext uri="{0D108BD9-81ED-4DB2-BD59-A6C34878D82A}">
                    <a16:rowId xmlns:a16="http://schemas.microsoft.com/office/drawing/2014/main" val="1175132000"/>
                  </a:ext>
                </a:extLst>
              </a:tr>
              <a:tr h="204733">
                <a:tc>
                  <a:txBody>
                    <a:bodyPr/>
                    <a:lstStyle/>
                    <a:p>
                      <a:pPr algn="l" fontAlgn="t"/>
                      <a:r>
                        <a:rPr lang="en-US" sz="800" b="0" i="0" u="none" strike="noStrike">
                          <a:solidFill>
                            <a:srgbClr val="000000"/>
                          </a:solidFill>
                          <a:effectLst/>
                          <a:latin typeface="+mn-lt"/>
                        </a:rPr>
                        <a:t>K1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5"/>
                        </a:rPr>
                        <a:t>https://web.archive.org/web/20100221124514/http://www.ema.europa.eu/influenza/vaccines/home.htm</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46566165"/>
                  </a:ext>
                </a:extLst>
              </a:tr>
              <a:tr h="136488">
                <a:tc>
                  <a:txBody>
                    <a:bodyPr/>
                    <a:lstStyle/>
                    <a:p>
                      <a:pPr algn="l" fontAlgn="t"/>
                      <a:r>
                        <a:rPr lang="en-US" sz="800" b="0" i="0" u="none" strike="noStrike">
                          <a:solidFill>
                            <a:srgbClr val="000000"/>
                          </a:solidFill>
                          <a:effectLst/>
                          <a:latin typeface="+mn-lt"/>
                        </a:rPr>
                        <a:t>k2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6"/>
                        </a:rPr>
                        <a:t>https://www.heise.de/tp/features/Covid-19-Aktuelle-Berichte-von-Medizinern-aus-der-Praxis-4705361.html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616763548"/>
                  </a:ext>
                </a:extLst>
              </a:tr>
              <a:tr h="136488">
                <a:tc>
                  <a:txBody>
                    <a:bodyPr/>
                    <a:lstStyle/>
                    <a:p>
                      <a:pPr algn="l" fontAlgn="t"/>
                      <a:r>
                        <a:rPr lang="en-US" sz="800" b="0" i="0" u="none" strike="noStrike">
                          <a:solidFill>
                            <a:srgbClr val="000000"/>
                          </a:solidFill>
                          <a:effectLst/>
                          <a:latin typeface="+mn-lt"/>
                        </a:rPr>
                        <a:t>K2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7"/>
                        </a:rPr>
                        <a:t>https://de.wikipedia.org/wiki/Schweinegrippe-Impfung#In_der_Europ%C3%A4ischen_Union_zugelassene_Impfstoffe</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604659958"/>
                  </a:ext>
                </a:extLst>
              </a:tr>
              <a:tr h="136488">
                <a:tc>
                  <a:txBody>
                    <a:bodyPr/>
                    <a:lstStyle/>
                    <a:p>
                      <a:pPr algn="l" fontAlgn="t"/>
                      <a:r>
                        <a:rPr lang="en-US" sz="800" b="0" i="0" u="none" strike="noStrike">
                          <a:solidFill>
                            <a:srgbClr val="000000"/>
                          </a:solidFill>
                          <a:effectLst/>
                          <a:latin typeface="+mn-lt"/>
                        </a:rPr>
                        <a:t>k3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8"/>
                        </a:rPr>
                        <a:t>https://www.frankenpost.de/region/oberfranken/laenderspiegel/Gefahr-durch-das-Beatmungsgeraet;art2388,7210803</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118776129"/>
                  </a:ext>
                </a:extLst>
              </a:tr>
              <a:tr h="136488">
                <a:tc>
                  <a:txBody>
                    <a:bodyPr/>
                    <a:lstStyle/>
                    <a:p>
                      <a:pPr algn="l" fontAlgn="t"/>
                      <a:r>
                        <a:rPr lang="en-US" sz="800" b="0" i="0" u="none" strike="noStrike">
                          <a:solidFill>
                            <a:srgbClr val="000000"/>
                          </a:solidFill>
                          <a:effectLst/>
                          <a:latin typeface="+mn-lt"/>
                        </a:rPr>
                        <a:t>K3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9"/>
                        </a:rPr>
                        <a:t>https://www.apotheke-adhoc.de/nachrichten/detail/pharmazie/pandemrix-hoeheres-impfrisiko-schon-vorher-bekannt-schweinegrippe-impfstoff/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39135326"/>
                  </a:ext>
                </a:extLst>
              </a:tr>
              <a:tr h="136488">
                <a:tc>
                  <a:txBody>
                    <a:bodyPr/>
                    <a:lstStyle/>
                    <a:p>
                      <a:pPr algn="l" fontAlgn="t"/>
                      <a:r>
                        <a:rPr lang="en-US" sz="800" b="0" i="0" u="none" strike="noStrike">
                          <a:solidFill>
                            <a:srgbClr val="000000"/>
                          </a:solidFill>
                          <a:effectLst/>
                          <a:latin typeface="+mn-lt"/>
                        </a:rPr>
                        <a:t>k4</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https://www.youtube.com/watch?v=_4fjb6PFem0&amp;feature=youtu.be</a:t>
                      </a:r>
                    </a:p>
                  </a:txBody>
                  <a:tcPr marL="7620" marR="7620" marT="7620" marB="0">
                    <a:solidFill>
                      <a:schemeClr val="bg1">
                        <a:alpha val="50000"/>
                      </a:schemeClr>
                    </a:solidFill>
                  </a:tcPr>
                </a:tc>
                <a:extLst>
                  <a:ext uri="{0D108BD9-81ED-4DB2-BD59-A6C34878D82A}">
                    <a16:rowId xmlns:a16="http://schemas.microsoft.com/office/drawing/2014/main" val="3777971067"/>
                  </a:ext>
                </a:extLst>
              </a:tr>
              <a:tr h="68244">
                <a:tc>
                  <a:txBody>
                    <a:bodyPr/>
                    <a:lstStyle/>
                    <a:p>
                      <a:pPr algn="l" fontAlgn="t"/>
                      <a:r>
                        <a:rPr lang="en-US" sz="800" b="0" i="0" u="none" strike="noStrike">
                          <a:solidFill>
                            <a:srgbClr val="000000"/>
                          </a:solidFill>
                          <a:effectLst/>
                          <a:latin typeface="+mn-lt"/>
                        </a:rPr>
                        <a:t>K4</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0"/>
                        </a:rPr>
                        <a:t>https://www.zeit.de/wissen/gesundheit/2011-02/pandemrix-schweinegrippe-narkolepsie</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73795711"/>
                  </a:ext>
                </a:extLst>
              </a:tr>
              <a:tr h="136488">
                <a:tc>
                  <a:txBody>
                    <a:bodyPr/>
                    <a:lstStyle/>
                    <a:p>
                      <a:pPr algn="l" fontAlgn="t"/>
                      <a:r>
                        <a:rPr lang="en-US" sz="800" b="0" i="0" u="none" strike="noStrike">
                          <a:solidFill>
                            <a:srgbClr val="000000"/>
                          </a:solidFill>
                          <a:effectLst/>
                          <a:latin typeface="+mn-lt"/>
                        </a:rPr>
                        <a:t>K5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1"/>
                        </a:rPr>
                        <a:t>https://www.aerztezeitung.de/Politik/Schweinegrippe-Impfstoff-wird-zum-Trauma-der-Laender-282510.html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416508338"/>
                  </a:ext>
                </a:extLst>
              </a:tr>
              <a:tr h="136488">
                <a:tc>
                  <a:txBody>
                    <a:bodyPr/>
                    <a:lstStyle/>
                    <a:p>
                      <a:pPr algn="l" fontAlgn="t"/>
                      <a:r>
                        <a:rPr lang="en-US" sz="800" b="0" i="0" u="none" strike="noStrike">
                          <a:solidFill>
                            <a:srgbClr val="000000"/>
                          </a:solidFill>
                          <a:effectLst/>
                          <a:latin typeface="+mn-lt"/>
                        </a:rPr>
                        <a:t>K6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2"/>
                        </a:rPr>
                        <a:t>https://projekte.uni-erfurt.de/cosmo2020/cosmo-analysis.html#7_akzeptanz_der_ma%C3%9Fnahmen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250426588"/>
                  </a:ext>
                </a:extLst>
              </a:tr>
              <a:tr h="136488">
                <a:tc>
                  <a:txBody>
                    <a:bodyPr/>
                    <a:lstStyle/>
                    <a:p>
                      <a:pPr algn="l" fontAlgn="t"/>
                      <a:r>
                        <a:rPr lang="en-US" sz="800" b="0" i="0" u="none" strike="noStrike">
                          <a:solidFill>
                            <a:srgbClr val="000000"/>
                          </a:solidFill>
                          <a:effectLst/>
                          <a:latin typeface="+mn-lt"/>
                        </a:rPr>
                        <a:t>k6</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Comas-Herrera et al., Mortality associated with COVID-19 outbreaks in care homes: early international evidence, https://ltccovid.org/2020/04/12/mortality-associated-with-covid-19-outbreaks-in-care-homes-early-international-evidence/</a:t>
                      </a:r>
                    </a:p>
                  </a:txBody>
                  <a:tcPr marL="7620" marR="7620" marT="7620" marB="0">
                    <a:solidFill>
                      <a:schemeClr val="bg1">
                        <a:alpha val="50000"/>
                      </a:schemeClr>
                    </a:solidFill>
                  </a:tcPr>
                </a:tc>
                <a:extLst>
                  <a:ext uri="{0D108BD9-81ED-4DB2-BD59-A6C34878D82A}">
                    <a16:rowId xmlns:a16="http://schemas.microsoft.com/office/drawing/2014/main" val="3502846910"/>
                  </a:ext>
                </a:extLst>
              </a:tr>
              <a:tr h="204733">
                <a:tc>
                  <a:txBody>
                    <a:bodyPr/>
                    <a:lstStyle/>
                    <a:p>
                      <a:pPr algn="l" fontAlgn="t"/>
                      <a:r>
                        <a:rPr lang="en-US" sz="800" b="0" i="0" u="none" strike="noStrike">
                          <a:solidFill>
                            <a:srgbClr val="000000"/>
                          </a:solidFill>
                          <a:effectLst/>
                          <a:latin typeface="+mn-lt"/>
                        </a:rPr>
                        <a:t>k7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3"/>
                        </a:rPr>
                        <a:t>https://ltccovid.org/wp-content/uploads/2020/06/Mortality-associated-with-COVID-among-people-who-use-long-term-care-26-June.pdf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88636015"/>
                  </a:ext>
                </a:extLst>
              </a:tr>
              <a:tr h="68244">
                <a:tc>
                  <a:txBody>
                    <a:bodyPr/>
                    <a:lstStyle/>
                    <a:p>
                      <a:pPr algn="l" fontAlgn="t"/>
                      <a:r>
                        <a:rPr lang="en-US" sz="800" b="0" i="0" u="none" strike="noStrike">
                          <a:solidFill>
                            <a:srgbClr val="000000"/>
                          </a:solidFill>
                          <a:effectLst/>
                          <a:latin typeface="+mn-lt"/>
                        </a:rPr>
                        <a:t>k8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4"/>
                        </a:rPr>
                        <a:t>https://www.care.com/c/stories/15840/nursing-homes-in-america/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5878035"/>
                  </a:ext>
                </a:extLst>
              </a:tr>
              <a:tr h="136488">
                <a:tc>
                  <a:txBody>
                    <a:bodyPr/>
                    <a:lstStyle/>
                    <a:p>
                      <a:pPr algn="l" fontAlgn="t"/>
                      <a:r>
                        <a:rPr lang="en-US" sz="800" b="0" i="0" u="none" strike="noStrike">
                          <a:solidFill>
                            <a:srgbClr val="000000"/>
                          </a:solidFill>
                          <a:effectLst/>
                          <a:latin typeface="+mn-lt"/>
                        </a:rPr>
                        <a:t>l1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5"/>
                        </a:rPr>
                        <a:t>https://influenza.rki.de/Saisonberichte/2017.pdf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4956249"/>
                  </a:ext>
                </a:extLst>
              </a:tr>
              <a:tr h="68244">
                <a:tc>
                  <a:txBody>
                    <a:bodyPr/>
                    <a:lstStyle/>
                    <a:p>
                      <a:pPr algn="l" fontAlgn="t"/>
                      <a:r>
                        <a:rPr lang="en-US" sz="800" b="0" i="0" u="none" strike="noStrike">
                          <a:solidFill>
                            <a:srgbClr val="000000"/>
                          </a:solidFill>
                          <a:effectLst/>
                          <a:latin typeface="+mn-lt"/>
                        </a:rPr>
                        <a:t>L1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6"/>
                        </a:rPr>
                        <a:t>https://www.rki.de/DE/Content/InfAZ/N/Neuartiges_Coronavirus/Situationsberichte/2020-06-11-de.pdf?__blob=publicationFile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78458534"/>
                  </a:ext>
                </a:extLst>
              </a:tr>
              <a:tr h="136488">
                <a:tc>
                  <a:txBody>
                    <a:bodyPr/>
                    <a:lstStyle/>
                    <a:p>
                      <a:pPr algn="l" fontAlgn="t"/>
                      <a:r>
                        <a:rPr lang="en-US" sz="800" b="0" i="0" u="none" strike="noStrike">
                          <a:solidFill>
                            <a:srgbClr val="000000"/>
                          </a:solidFill>
                          <a:effectLst/>
                          <a:latin typeface="+mn-lt"/>
                        </a:rPr>
                        <a:t>L10</a:t>
                      </a:r>
                    </a:p>
                  </a:txBody>
                  <a:tcPr marL="7620" marR="7620" marT="7620" marB="0">
                    <a:solidFill>
                      <a:schemeClr val="bg1">
                        <a:alpha val="50000"/>
                      </a:schemeClr>
                    </a:solidFill>
                  </a:tcPr>
                </a:tc>
                <a:tc>
                  <a:txBody>
                    <a:bodyPr/>
                    <a:lstStyle/>
                    <a:p>
                      <a:pPr algn="l" fontAlgn="t"/>
                      <a:r>
                        <a:rPr lang="de-DE" sz="800" b="0" i="0" u="sng" strike="noStrike">
                          <a:solidFill>
                            <a:srgbClr val="0563C1"/>
                          </a:solidFill>
                          <a:effectLst/>
                          <a:latin typeface="+mn-lt"/>
                          <a:hlinkClick r:id="rId27"/>
                        </a:rPr>
                        <a:t>https://www.lgl.bayern.de/gesundheit/infektionsschutz/infektionskrankheiten_a_z/coronavirus/karte_coronavirus/ abgerufen am 10.7.2020</a:t>
                      </a:r>
                      <a:endParaRPr lang="de-DE"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463453666"/>
                  </a:ext>
                </a:extLst>
              </a:tr>
              <a:tr h="136488">
                <a:tc>
                  <a:txBody>
                    <a:bodyPr/>
                    <a:lstStyle/>
                    <a:p>
                      <a:pPr algn="l" fontAlgn="t"/>
                      <a:r>
                        <a:rPr lang="en-US" sz="800" b="0" i="0" u="none" strike="noStrike">
                          <a:solidFill>
                            <a:srgbClr val="000000"/>
                          </a:solidFill>
                          <a:effectLst/>
                          <a:latin typeface="+mn-lt"/>
                        </a:rPr>
                        <a:t>L2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8"/>
                        </a:rPr>
                        <a:t>https://www.rki.de/DE/Content/InfAZ/N/Neuartiges_Coronavirus/Situationsberichte/2020-07-19-de.pdf?__blob=publicationFile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066488245"/>
                  </a:ext>
                </a:extLst>
              </a:tr>
              <a:tr h="136488">
                <a:tc>
                  <a:txBody>
                    <a:bodyPr/>
                    <a:lstStyle/>
                    <a:p>
                      <a:pPr algn="l" fontAlgn="t"/>
                      <a:r>
                        <a:rPr lang="en-US" sz="800" b="0" i="0" u="none" strike="noStrike">
                          <a:solidFill>
                            <a:srgbClr val="000000"/>
                          </a:solidFill>
                          <a:effectLst/>
                          <a:latin typeface="+mn-lt"/>
                        </a:rPr>
                        <a:t>L3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9"/>
                        </a:rPr>
                        <a:t>https://www.welt.de/wissenschaft/article207391373/Frankreich-Kind-infiziert-sich-mit-Coronavirus-und-steckt-niemanden-an.html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167475250"/>
                  </a:ext>
                </a:extLst>
              </a:tr>
              <a:tr h="204733">
                <a:tc>
                  <a:txBody>
                    <a:bodyPr/>
                    <a:lstStyle/>
                    <a:p>
                      <a:pPr algn="l" fontAlgn="t"/>
                      <a:r>
                        <a:rPr lang="en-US" sz="800" b="0" i="0" u="none" strike="noStrike">
                          <a:solidFill>
                            <a:srgbClr val="000000"/>
                          </a:solidFill>
                          <a:effectLst/>
                          <a:latin typeface="+mn-lt"/>
                        </a:rPr>
                        <a:t>L4</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0"/>
                        </a:rPr>
                        <a:t>https://www.merkur.de/welt/coronavirus-kinder-studie-deutschland-gefahr-infektion-baden-wuerttemberg-kita-schule-verbreitung-spreader-zr-13800296.html#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684169361"/>
                  </a:ext>
                </a:extLst>
              </a:tr>
              <a:tr h="68244">
                <a:tc>
                  <a:txBody>
                    <a:bodyPr/>
                    <a:lstStyle/>
                    <a:p>
                      <a:pPr algn="l" fontAlgn="t"/>
                      <a:r>
                        <a:rPr lang="en-US" sz="800" b="0" i="0" u="none" strike="noStrike">
                          <a:solidFill>
                            <a:srgbClr val="000000"/>
                          </a:solidFill>
                          <a:effectLst/>
                          <a:latin typeface="+mn-lt"/>
                        </a:rPr>
                        <a:t>l5</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https://www.rki.de/DE/Content/InfAZ/N/Neuartiges_Coronavirus/Situationsberichte/2020-07-19-de.pdf?__blob=publicationFile</a:t>
                      </a:r>
                    </a:p>
                  </a:txBody>
                  <a:tcPr marL="7620" marR="7620" marT="7620" marB="0">
                    <a:solidFill>
                      <a:schemeClr val="bg1">
                        <a:alpha val="50000"/>
                      </a:schemeClr>
                    </a:solidFill>
                  </a:tcPr>
                </a:tc>
                <a:extLst>
                  <a:ext uri="{0D108BD9-81ED-4DB2-BD59-A6C34878D82A}">
                    <a16:rowId xmlns:a16="http://schemas.microsoft.com/office/drawing/2014/main" val="4271911518"/>
                  </a:ext>
                </a:extLst>
              </a:tr>
              <a:tr h="136488">
                <a:tc>
                  <a:txBody>
                    <a:bodyPr/>
                    <a:lstStyle/>
                    <a:p>
                      <a:pPr algn="l" fontAlgn="t"/>
                      <a:r>
                        <a:rPr lang="en-US" sz="800" b="0" i="0" u="none" strike="noStrike">
                          <a:solidFill>
                            <a:srgbClr val="000000"/>
                          </a:solidFill>
                          <a:effectLst/>
                          <a:latin typeface="+mn-lt"/>
                        </a:rPr>
                        <a:t>L5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1"/>
                        </a:rPr>
                        <a:t>Terry C. Jones et al., An analysis of SARS-CoV-2 viral load by patient age, https://virologie-ccm.charite.de/fileadmin/user_upload/microsites/m_cc05/virologie-ccm/dateien_upload/Weitere_Dateien/Charite_SARS-CoV-2_viral_load_2020-06-02.pdf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462441170"/>
                  </a:ext>
                </a:extLst>
              </a:tr>
              <a:tr h="68244">
                <a:tc>
                  <a:txBody>
                    <a:bodyPr/>
                    <a:lstStyle/>
                    <a:p>
                      <a:pPr algn="l" fontAlgn="t"/>
                      <a:r>
                        <a:rPr lang="en-US" sz="800" b="0" i="0" u="none" strike="noStrike">
                          <a:solidFill>
                            <a:srgbClr val="000000"/>
                          </a:solidFill>
                          <a:effectLst/>
                          <a:latin typeface="+mn-lt"/>
                        </a:rPr>
                        <a:t>L7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2"/>
                        </a:rPr>
                        <a:t>https://de.wikipedia.org/wiki/COVID-19-Pandemie_in_Bayern#Kontaktbeschr%C3%A4nkungen_ab_6._Mai_2020</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170482156"/>
                  </a:ext>
                </a:extLst>
              </a:tr>
              <a:tr h="80556">
                <a:tc>
                  <a:txBody>
                    <a:bodyPr/>
                    <a:lstStyle/>
                    <a:p>
                      <a:pPr algn="l" fontAlgn="t"/>
                      <a:r>
                        <a:rPr lang="en-US" sz="800" b="0" i="0" u="none" strike="noStrike">
                          <a:solidFill>
                            <a:srgbClr val="000000"/>
                          </a:solidFill>
                          <a:effectLst/>
                          <a:latin typeface="+mn-lt"/>
                        </a:rPr>
                        <a:t>L8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3"/>
                        </a:rPr>
                        <a:t>https://www.merkur.de/welt/coronavirus-gastronomie-oeffnung-restaurants-bayern-deutschland-berlin-baden-wuerttemberg-biergaerten-hotel-auflagen-zr-13748872.html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8794049"/>
                  </a:ext>
                </a:extLst>
              </a:tr>
              <a:tr h="136488">
                <a:tc>
                  <a:txBody>
                    <a:bodyPr/>
                    <a:lstStyle/>
                    <a:p>
                      <a:pPr algn="l" fontAlgn="t"/>
                      <a:r>
                        <a:rPr lang="en-US" sz="800" b="0" i="0" u="none" strike="noStrike">
                          <a:solidFill>
                            <a:srgbClr val="000000"/>
                          </a:solidFill>
                          <a:effectLst/>
                          <a:latin typeface="+mn-lt"/>
                        </a:rPr>
                        <a:t>L9</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4"/>
                        </a:rPr>
                        <a:t>https://www.muenchen.de/aktuell/2020-03/coronavirus-schliessung-von-schulen-kindergaerten-kindertagesstaetten-muenchen-und-bayern.html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10439700"/>
                  </a:ext>
                </a:extLst>
              </a:tr>
              <a:tr h="68244">
                <a:tc>
                  <a:txBody>
                    <a:bodyPr/>
                    <a:lstStyle/>
                    <a:p>
                      <a:pPr algn="l" fontAlgn="t"/>
                      <a:r>
                        <a:rPr lang="en-US" sz="800" b="0" i="0" u="none" strike="noStrike">
                          <a:solidFill>
                            <a:srgbClr val="000000"/>
                          </a:solidFill>
                          <a:effectLst/>
                          <a:latin typeface="+mn-lt"/>
                        </a:rPr>
                        <a:t>m1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5"/>
                        </a:rPr>
                        <a:t>https://www.destatis.de/DE/Themen/Gesellschaft-Umwelt/Bevoelkerung/Sterbefaelle-Lebenserwartung/vorlaeufige-ergebnisse.html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566386543"/>
                  </a:ext>
                </a:extLst>
              </a:tr>
              <a:tr h="136488">
                <a:tc>
                  <a:txBody>
                    <a:bodyPr/>
                    <a:lstStyle/>
                    <a:p>
                      <a:pPr algn="l" fontAlgn="t"/>
                      <a:r>
                        <a:rPr lang="en-US" sz="800" b="0" i="0" u="none" strike="noStrike">
                          <a:solidFill>
                            <a:srgbClr val="000000"/>
                          </a:solidFill>
                          <a:effectLst/>
                          <a:latin typeface="+mn-lt"/>
                        </a:rPr>
                        <a:t>M1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Kanta Subbarao : Immunogenicity and Protective Efficacy in Mice and Hamsters of a </a:t>
                      </a:r>
                      <a:r>
                        <a:rPr lang="el-GR" sz="800" b="0" i="0" u="none" strike="noStrike">
                          <a:solidFill>
                            <a:srgbClr val="000000"/>
                          </a:solidFill>
                          <a:effectLst/>
                          <a:latin typeface="+mn-lt"/>
                        </a:rPr>
                        <a:t>β-</a:t>
                      </a:r>
                      <a:r>
                        <a:rPr lang="en-US" sz="800" b="0" i="0" u="none" strike="noStrike">
                          <a:solidFill>
                            <a:srgbClr val="000000"/>
                          </a:solidFill>
                          <a:effectLst/>
                          <a:latin typeface="+mn-lt"/>
                        </a:rPr>
                        <a:t>Propiolactone Inactivated Whole Virus SARS-CoV Vaccine. Viral Immunology.Oct 2010.509-519. doi:10.1089/vim.2010.0028 </a:t>
                      </a:r>
                    </a:p>
                  </a:txBody>
                  <a:tcPr marL="7620" marR="7620" marT="7620" marB="0">
                    <a:solidFill>
                      <a:schemeClr val="bg1">
                        <a:alpha val="50000"/>
                      </a:schemeClr>
                    </a:solidFill>
                  </a:tcPr>
                </a:tc>
                <a:extLst>
                  <a:ext uri="{0D108BD9-81ED-4DB2-BD59-A6C34878D82A}">
                    <a16:rowId xmlns:a16="http://schemas.microsoft.com/office/drawing/2014/main" val="1154548974"/>
                  </a:ext>
                </a:extLst>
              </a:tr>
              <a:tr h="68244">
                <a:tc>
                  <a:txBody>
                    <a:bodyPr/>
                    <a:lstStyle/>
                    <a:p>
                      <a:pPr algn="l" fontAlgn="t"/>
                      <a:r>
                        <a:rPr lang="en-US" sz="800" b="0" i="0" u="none" strike="noStrike">
                          <a:solidFill>
                            <a:srgbClr val="000000"/>
                          </a:solidFill>
                          <a:effectLst/>
                          <a:latin typeface="+mn-lt"/>
                        </a:rPr>
                        <a:t>M10</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6"/>
                        </a:rPr>
                        <a:t>http://www.ox.ac.uk/news/2020-06-28-trial-oxford-covid-19-vaccine-starts-brazil#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71182060"/>
                  </a:ext>
                </a:extLst>
              </a:tr>
              <a:tr h="136488">
                <a:tc>
                  <a:txBody>
                    <a:bodyPr/>
                    <a:lstStyle/>
                    <a:p>
                      <a:pPr algn="l" fontAlgn="t"/>
                      <a:r>
                        <a:rPr lang="en-US" sz="800" b="0" i="0" u="none" strike="noStrike">
                          <a:solidFill>
                            <a:srgbClr val="000000"/>
                          </a:solidFill>
                          <a:effectLst/>
                          <a:latin typeface="+mn-lt"/>
                        </a:rPr>
                        <a:t>M11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7"/>
                        </a:rPr>
                        <a:t>https://investors.modernatx.com/news-releases/news-release-details/moderna-and-catalent-announce-collaboration-fill-finish</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389777318"/>
                  </a:ext>
                </a:extLst>
              </a:tr>
              <a:tr h="136488">
                <a:tc>
                  <a:txBody>
                    <a:bodyPr/>
                    <a:lstStyle/>
                    <a:p>
                      <a:pPr algn="l" fontAlgn="t"/>
                      <a:r>
                        <a:rPr lang="en-US" sz="800" b="0" i="0" u="none" strike="noStrike">
                          <a:solidFill>
                            <a:srgbClr val="000000"/>
                          </a:solidFill>
                          <a:effectLst/>
                          <a:latin typeface="+mn-lt"/>
                        </a:rPr>
                        <a:t>M12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8"/>
                        </a:rPr>
                        <a:t>https://investors.modernatx.com/news-releases/news-release-details/moderna-announces-positive-interim-phase-1-data-its-mrna-vaccine</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822836188"/>
                  </a:ext>
                </a:extLst>
              </a:tr>
              <a:tr h="136488">
                <a:tc>
                  <a:txBody>
                    <a:bodyPr/>
                    <a:lstStyle/>
                    <a:p>
                      <a:pPr algn="l" fontAlgn="t"/>
                      <a:r>
                        <a:rPr lang="en-US" sz="800" b="0" i="0" u="none" strike="noStrike">
                          <a:solidFill>
                            <a:srgbClr val="000000"/>
                          </a:solidFill>
                          <a:effectLst/>
                          <a:latin typeface="+mn-lt"/>
                        </a:rPr>
                        <a:t>M13</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39"/>
                        </a:rPr>
                        <a:t>https://ctep.cancer.gov/protocolDevelopment/electronic_applications/docs/ctcaev3.pdf</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275346183"/>
                  </a:ext>
                </a:extLst>
              </a:tr>
            </a:tbl>
          </a:graphicData>
        </a:graphic>
      </p:graphicFrame>
    </p:spTree>
    <p:extLst>
      <p:ext uri="{BB962C8B-B14F-4D97-AF65-F5344CB8AC3E}">
        <p14:creationId xmlns:p14="http://schemas.microsoft.com/office/powerpoint/2010/main" val="127588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7423150" cy="9365427"/>
          </a:xfrm>
          <a:prstGeom prst="rect">
            <a:avLst/>
          </a:prstGeom>
        </p:spPr>
      </p:pic>
      <p:sp>
        <p:nvSpPr>
          <p:cNvPr id="2" name="Textfeld 1"/>
          <p:cNvSpPr txBox="1"/>
          <p:nvPr/>
        </p:nvSpPr>
        <p:spPr>
          <a:xfrm>
            <a:off x="244475" y="3682438"/>
            <a:ext cx="6934200" cy="2000548"/>
          </a:xfrm>
          <a:prstGeom prst="rect">
            <a:avLst/>
          </a:prstGeom>
          <a:noFill/>
        </p:spPr>
        <p:txBody>
          <a:bodyPr wrap="square" rtlCol="0">
            <a:spAutoFit/>
          </a:bodyPr>
          <a:lstStyle/>
          <a:p>
            <a:r>
              <a:rPr lang="de-DE" sz="8800" b="1" dirty="0">
                <a:solidFill>
                  <a:schemeClr val="bg1"/>
                </a:solidFill>
                <a:effectLst>
                  <a:outerShdw blurRad="38100" dist="38100" dir="2700000" algn="tl">
                    <a:srgbClr val="000000">
                      <a:alpha val="43137"/>
                    </a:srgbClr>
                  </a:outerShdw>
                </a:effectLst>
              </a:rPr>
              <a:t>BEWERTUNG </a:t>
            </a:r>
            <a:r>
              <a:rPr lang="de-DE" sz="3600" b="1" dirty="0">
                <a:solidFill>
                  <a:schemeClr val="bg1"/>
                </a:solidFill>
                <a:effectLst>
                  <a:outerShdw blurRad="38100" dist="38100" dir="2700000" algn="tl">
                    <a:srgbClr val="000000">
                      <a:alpha val="43137"/>
                    </a:srgbClr>
                  </a:outerShdw>
                </a:effectLst>
              </a:rPr>
              <a:t>DER </a:t>
            </a:r>
            <a:r>
              <a:rPr lang="de-DE" sz="3600" b="1" dirty="0" err="1">
                <a:solidFill>
                  <a:schemeClr val="bg1"/>
                </a:solidFill>
                <a:effectLst>
                  <a:outerShdw blurRad="38100" dist="38100" dir="2700000" algn="tl">
                    <a:srgbClr val="000000">
                      <a:alpha val="43137"/>
                    </a:srgbClr>
                  </a:outerShdw>
                </a:effectLst>
              </a:rPr>
              <a:t>MAßNAHMEN</a:t>
            </a:r>
            <a:endParaRPr lang="en-US"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664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9C993A-735A-4D4F-B945-E608A2424B09}"/>
              </a:ext>
            </a:extLst>
          </p:cNvPr>
          <p:cNvSpPr/>
          <p:nvPr/>
        </p:nvSpPr>
        <p:spPr>
          <a:xfrm>
            <a:off x="360000" y="526353"/>
            <a:ext cx="6624000" cy="8771632"/>
          </a:xfrm>
          <a:prstGeom prst="rect">
            <a:avLst/>
          </a:prstGeom>
          <a:solidFill>
            <a:srgbClr val="B8ED0D">
              <a:alpha val="60000"/>
            </a:srgbClr>
          </a:solidFill>
        </p:spPr>
        <p:txBody>
          <a:bodyPr wrap="square">
            <a:spAutoFit/>
          </a:bodyPr>
          <a:lstStyle/>
          <a:p>
            <a:pPr algn="just">
              <a:defRPr/>
            </a:pPr>
            <a:r>
              <a:rPr lang="de-DE" sz="2400" b="1" dirty="0"/>
              <a:t>Abkürzungsverzeichnis</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8" name="Tabelle 7">
            <a:extLst>
              <a:ext uri="{FF2B5EF4-FFF2-40B4-BE49-F238E27FC236}">
                <a16:creationId xmlns:a16="http://schemas.microsoft.com/office/drawing/2014/main" id="{1252E97D-89A9-4AEA-91B3-9A732075C3BC}"/>
              </a:ext>
            </a:extLst>
          </p:cNvPr>
          <p:cNvGraphicFramePr>
            <a:graphicFrameLocks noGrp="1"/>
          </p:cNvGraphicFramePr>
          <p:nvPr>
            <p:extLst>
              <p:ext uri="{D42A27DB-BD31-4B8C-83A1-F6EECF244321}">
                <p14:modId xmlns:p14="http://schemas.microsoft.com/office/powerpoint/2010/main" val="781621594"/>
              </p:ext>
            </p:extLst>
          </p:nvPr>
        </p:nvGraphicFramePr>
        <p:xfrm>
          <a:off x="448107" y="928256"/>
          <a:ext cx="6447786" cy="7964188"/>
        </p:xfrm>
        <a:graphic>
          <a:graphicData uri="http://schemas.openxmlformats.org/drawingml/2006/table">
            <a:tbl>
              <a:tblPr>
                <a:tableStyleId>{5C22544A-7EE6-4342-B048-85BDC9FD1C3A}</a:tableStyleId>
              </a:tblPr>
              <a:tblGrid>
                <a:gridCol w="316690">
                  <a:extLst>
                    <a:ext uri="{9D8B030D-6E8A-4147-A177-3AD203B41FA5}">
                      <a16:colId xmlns:a16="http://schemas.microsoft.com/office/drawing/2014/main" val="3318673960"/>
                    </a:ext>
                  </a:extLst>
                </a:gridCol>
                <a:gridCol w="6131096">
                  <a:extLst>
                    <a:ext uri="{9D8B030D-6E8A-4147-A177-3AD203B41FA5}">
                      <a16:colId xmlns:a16="http://schemas.microsoft.com/office/drawing/2014/main" val="4264646177"/>
                    </a:ext>
                  </a:extLst>
                </a:gridCol>
              </a:tblGrid>
              <a:tr h="68244">
                <a:tc>
                  <a:txBody>
                    <a:bodyPr/>
                    <a:lstStyle/>
                    <a:p>
                      <a:pPr algn="l" fontAlgn="t"/>
                      <a:r>
                        <a:rPr lang="en-US" sz="800" u="none" strike="noStrike">
                          <a:effectLst/>
                        </a:rPr>
                        <a:t>Ref#</a:t>
                      </a:r>
                      <a:endParaRPr lang="en-US" sz="800" b="1"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Referenz</a:t>
                      </a:r>
                      <a:endParaRPr lang="en-US" sz="800" b="1"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8379502"/>
                  </a:ext>
                </a:extLst>
              </a:tr>
              <a:tr h="136488">
                <a:tc>
                  <a:txBody>
                    <a:bodyPr/>
                    <a:lstStyle/>
                    <a:p>
                      <a:pPr algn="l" fontAlgn="t"/>
                      <a:r>
                        <a:rPr lang="en-US" sz="800" b="0" i="0" u="none" strike="noStrike" dirty="0">
                          <a:solidFill>
                            <a:srgbClr val="000000"/>
                          </a:solidFill>
                          <a:effectLst/>
                          <a:latin typeface="+mn-lt"/>
                        </a:rPr>
                        <a:t>m2</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https://de.statista.com/statistik/daten/studie/156902/umfrage/sterbefaelle-in-deutschland/</a:t>
                      </a:r>
                    </a:p>
                  </a:txBody>
                  <a:tcPr marL="7620" marR="7620" marT="7620" marB="0">
                    <a:solidFill>
                      <a:schemeClr val="bg1">
                        <a:alpha val="50000"/>
                      </a:schemeClr>
                    </a:solidFill>
                  </a:tcPr>
                </a:tc>
                <a:extLst>
                  <a:ext uri="{0D108BD9-81ED-4DB2-BD59-A6C34878D82A}">
                    <a16:rowId xmlns:a16="http://schemas.microsoft.com/office/drawing/2014/main" val="4043181272"/>
                  </a:ext>
                </a:extLst>
              </a:tr>
              <a:tr h="136488">
                <a:tc>
                  <a:txBody>
                    <a:bodyPr/>
                    <a:lstStyle/>
                    <a:p>
                      <a:pPr algn="l" fontAlgn="t"/>
                      <a:r>
                        <a:rPr lang="en-US" sz="800" b="0" i="0" u="none" strike="noStrike">
                          <a:solidFill>
                            <a:srgbClr val="000000"/>
                          </a:solidFill>
                          <a:effectLst/>
                          <a:latin typeface="+mn-lt"/>
                        </a:rPr>
                        <a:t>M2</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Couch RB: Immunization with SARS coronavirus vaccines leads to pulmonary immunopathology on challenge with the SARS virus. PLoS One. 2012;7(4):e35421. Epub 2012 Apr 20. doi:10.1371/journal.pone.0035421</a:t>
                      </a:r>
                    </a:p>
                  </a:txBody>
                  <a:tcPr marL="7620" marR="7620" marT="7620" marB="0">
                    <a:solidFill>
                      <a:schemeClr val="bg1">
                        <a:alpha val="50000"/>
                      </a:schemeClr>
                    </a:solidFill>
                  </a:tcPr>
                </a:tc>
                <a:extLst>
                  <a:ext uri="{0D108BD9-81ED-4DB2-BD59-A6C34878D82A}">
                    <a16:rowId xmlns:a16="http://schemas.microsoft.com/office/drawing/2014/main" val="3098804022"/>
                  </a:ext>
                </a:extLst>
              </a:tr>
              <a:tr h="136488">
                <a:tc>
                  <a:txBody>
                    <a:bodyPr/>
                    <a:lstStyle/>
                    <a:p>
                      <a:pPr algn="l" fontAlgn="t"/>
                      <a:r>
                        <a:rPr lang="en-US" sz="800" b="0" i="0" u="none" strike="noStrike">
                          <a:solidFill>
                            <a:srgbClr val="000000"/>
                          </a:solidFill>
                          <a:effectLst/>
                          <a:latin typeface="+mn-lt"/>
                        </a:rPr>
                        <a:t>m3</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https://www.destatis.de/DE/Themen/Gesellschaft-Umwelt/Bevoelkerung/Sterbefaelle-Lebenserwartung/sterbefallzahlen.html</a:t>
                      </a:r>
                    </a:p>
                  </a:txBody>
                  <a:tcPr marL="7620" marR="7620" marT="7620" marB="0">
                    <a:solidFill>
                      <a:schemeClr val="bg1">
                        <a:alpha val="50000"/>
                      </a:schemeClr>
                    </a:solidFill>
                  </a:tcPr>
                </a:tc>
                <a:extLst>
                  <a:ext uri="{0D108BD9-81ED-4DB2-BD59-A6C34878D82A}">
                    <a16:rowId xmlns:a16="http://schemas.microsoft.com/office/drawing/2014/main" val="1513562274"/>
                  </a:ext>
                </a:extLst>
              </a:tr>
              <a:tr h="136488">
                <a:tc>
                  <a:txBody>
                    <a:bodyPr/>
                    <a:lstStyle/>
                    <a:p>
                      <a:pPr algn="l" fontAlgn="t"/>
                      <a:r>
                        <a:rPr lang="en-US" sz="800" b="0" i="0" u="none" strike="noStrike">
                          <a:solidFill>
                            <a:srgbClr val="000000"/>
                          </a:solidFill>
                          <a:effectLst/>
                          <a:latin typeface="+mn-lt"/>
                        </a:rPr>
                        <a:t>M3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
                        </a:rPr>
                        <a:t>https://ec.europa.eu/commission/presscorner/detail/de/ip_20_1103</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140636771"/>
                  </a:ext>
                </a:extLst>
              </a:tr>
              <a:tr h="136488">
                <a:tc>
                  <a:txBody>
                    <a:bodyPr/>
                    <a:lstStyle/>
                    <a:p>
                      <a:pPr algn="l" fontAlgn="t"/>
                      <a:r>
                        <a:rPr lang="en-US" sz="800" b="0" i="0" u="none" strike="noStrike">
                          <a:solidFill>
                            <a:srgbClr val="000000"/>
                          </a:solidFill>
                          <a:effectLst/>
                          <a:latin typeface="+mn-lt"/>
                        </a:rPr>
                        <a:t>M4</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
                        </a:rPr>
                        <a:t>https://www.vfa.de/de/arzneimittel-forschung/woran-wir-forschen/impfstoffe-zum-schutz-vor-coronavirus-2019-ncov</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506442156"/>
                  </a:ext>
                </a:extLst>
              </a:tr>
              <a:tr h="136488">
                <a:tc>
                  <a:txBody>
                    <a:bodyPr/>
                    <a:lstStyle/>
                    <a:p>
                      <a:pPr algn="l" fontAlgn="t"/>
                      <a:r>
                        <a:rPr lang="en-US" sz="800" b="0" i="0" u="none" strike="noStrike">
                          <a:solidFill>
                            <a:srgbClr val="000000"/>
                          </a:solidFill>
                          <a:effectLst/>
                          <a:latin typeface="+mn-lt"/>
                        </a:rPr>
                        <a:t>M5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4"/>
                        </a:rPr>
                        <a:t>https://www.mdr.de/nachrichten/ratgeber/gesundheit/coronavirus-risikio-gruppe-alter-covid-100.html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304184855"/>
                  </a:ext>
                </a:extLst>
              </a:tr>
              <a:tr h="68244">
                <a:tc>
                  <a:txBody>
                    <a:bodyPr/>
                    <a:lstStyle/>
                    <a:p>
                      <a:pPr algn="l" fontAlgn="t"/>
                      <a:r>
                        <a:rPr lang="en-US" sz="800" b="0" i="0" u="none" strike="noStrike">
                          <a:solidFill>
                            <a:srgbClr val="000000"/>
                          </a:solidFill>
                          <a:effectLst/>
                          <a:latin typeface="+mn-lt"/>
                        </a:rPr>
                        <a:t>m6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5"/>
                        </a:rPr>
                        <a:t>https://www.apple.com/covid19/mobility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960349411"/>
                  </a:ext>
                </a:extLst>
              </a:tr>
              <a:tr h="68244">
                <a:tc>
                  <a:txBody>
                    <a:bodyPr/>
                    <a:lstStyle/>
                    <a:p>
                      <a:pPr algn="l" fontAlgn="t"/>
                      <a:r>
                        <a:rPr lang="en-US" sz="800" b="0" i="0" u="none" strike="noStrike">
                          <a:solidFill>
                            <a:srgbClr val="000000"/>
                          </a:solidFill>
                          <a:effectLst/>
                          <a:latin typeface="+mn-lt"/>
                        </a:rPr>
                        <a:t>M6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6"/>
                        </a:rPr>
                        <a:t>https://www.trillium.de/zeitschriften/trillium-immunologie/archiv/ausgaben-2019/heft-32019/aus-der-klinischen-forschung/design-und-funktionsweise-von-vektor-basierten-impfstoffen.html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815518793"/>
                  </a:ext>
                </a:extLst>
              </a:tr>
              <a:tr h="136488">
                <a:tc>
                  <a:txBody>
                    <a:bodyPr/>
                    <a:lstStyle/>
                    <a:p>
                      <a:pPr algn="l" fontAlgn="t"/>
                      <a:r>
                        <a:rPr lang="en-US" sz="800" b="0" i="0" u="none" strike="noStrike">
                          <a:solidFill>
                            <a:srgbClr val="000000"/>
                          </a:solidFill>
                          <a:effectLst/>
                          <a:latin typeface="+mn-lt"/>
                        </a:rPr>
                        <a:t>m7</a:t>
                      </a:r>
                    </a:p>
                  </a:txBody>
                  <a:tcPr marL="7620" marR="7620" marT="7620" marB="0">
                    <a:solidFill>
                      <a:schemeClr val="bg1">
                        <a:alpha val="50000"/>
                      </a:schemeClr>
                    </a:solidFill>
                  </a:tcPr>
                </a:tc>
                <a:tc>
                  <a:txBody>
                    <a:bodyPr/>
                    <a:lstStyle/>
                    <a:p>
                      <a:pPr algn="l" fontAlgn="t"/>
                      <a:r>
                        <a:rPr lang="de-DE" sz="800" b="0" i="0" u="sng" strike="noStrike">
                          <a:solidFill>
                            <a:srgbClr val="0563C1"/>
                          </a:solidFill>
                          <a:effectLst/>
                          <a:latin typeface="+mn-lt"/>
                          <a:hlinkClick r:id="rId7"/>
                        </a:rPr>
                        <a:t>https://www.uni-mannheim.de/gip/corona-studie/ abgerufen am 8.7.2020</a:t>
                      </a:r>
                      <a:endParaRPr lang="de-DE"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24605342"/>
                  </a:ext>
                </a:extLst>
              </a:tr>
              <a:tr h="68244">
                <a:tc>
                  <a:txBody>
                    <a:bodyPr/>
                    <a:lstStyle/>
                    <a:p>
                      <a:pPr algn="l" fontAlgn="t"/>
                      <a:r>
                        <a:rPr lang="en-US" sz="800" b="0" i="0" u="none" strike="noStrike">
                          <a:solidFill>
                            <a:srgbClr val="000000"/>
                          </a:solidFill>
                          <a:effectLst/>
                          <a:latin typeface="+mn-lt"/>
                        </a:rPr>
                        <a:t>M7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8"/>
                        </a:rPr>
                        <a:t>https://www.rnd.de/gesundheit/von-vektor-bis-dna-impfstoff-wie-die-forschung-das-coronavirus-bekampfen-will-LSDK3CECMJE4FINQJF5QVSKK34.html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3577489"/>
                  </a:ext>
                </a:extLst>
              </a:tr>
              <a:tr h="68244">
                <a:tc>
                  <a:txBody>
                    <a:bodyPr/>
                    <a:lstStyle/>
                    <a:p>
                      <a:pPr algn="l" fontAlgn="t"/>
                      <a:r>
                        <a:rPr lang="en-US" sz="800" b="0" i="0" u="none" strike="noStrike">
                          <a:solidFill>
                            <a:srgbClr val="000000"/>
                          </a:solidFill>
                          <a:effectLst/>
                          <a:latin typeface="+mn-lt"/>
                        </a:rPr>
                        <a:t>M8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9"/>
                        </a:rPr>
                        <a:t>http://german.china.org.cn/txt/2020-06/18/content_76177712.htm</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60043779"/>
                  </a:ext>
                </a:extLst>
              </a:tr>
              <a:tr h="68244">
                <a:tc>
                  <a:txBody>
                    <a:bodyPr/>
                    <a:lstStyle/>
                    <a:p>
                      <a:pPr algn="l" fontAlgn="t"/>
                      <a:r>
                        <a:rPr lang="en-US" sz="800" b="0" i="0" u="none" strike="noStrike">
                          <a:solidFill>
                            <a:srgbClr val="000000"/>
                          </a:solidFill>
                          <a:effectLst/>
                          <a:latin typeface="+mn-lt"/>
                        </a:rPr>
                        <a:t>M9</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0"/>
                        </a:rPr>
                        <a:t>https://www.schwaebische.de/ueberregional/politik_artikel,-vielversprechende-ergebnisse-bei-corona-impfstoffsuche-_arid,11248167.html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584723126"/>
                  </a:ext>
                </a:extLst>
              </a:tr>
              <a:tr h="204733">
                <a:tc>
                  <a:txBody>
                    <a:bodyPr/>
                    <a:lstStyle/>
                    <a:p>
                      <a:pPr algn="l" fontAlgn="t"/>
                      <a:r>
                        <a:rPr lang="en-US" sz="800" b="0" i="0" u="none" strike="noStrike">
                          <a:solidFill>
                            <a:srgbClr val="000000"/>
                          </a:solidFill>
                          <a:effectLst/>
                          <a:latin typeface="+mn-lt"/>
                        </a:rPr>
                        <a:t>n1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von Dorp et. al, Emergence of genomic diversity and recurrent mutations in SARS-CoV-2, https://doi.org/10.1016/j.meegid.2020.104351</a:t>
                      </a:r>
                    </a:p>
                  </a:txBody>
                  <a:tcPr marL="7620" marR="7620" marT="7620" marB="0">
                    <a:solidFill>
                      <a:schemeClr val="bg1">
                        <a:alpha val="50000"/>
                      </a:schemeClr>
                    </a:solidFill>
                  </a:tcPr>
                </a:tc>
                <a:extLst>
                  <a:ext uri="{0D108BD9-81ED-4DB2-BD59-A6C34878D82A}">
                    <a16:rowId xmlns:a16="http://schemas.microsoft.com/office/drawing/2014/main" val="4280061020"/>
                  </a:ext>
                </a:extLst>
              </a:tr>
              <a:tr h="136488">
                <a:tc>
                  <a:txBody>
                    <a:bodyPr/>
                    <a:lstStyle/>
                    <a:p>
                      <a:pPr algn="l" fontAlgn="t"/>
                      <a:r>
                        <a:rPr lang="en-US" sz="800" b="0" i="0" u="none" strike="noStrike">
                          <a:solidFill>
                            <a:srgbClr val="000000"/>
                          </a:solidFill>
                          <a:effectLst/>
                          <a:latin typeface="+mn-lt"/>
                        </a:rPr>
                        <a:t>n1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1"/>
                        </a:rPr>
                        <a:t>https://de.wikipedia.org/wiki/SARS-CoV-2#Antik%C3%B6rpernachweis</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17482894"/>
                  </a:ext>
                </a:extLst>
              </a:tr>
              <a:tr h="136488">
                <a:tc>
                  <a:txBody>
                    <a:bodyPr/>
                    <a:lstStyle/>
                    <a:p>
                      <a:pPr algn="l" fontAlgn="t"/>
                      <a:r>
                        <a:rPr lang="en-US" sz="800" b="0" i="0" u="none" strike="noStrike">
                          <a:solidFill>
                            <a:srgbClr val="000000"/>
                          </a:solidFill>
                          <a:effectLst/>
                          <a:latin typeface="+mn-lt"/>
                        </a:rPr>
                        <a:t>n2</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Long, Q., Tang, X., Shi, Q. et al. Clinical and immunological assessment of asymptomatic SARS-CoV-2 infections. Nat Med (2020). https://doi.org/10.1038/s41591-020-0965-6</a:t>
                      </a:r>
                    </a:p>
                  </a:txBody>
                  <a:tcPr marL="7620" marR="7620" marT="7620" marB="0">
                    <a:solidFill>
                      <a:schemeClr val="bg1">
                        <a:alpha val="50000"/>
                      </a:schemeClr>
                    </a:solidFill>
                  </a:tcPr>
                </a:tc>
                <a:extLst>
                  <a:ext uri="{0D108BD9-81ED-4DB2-BD59-A6C34878D82A}">
                    <a16:rowId xmlns:a16="http://schemas.microsoft.com/office/drawing/2014/main" val="760109836"/>
                  </a:ext>
                </a:extLst>
              </a:tr>
              <a:tr h="68244">
                <a:tc>
                  <a:txBody>
                    <a:bodyPr/>
                    <a:lstStyle/>
                    <a:p>
                      <a:pPr algn="l" fontAlgn="t"/>
                      <a:r>
                        <a:rPr lang="en-US" sz="800" b="0" i="0" u="none" strike="noStrike">
                          <a:solidFill>
                            <a:srgbClr val="000000"/>
                          </a:solidFill>
                          <a:effectLst/>
                          <a:latin typeface="+mn-lt"/>
                        </a:rPr>
                        <a:t>n3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2"/>
                        </a:rPr>
                        <a:t>https://www.meinbezirk.at/niederoesterreich/c-lokales/coronavirus-antikoerpertests-zeigen-nur-ein-fuenftel-der-infektionen-laut-studie-uni-zuerich_a4101285</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7750402"/>
                  </a:ext>
                </a:extLst>
              </a:tr>
              <a:tr h="68244">
                <a:tc>
                  <a:txBody>
                    <a:bodyPr/>
                    <a:lstStyle/>
                    <a:p>
                      <a:pPr algn="l" fontAlgn="t"/>
                      <a:r>
                        <a:rPr lang="en-US" sz="800" b="0" i="0" u="none" strike="noStrike">
                          <a:solidFill>
                            <a:srgbClr val="000000"/>
                          </a:solidFill>
                          <a:effectLst/>
                          <a:latin typeface="+mn-lt"/>
                        </a:rPr>
                        <a:t>n4</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Cervia et al.,  Systemic and mucosal antibody secretion specific to SARS-CoV-2 during mild versus severe COVID-19, mbioRxiv 2020.05.21.108308; doi: https://doi.org/10.1101/2020.05.21.108308 </a:t>
                      </a:r>
                    </a:p>
                  </a:txBody>
                  <a:tcPr marL="7620" marR="7620" marT="7620" marB="0">
                    <a:solidFill>
                      <a:schemeClr val="bg1">
                        <a:alpha val="50000"/>
                      </a:schemeClr>
                    </a:solidFill>
                  </a:tcPr>
                </a:tc>
                <a:extLst>
                  <a:ext uri="{0D108BD9-81ED-4DB2-BD59-A6C34878D82A}">
                    <a16:rowId xmlns:a16="http://schemas.microsoft.com/office/drawing/2014/main" val="2193902931"/>
                  </a:ext>
                </a:extLst>
              </a:tr>
              <a:tr h="68244">
                <a:tc>
                  <a:txBody>
                    <a:bodyPr/>
                    <a:lstStyle/>
                    <a:p>
                      <a:pPr algn="l" fontAlgn="t"/>
                      <a:r>
                        <a:rPr lang="en-US" sz="800" b="0" i="0" u="none" strike="noStrike">
                          <a:solidFill>
                            <a:srgbClr val="000000"/>
                          </a:solidFill>
                          <a:effectLst/>
                          <a:latin typeface="+mn-lt"/>
                        </a:rPr>
                        <a:t>n5</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Robbiani, D.F., Gaebler, C., Muecksch, F. et al. Convergent antibody responses to SARS-CoV-2 in convalescent individuals. Nature (2020). https://doi.org/10.1038/s41586-020-2456-9</a:t>
                      </a:r>
                    </a:p>
                  </a:txBody>
                  <a:tcPr marL="7620" marR="7620" marT="7620" marB="0">
                    <a:solidFill>
                      <a:schemeClr val="bg1">
                        <a:alpha val="50000"/>
                      </a:schemeClr>
                    </a:solidFill>
                  </a:tcPr>
                </a:tc>
                <a:extLst>
                  <a:ext uri="{0D108BD9-81ED-4DB2-BD59-A6C34878D82A}">
                    <a16:rowId xmlns:a16="http://schemas.microsoft.com/office/drawing/2014/main" val="3294500048"/>
                  </a:ext>
                </a:extLst>
              </a:tr>
              <a:tr h="204733">
                <a:tc>
                  <a:txBody>
                    <a:bodyPr/>
                    <a:lstStyle/>
                    <a:p>
                      <a:pPr algn="l" fontAlgn="t"/>
                      <a:r>
                        <a:rPr lang="en-US" sz="800" b="0" i="0" u="none" strike="noStrike">
                          <a:solidFill>
                            <a:srgbClr val="000000"/>
                          </a:solidFill>
                          <a:effectLst/>
                          <a:latin typeface="+mn-lt"/>
                        </a:rPr>
                        <a:t>n6</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Choe PG, Kang CK, Suh HJ, Jung J, Kang EK, Lee SY, et al. Antibody trsponses to SARS-CoV-2 at 8 weeks postinfection in asymptomatic patients. Emerg Infect Dis. 2020 Sep [date cited]. https://doi.org/10.3201/eid2610.202211</a:t>
                      </a:r>
                    </a:p>
                  </a:txBody>
                  <a:tcPr marL="7620" marR="7620" marT="7620" marB="0">
                    <a:solidFill>
                      <a:schemeClr val="bg1">
                        <a:alpha val="50000"/>
                      </a:schemeClr>
                    </a:solidFill>
                  </a:tcPr>
                </a:tc>
                <a:extLst>
                  <a:ext uri="{0D108BD9-81ED-4DB2-BD59-A6C34878D82A}">
                    <a16:rowId xmlns:a16="http://schemas.microsoft.com/office/drawing/2014/main" val="1175132000"/>
                  </a:ext>
                </a:extLst>
              </a:tr>
              <a:tr h="204733">
                <a:tc>
                  <a:txBody>
                    <a:bodyPr/>
                    <a:lstStyle/>
                    <a:p>
                      <a:pPr algn="l" fontAlgn="t"/>
                      <a:r>
                        <a:rPr lang="en-US" sz="800" b="0" i="0" u="none" strike="noStrike">
                          <a:solidFill>
                            <a:srgbClr val="000000"/>
                          </a:solidFill>
                          <a:effectLst/>
                          <a:latin typeface="+mn-lt"/>
                        </a:rPr>
                        <a:t>n7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3"/>
                        </a:rPr>
                        <a:t>https://unternehmen-contra-corona.org/ergebnisse/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46566165"/>
                  </a:ext>
                </a:extLst>
              </a:tr>
              <a:tr h="136488">
                <a:tc>
                  <a:txBody>
                    <a:bodyPr/>
                    <a:lstStyle/>
                    <a:p>
                      <a:pPr algn="l" fontAlgn="t"/>
                      <a:r>
                        <a:rPr lang="en-US" sz="800" b="0" i="0" u="none" strike="noStrike">
                          <a:solidFill>
                            <a:srgbClr val="000000"/>
                          </a:solidFill>
                          <a:effectLst/>
                          <a:latin typeface="+mn-lt"/>
                        </a:rPr>
                        <a:t>o1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4"/>
                        </a:rPr>
                        <a:t>https://de.wikipedia.org/wiki/Vorsorgeprinzip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616763548"/>
                  </a:ext>
                </a:extLst>
              </a:tr>
              <a:tr h="136488">
                <a:tc>
                  <a:txBody>
                    <a:bodyPr/>
                    <a:lstStyle/>
                    <a:p>
                      <a:pPr algn="l" fontAlgn="t"/>
                      <a:r>
                        <a:rPr lang="en-US" sz="800" b="0" i="0" u="none" strike="noStrike">
                          <a:solidFill>
                            <a:srgbClr val="000000"/>
                          </a:solidFill>
                          <a:effectLst/>
                          <a:latin typeface="+mn-lt"/>
                        </a:rPr>
                        <a:t>O1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Summary tables of mortality estimates by cause, age and sex, globally and by region, 2000–2016 (XLS-Format), https://www.who.int/healthinfo/global_burden_disease/GHE2016_Deaths_Global_2000_2016.xls</a:t>
                      </a:r>
                    </a:p>
                  </a:txBody>
                  <a:tcPr marL="7620" marR="7620" marT="7620" marB="0">
                    <a:solidFill>
                      <a:schemeClr val="bg1">
                        <a:alpha val="50000"/>
                      </a:schemeClr>
                    </a:solidFill>
                  </a:tcPr>
                </a:tc>
                <a:extLst>
                  <a:ext uri="{0D108BD9-81ED-4DB2-BD59-A6C34878D82A}">
                    <a16:rowId xmlns:a16="http://schemas.microsoft.com/office/drawing/2014/main" val="1604659958"/>
                  </a:ext>
                </a:extLst>
              </a:tr>
              <a:tr h="136488">
                <a:tc>
                  <a:txBody>
                    <a:bodyPr/>
                    <a:lstStyle/>
                    <a:p>
                      <a:pPr algn="l" fontAlgn="t"/>
                      <a:r>
                        <a:rPr lang="en-US" sz="800" b="0" i="0" u="none" strike="noStrike">
                          <a:solidFill>
                            <a:srgbClr val="000000"/>
                          </a:solidFill>
                          <a:effectLst/>
                          <a:latin typeface="+mn-lt"/>
                        </a:rPr>
                        <a:t>o2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5"/>
                        </a:rPr>
                        <a:t>https://eur-lex.europa.eu/legal-content/DE/TXT/?uri=CELEX:52000DC0001</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118776129"/>
                  </a:ext>
                </a:extLst>
              </a:tr>
              <a:tr h="136488">
                <a:tc>
                  <a:txBody>
                    <a:bodyPr/>
                    <a:lstStyle/>
                    <a:p>
                      <a:pPr algn="l" fontAlgn="t"/>
                      <a:r>
                        <a:rPr lang="en-US" sz="800" b="0" i="0" u="none" strike="noStrike">
                          <a:solidFill>
                            <a:srgbClr val="000000"/>
                          </a:solidFill>
                          <a:effectLst/>
                          <a:latin typeface="+mn-lt"/>
                        </a:rPr>
                        <a:t>O2</a:t>
                      </a:r>
                    </a:p>
                  </a:txBody>
                  <a:tcPr marL="7620" marR="7620" marT="7620" marB="0">
                    <a:solidFill>
                      <a:schemeClr val="bg1">
                        <a:alpha val="50000"/>
                      </a:schemeClr>
                    </a:solidFill>
                  </a:tcPr>
                </a:tc>
                <a:tc>
                  <a:txBody>
                    <a:bodyPr/>
                    <a:lstStyle/>
                    <a:p>
                      <a:pPr algn="l" fontAlgn="t"/>
                      <a:r>
                        <a:rPr lang="de-DE" sz="800" b="0" i="0" u="none" strike="noStrike">
                          <a:solidFill>
                            <a:srgbClr val="000000"/>
                          </a:solidFill>
                          <a:effectLst/>
                          <a:latin typeface="+mn-lt"/>
                        </a:rPr>
                        <a:t>Ein Kind, das an Hunger stirbt, wird ermordet. World Food Program (WFP), https://web.archive.org/web/20081213172216/http://www.wfp.org/german/?NodeID=43&amp;k=251</a:t>
                      </a:r>
                    </a:p>
                  </a:txBody>
                  <a:tcPr marL="7620" marR="7620" marT="7620" marB="0">
                    <a:solidFill>
                      <a:schemeClr val="bg1">
                        <a:alpha val="50000"/>
                      </a:schemeClr>
                    </a:solidFill>
                  </a:tcPr>
                </a:tc>
                <a:extLst>
                  <a:ext uri="{0D108BD9-81ED-4DB2-BD59-A6C34878D82A}">
                    <a16:rowId xmlns:a16="http://schemas.microsoft.com/office/drawing/2014/main" val="2739135326"/>
                  </a:ext>
                </a:extLst>
              </a:tr>
              <a:tr h="136488">
                <a:tc>
                  <a:txBody>
                    <a:bodyPr/>
                    <a:lstStyle/>
                    <a:p>
                      <a:pPr algn="l" fontAlgn="t"/>
                      <a:r>
                        <a:rPr lang="en-US" sz="800" b="0" i="0" u="none" strike="noStrike">
                          <a:solidFill>
                            <a:srgbClr val="000000"/>
                          </a:solidFill>
                          <a:effectLst/>
                          <a:latin typeface="+mn-lt"/>
                        </a:rPr>
                        <a:t>o3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6"/>
                        </a:rPr>
                        <a:t>https://dip21.bundestag.de/dip21/btd/19/194/1919428.pdf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777971067"/>
                  </a:ext>
                </a:extLst>
              </a:tr>
              <a:tr h="68244">
                <a:tc>
                  <a:txBody>
                    <a:bodyPr/>
                    <a:lstStyle/>
                    <a:p>
                      <a:pPr algn="l" fontAlgn="t"/>
                      <a:r>
                        <a:rPr lang="en-US" sz="800" b="0" i="0" u="none" strike="noStrike">
                          <a:solidFill>
                            <a:srgbClr val="000000"/>
                          </a:solidFill>
                          <a:effectLst/>
                          <a:latin typeface="+mn-lt"/>
                        </a:rPr>
                        <a:t>O3</a:t>
                      </a:r>
                    </a:p>
                  </a:txBody>
                  <a:tcPr marL="7620" marR="7620" marT="7620" marB="0">
                    <a:solidFill>
                      <a:schemeClr val="bg1">
                        <a:alpha val="50000"/>
                      </a:schemeClr>
                    </a:solidFill>
                  </a:tcPr>
                </a:tc>
                <a:tc>
                  <a:txBody>
                    <a:bodyPr/>
                    <a:lstStyle/>
                    <a:p>
                      <a:pPr algn="l" fontAlgn="t"/>
                      <a:r>
                        <a:rPr lang="de-DE" sz="800" b="0" i="0" u="none" strike="noStrike">
                          <a:solidFill>
                            <a:srgbClr val="000000"/>
                          </a:solidFill>
                          <a:effectLst/>
                          <a:latin typeface="+mn-lt"/>
                        </a:rPr>
                        <a:t>Eine Milliarde Raucher-Tote in diesem Jahrhundert, welt.de, 2. Juli 2007, https://www.welt.de/wissenschaft/article991427/Eine-Milliarde-Raucher-Tote-in-diesem-Jahrhundert.html</a:t>
                      </a:r>
                    </a:p>
                  </a:txBody>
                  <a:tcPr marL="7620" marR="7620" marT="7620" marB="0">
                    <a:solidFill>
                      <a:schemeClr val="bg1">
                        <a:alpha val="50000"/>
                      </a:schemeClr>
                    </a:solidFill>
                  </a:tcPr>
                </a:tc>
                <a:extLst>
                  <a:ext uri="{0D108BD9-81ED-4DB2-BD59-A6C34878D82A}">
                    <a16:rowId xmlns:a16="http://schemas.microsoft.com/office/drawing/2014/main" val="2773795711"/>
                  </a:ext>
                </a:extLst>
              </a:tr>
              <a:tr h="136488">
                <a:tc>
                  <a:txBody>
                    <a:bodyPr/>
                    <a:lstStyle/>
                    <a:p>
                      <a:pPr algn="l" fontAlgn="t"/>
                      <a:r>
                        <a:rPr lang="en-US" sz="800" b="0" i="0" u="none" strike="noStrike">
                          <a:solidFill>
                            <a:srgbClr val="000000"/>
                          </a:solidFill>
                          <a:effectLst/>
                          <a:latin typeface="+mn-lt"/>
                        </a:rPr>
                        <a:t>O4</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Global status report on alcohol and health 2018. (PDF; 7,4 MB) World Health Organization, abgerufen am 8. Januar 2020 (englisch); https://apps.who.int/iris/bitstream/handle/10665/274603/9789241565639-eng.pdf?ua=1</a:t>
                      </a:r>
                    </a:p>
                  </a:txBody>
                  <a:tcPr marL="7620" marR="7620" marT="7620" marB="0">
                    <a:solidFill>
                      <a:schemeClr val="bg1">
                        <a:alpha val="50000"/>
                      </a:schemeClr>
                    </a:solidFill>
                  </a:tcPr>
                </a:tc>
                <a:extLst>
                  <a:ext uri="{0D108BD9-81ED-4DB2-BD59-A6C34878D82A}">
                    <a16:rowId xmlns:a16="http://schemas.microsoft.com/office/drawing/2014/main" val="3416508338"/>
                  </a:ext>
                </a:extLst>
              </a:tr>
              <a:tr h="136488">
                <a:tc>
                  <a:txBody>
                    <a:bodyPr/>
                    <a:lstStyle/>
                    <a:p>
                      <a:pPr algn="l" fontAlgn="t"/>
                      <a:r>
                        <a:rPr lang="en-US" sz="800" b="0" i="0" u="none" strike="noStrike">
                          <a:solidFill>
                            <a:srgbClr val="000000"/>
                          </a:solidFill>
                          <a:effectLst/>
                          <a:latin typeface="+mn-lt"/>
                        </a:rPr>
                        <a:t>o6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7"/>
                        </a:rPr>
                        <a:t>https://www.statistischebibliothek.de/mir/receive/DESerie_mods_00000958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250426588"/>
                  </a:ext>
                </a:extLst>
              </a:tr>
              <a:tr h="136488">
                <a:tc>
                  <a:txBody>
                    <a:bodyPr/>
                    <a:lstStyle/>
                    <a:p>
                      <a:pPr algn="l" fontAlgn="t"/>
                      <a:r>
                        <a:rPr lang="en-US" sz="800" b="0" i="0" u="none" strike="noStrike">
                          <a:solidFill>
                            <a:srgbClr val="000000"/>
                          </a:solidFill>
                          <a:effectLst/>
                          <a:latin typeface="+mn-lt"/>
                        </a:rPr>
                        <a:t>o7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8"/>
                        </a:rPr>
                        <a:t>https://www.destatis.de/DE/Themen/Gesellschaft-Umwelt/Gesundheit/Todesursachen/_inhalt.html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502846910"/>
                  </a:ext>
                </a:extLst>
              </a:tr>
              <a:tr h="204733">
                <a:tc>
                  <a:txBody>
                    <a:bodyPr/>
                    <a:lstStyle/>
                    <a:p>
                      <a:pPr algn="l" fontAlgn="t"/>
                      <a:r>
                        <a:rPr lang="en-US" sz="800" b="0" i="0" u="none" strike="noStrike">
                          <a:solidFill>
                            <a:srgbClr val="000000"/>
                          </a:solidFill>
                          <a:effectLst/>
                          <a:latin typeface="+mn-lt"/>
                        </a:rPr>
                        <a:t>p1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Peter Doshi, The elusive definition of pandemic influenza, Bulletin of the World Health Organization 2011;89:532-538. doi: 10.2471/BLT.11.086173</a:t>
                      </a:r>
                    </a:p>
                  </a:txBody>
                  <a:tcPr marL="7620" marR="7620" marT="7620" marB="0">
                    <a:solidFill>
                      <a:schemeClr val="bg1">
                        <a:alpha val="50000"/>
                      </a:schemeClr>
                    </a:solidFill>
                  </a:tcPr>
                </a:tc>
                <a:extLst>
                  <a:ext uri="{0D108BD9-81ED-4DB2-BD59-A6C34878D82A}">
                    <a16:rowId xmlns:a16="http://schemas.microsoft.com/office/drawing/2014/main" val="2788636015"/>
                  </a:ext>
                </a:extLst>
              </a:tr>
              <a:tr h="68244">
                <a:tc>
                  <a:txBody>
                    <a:bodyPr/>
                    <a:lstStyle/>
                    <a:p>
                      <a:pPr algn="l" fontAlgn="t"/>
                      <a:r>
                        <a:rPr lang="en-US" sz="800" b="0" i="0" u="none" strike="noStrike">
                          <a:solidFill>
                            <a:srgbClr val="000000"/>
                          </a:solidFill>
                          <a:effectLst/>
                          <a:latin typeface="+mn-lt"/>
                        </a:rPr>
                        <a:t>P1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9"/>
                        </a:rPr>
                        <a:t>https://www.instand-ev.de/System/rv-files/340%20DE%20SARS-CoV-2%20Genom%20April%202020%2020200502j.pdf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5878035"/>
                  </a:ext>
                </a:extLst>
              </a:tr>
              <a:tr h="136488">
                <a:tc>
                  <a:txBody>
                    <a:bodyPr/>
                    <a:lstStyle/>
                    <a:p>
                      <a:pPr algn="l" fontAlgn="t"/>
                      <a:r>
                        <a:rPr lang="en-US" sz="800" b="0" i="0" u="none" strike="noStrike">
                          <a:solidFill>
                            <a:srgbClr val="000000"/>
                          </a:solidFill>
                          <a:effectLst/>
                          <a:latin typeface="+mn-lt"/>
                        </a:rPr>
                        <a:t>p2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0"/>
                        </a:rPr>
                        <a:t>http://web.archive.org/web/20030202145905/http://www.who.int/csr/disease/influenza/pandemic/en/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4956249"/>
                  </a:ext>
                </a:extLst>
              </a:tr>
              <a:tr h="68244">
                <a:tc>
                  <a:txBody>
                    <a:bodyPr/>
                    <a:lstStyle/>
                    <a:p>
                      <a:pPr algn="l" fontAlgn="t"/>
                      <a:r>
                        <a:rPr lang="en-US" sz="800" b="0" i="0" u="none" strike="noStrike">
                          <a:solidFill>
                            <a:srgbClr val="000000"/>
                          </a:solidFill>
                          <a:effectLst/>
                          <a:latin typeface="+mn-lt"/>
                        </a:rPr>
                        <a:t>P2</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Corman et al.,Detection of 2019 novel coronavirus (2019-nCoV) by real-time RT-PCR, Eurosurveillance, 25, 2000045 (2020), https://doi.org/10.2807/1560-7917.ES.2020.25.3.2000045</a:t>
                      </a:r>
                    </a:p>
                  </a:txBody>
                  <a:tcPr marL="7620" marR="7620" marT="7620" marB="0">
                    <a:solidFill>
                      <a:schemeClr val="bg1">
                        <a:alpha val="50000"/>
                      </a:schemeClr>
                    </a:solidFill>
                  </a:tcPr>
                </a:tc>
                <a:extLst>
                  <a:ext uri="{0D108BD9-81ED-4DB2-BD59-A6C34878D82A}">
                    <a16:rowId xmlns:a16="http://schemas.microsoft.com/office/drawing/2014/main" val="1178458534"/>
                  </a:ext>
                </a:extLst>
              </a:tr>
              <a:tr h="136488">
                <a:tc>
                  <a:txBody>
                    <a:bodyPr/>
                    <a:lstStyle/>
                    <a:p>
                      <a:pPr algn="l" fontAlgn="t"/>
                      <a:r>
                        <a:rPr lang="en-US" sz="800" b="0" i="0" u="none" strike="noStrike">
                          <a:solidFill>
                            <a:srgbClr val="000000"/>
                          </a:solidFill>
                          <a:effectLst/>
                          <a:latin typeface="+mn-lt"/>
                        </a:rPr>
                        <a:t>p3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1"/>
                        </a:rPr>
                        <a:t>https://apps.who.int/iris/bitstream/handle/10665/68998/WHO_CDS_CSR_GIP_2005.5.pdf?sequence=1&amp;isAllowed=y</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463453666"/>
                  </a:ext>
                </a:extLst>
              </a:tr>
              <a:tr h="136488">
                <a:tc>
                  <a:txBody>
                    <a:bodyPr/>
                    <a:lstStyle/>
                    <a:p>
                      <a:pPr algn="l" fontAlgn="t"/>
                      <a:r>
                        <a:rPr lang="en-US" sz="800" b="0" i="0" u="none" strike="noStrike">
                          <a:solidFill>
                            <a:srgbClr val="000000"/>
                          </a:solidFill>
                          <a:effectLst/>
                          <a:latin typeface="+mn-lt"/>
                        </a:rPr>
                        <a:t>P3</a:t>
                      </a:r>
                    </a:p>
                  </a:txBody>
                  <a:tcPr marL="7620" marR="7620" marT="7620" marB="0">
                    <a:solidFill>
                      <a:schemeClr val="bg1">
                        <a:alpha val="50000"/>
                      </a:schemeClr>
                    </a:solidFill>
                  </a:tcPr>
                </a:tc>
                <a:tc>
                  <a:txBody>
                    <a:bodyPr/>
                    <a:lstStyle/>
                    <a:p>
                      <a:pPr algn="l" fontAlgn="t"/>
                      <a:r>
                        <a:rPr lang="de-DE" sz="800" b="0" i="0" u="sng" strike="noStrike">
                          <a:solidFill>
                            <a:srgbClr val="0563C1"/>
                          </a:solidFill>
                          <a:effectLst/>
                          <a:latin typeface="+mn-lt"/>
                          <a:hlinkClick r:id="rId22"/>
                        </a:rPr>
                        <a:t>https://www.ecdc.europa.eu/en/novel-coronavirus/laboratory-support, Abgerufen am 24.7.2020 17:45</a:t>
                      </a:r>
                      <a:endParaRPr lang="de-DE"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066488245"/>
                  </a:ext>
                </a:extLst>
              </a:tr>
              <a:tr h="136488">
                <a:tc>
                  <a:txBody>
                    <a:bodyPr/>
                    <a:lstStyle/>
                    <a:p>
                      <a:pPr algn="l" fontAlgn="t"/>
                      <a:r>
                        <a:rPr lang="en-US" sz="800" b="0" i="0" u="none" strike="noStrike">
                          <a:solidFill>
                            <a:srgbClr val="000000"/>
                          </a:solidFill>
                          <a:effectLst/>
                          <a:latin typeface="+mn-lt"/>
                        </a:rPr>
                        <a:t>p4</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3"/>
                        </a:rPr>
                        <a:t>https://www.who.int/influenza/preparedness/pandemic/publication/en/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167475250"/>
                  </a:ext>
                </a:extLst>
              </a:tr>
              <a:tr h="204733">
                <a:tc>
                  <a:txBody>
                    <a:bodyPr/>
                    <a:lstStyle/>
                    <a:p>
                      <a:pPr algn="l" fontAlgn="t"/>
                      <a:r>
                        <a:rPr lang="en-US" sz="800" b="0" i="0" u="none" strike="noStrike">
                          <a:solidFill>
                            <a:srgbClr val="000000"/>
                          </a:solidFill>
                          <a:effectLst/>
                          <a:latin typeface="+mn-lt"/>
                        </a:rPr>
                        <a:t>p5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4"/>
                        </a:rPr>
                        <a:t>https://www.who.int/dg/speeches/detail/who-director-general-s-opening-remarks-at-the-media-briefing-on-covid-19---11-march-2020</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684169361"/>
                  </a:ext>
                </a:extLst>
              </a:tr>
              <a:tr h="68244">
                <a:tc>
                  <a:txBody>
                    <a:bodyPr/>
                    <a:lstStyle/>
                    <a:p>
                      <a:pPr algn="l" fontAlgn="t"/>
                      <a:r>
                        <a:rPr lang="en-US" sz="800" b="0" i="0" u="none" strike="noStrike">
                          <a:solidFill>
                            <a:srgbClr val="000000"/>
                          </a:solidFill>
                          <a:effectLst/>
                          <a:latin typeface="+mn-lt"/>
                        </a:rPr>
                        <a:t>p6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5"/>
                        </a:rPr>
                        <a:t>https://www.rki.de/SharedDocs/FAQ/Pandemie/FAQ20.html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71911518"/>
                  </a:ext>
                </a:extLst>
              </a:tr>
              <a:tr h="136488">
                <a:tc>
                  <a:txBody>
                    <a:bodyPr/>
                    <a:lstStyle/>
                    <a:p>
                      <a:pPr algn="l" fontAlgn="t"/>
                      <a:r>
                        <a:rPr lang="en-US" sz="800" b="0" i="0" u="none" strike="noStrike">
                          <a:solidFill>
                            <a:srgbClr val="000000"/>
                          </a:solidFill>
                          <a:effectLst/>
                          <a:latin typeface="+mn-lt"/>
                        </a:rPr>
                        <a:t>P6</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Rose G., "Strategy of prevention: lessons from cardiovascular disease", Br Med J 1981; 282: 1847-51.</a:t>
                      </a:r>
                    </a:p>
                  </a:txBody>
                  <a:tcPr marL="7620" marR="7620" marT="7620" marB="0">
                    <a:solidFill>
                      <a:schemeClr val="bg1">
                        <a:alpha val="50000"/>
                      </a:schemeClr>
                    </a:solidFill>
                  </a:tcPr>
                </a:tc>
                <a:extLst>
                  <a:ext uri="{0D108BD9-81ED-4DB2-BD59-A6C34878D82A}">
                    <a16:rowId xmlns:a16="http://schemas.microsoft.com/office/drawing/2014/main" val="3462441170"/>
                  </a:ext>
                </a:extLst>
              </a:tr>
              <a:tr h="68244">
                <a:tc>
                  <a:txBody>
                    <a:bodyPr/>
                    <a:lstStyle/>
                    <a:p>
                      <a:pPr algn="l" fontAlgn="t"/>
                      <a:r>
                        <a:rPr lang="en-US" sz="800" b="0" i="0" u="none" strike="noStrike">
                          <a:solidFill>
                            <a:srgbClr val="000000"/>
                          </a:solidFill>
                          <a:effectLst/>
                          <a:latin typeface="+mn-lt"/>
                        </a:rPr>
                        <a:t>P7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6"/>
                        </a:rPr>
                        <a:t>https://www.leitbegriffe.bzga.de/alphabetisches-verzeichnis/praeventionsparadox/</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170482156"/>
                  </a:ext>
                </a:extLst>
              </a:tr>
              <a:tr h="80556">
                <a:tc>
                  <a:txBody>
                    <a:bodyPr/>
                    <a:lstStyle/>
                    <a:p>
                      <a:pPr algn="l" fontAlgn="t"/>
                      <a:r>
                        <a:rPr lang="en-US" sz="800" b="0" i="0" u="none" strike="noStrike">
                          <a:solidFill>
                            <a:srgbClr val="000000"/>
                          </a:solidFill>
                          <a:effectLst/>
                          <a:latin typeface="+mn-lt"/>
                        </a:rPr>
                        <a:t>P8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7"/>
                        </a:rPr>
                        <a:t>https://www.focus.de/gesundheit/news/leute-behaupten-wir-haetten-ueberreagiert-praeventions-paradox-drosten-schickt-warnung-an-lockdown-kritiker_id_11933151.html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8794049"/>
                  </a:ext>
                </a:extLst>
              </a:tr>
              <a:tr h="136488">
                <a:tc>
                  <a:txBody>
                    <a:bodyPr/>
                    <a:lstStyle/>
                    <a:p>
                      <a:pPr algn="l" fontAlgn="t"/>
                      <a:r>
                        <a:rPr lang="en-US" sz="800" b="0" i="0" u="none" strike="noStrike">
                          <a:solidFill>
                            <a:srgbClr val="000000"/>
                          </a:solidFill>
                          <a:effectLst/>
                          <a:latin typeface="+mn-lt"/>
                        </a:rPr>
                        <a:t>P9</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8"/>
                        </a:rPr>
                        <a:t>https://www.theguardian.com/world/2020/apr/26/virologist-christian-drosten-germany-coronavirus-expert-interview</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10439700"/>
                  </a:ext>
                </a:extLst>
              </a:tr>
              <a:tr h="68244">
                <a:tc>
                  <a:txBody>
                    <a:bodyPr/>
                    <a:lstStyle/>
                    <a:p>
                      <a:pPr algn="l" fontAlgn="t"/>
                      <a:r>
                        <a:rPr lang="en-US" sz="800" b="0" i="0" u="none" strike="noStrike">
                          <a:solidFill>
                            <a:srgbClr val="000000"/>
                          </a:solidFill>
                          <a:effectLst/>
                          <a:latin typeface="+mn-lt"/>
                        </a:rPr>
                        <a:t>q1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https://www.gelbe-liste.de/produkte/Hydroxychloroquin-ratiopharm-200-mg-Filmtabletten_1239692</a:t>
                      </a:r>
                    </a:p>
                  </a:txBody>
                  <a:tcPr marL="7620" marR="7620" marT="7620" marB="0">
                    <a:solidFill>
                      <a:schemeClr val="bg1">
                        <a:alpha val="50000"/>
                      </a:schemeClr>
                    </a:solidFill>
                  </a:tcPr>
                </a:tc>
                <a:extLst>
                  <a:ext uri="{0D108BD9-81ED-4DB2-BD59-A6C34878D82A}">
                    <a16:rowId xmlns:a16="http://schemas.microsoft.com/office/drawing/2014/main" val="3566386543"/>
                  </a:ext>
                </a:extLst>
              </a:tr>
              <a:tr h="136488">
                <a:tc>
                  <a:txBody>
                    <a:bodyPr/>
                    <a:lstStyle/>
                    <a:p>
                      <a:pPr algn="l" fontAlgn="t"/>
                      <a:r>
                        <a:rPr lang="en-US" sz="800" b="0" i="0" u="none" strike="noStrike">
                          <a:solidFill>
                            <a:srgbClr val="000000"/>
                          </a:solidFill>
                          <a:effectLst/>
                          <a:latin typeface="+mn-lt"/>
                        </a:rPr>
                        <a:t>q2</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29"/>
                        </a:rPr>
                        <a:t>https://www.youtube.com/watch?v=1ytgVYDGKTc&amp;feature=youtu.be</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54548974"/>
                  </a:ext>
                </a:extLst>
              </a:tr>
            </a:tbl>
          </a:graphicData>
        </a:graphic>
      </p:graphicFrame>
    </p:spTree>
    <p:extLst>
      <p:ext uri="{BB962C8B-B14F-4D97-AF65-F5344CB8AC3E}">
        <p14:creationId xmlns:p14="http://schemas.microsoft.com/office/powerpoint/2010/main" val="2352933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9C993A-735A-4D4F-B945-E608A2424B09}"/>
              </a:ext>
            </a:extLst>
          </p:cNvPr>
          <p:cNvSpPr/>
          <p:nvPr/>
        </p:nvSpPr>
        <p:spPr>
          <a:xfrm>
            <a:off x="360000" y="526353"/>
            <a:ext cx="6624000" cy="8771632"/>
          </a:xfrm>
          <a:prstGeom prst="rect">
            <a:avLst/>
          </a:prstGeom>
          <a:solidFill>
            <a:srgbClr val="B8ED0D">
              <a:alpha val="60000"/>
            </a:srgbClr>
          </a:solidFill>
        </p:spPr>
        <p:txBody>
          <a:bodyPr wrap="square">
            <a:spAutoFit/>
          </a:bodyPr>
          <a:lstStyle/>
          <a:p>
            <a:pPr algn="just">
              <a:defRPr/>
            </a:pPr>
            <a:r>
              <a:rPr lang="de-DE" sz="2400" b="1" dirty="0"/>
              <a:t>Abkürzungsverzeichnis</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8" name="Tabelle 7">
            <a:extLst>
              <a:ext uri="{FF2B5EF4-FFF2-40B4-BE49-F238E27FC236}">
                <a16:creationId xmlns:a16="http://schemas.microsoft.com/office/drawing/2014/main" id="{1252E97D-89A9-4AEA-91B3-9A732075C3BC}"/>
              </a:ext>
            </a:extLst>
          </p:cNvPr>
          <p:cNvGraphicFramePr>
            <a:graphicFrameLocks noGrp="1"/>
          </p:cNvGraphicFramePr>
          <p:nvPr>
            <p:extLst>
              <p:ext uri="{D42A27DB-BD31-4B8C-83A1-F6EECF244321}">
                <p14:modId xmlns:p14="http://schemas.microsoft.com/office/powerpoint/2010/main" val="23175241"/>
              </p:ext>
            </p:extLst>
          </p:nvPr>
        </p:nvGraphicFramePr>
        <p:xfrm>
          <a:off x="448107" y="928256"/>
          <a:ext cx="6447786" cy="8172386"/>
        </p:xfrm>
        <a:graphic>
          <a:graphicData uri="http://schemas.openxmlformats.org/drawingml/2006/table">
            <a:tbl>
              <a:tblPr>
                <a:tableStyleId>{5C22544A-7EE6-4342-B048-85BDC9FD1C3A}</a:tableStyleId>
              </a:tblPr>
              <a:tblGrid>
                <a:gridCol w="316690">
                  <a:extLst>
                    <a:ext uri="{9D8B030D-6E8A-4147-A177-3AD203B41FA5}">
                      <a16:colId xmlns:a16="http://schemas.microsoft.com/office/drawing/2014/main" val="3318673960"/>
                    </a:ext>
                  </a:extLst>
                </a:gridCol>
                <a:gridCol w="6131096">
                  <a:extLst>
                    <a:ext uri="{9D8B030D-6E8A-4147-A177-3AD203B41FA5}">
                      <a16:colId xmlns:a16="http://schemas.microsoft.com/office/drawing/2014/main" val="4264646177"/>
                    </a:ext>
                  </a:extLst>
                </a:gridCol>
              </a:tblGrid>
              <a:tr h="68244">
                <a:tc>
                  <a:txBody>
                    <a:bodyPr/>
                    <a:lstStyle/>
                    <a:p>
                      <a:pPr algn="l" fontAlgn="t"/>
                      <a:r>
                        <a:rPr lang="en-US" sz="800" u="none" strike="noStrike">
                          <a:effectLst/>
                        </a:rPr>
                        <a:t>Ref#</a:t>
                      </a:r>
                      <a:endParaRPr lang="en-US" sz="800" b="1"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Referenz</a:t>
                      </a:r>
                      <a:endParaRPr lang="en-US" sz="800" b="1"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8379502"/>
                  </a:ext>
                </a:extLst>
              </a:tr>
              <a:tr h="136488">
                <a:tc>
                  <a:txBody>
                    <a:bodyPr/>
                    <a:lstStyle/>
                    <a:p>
                      <a:pPr algn="l" fontAlgn="t"/>
                      <a:r>
                        <a:rPr lang="en-US" sz="800" b="0" i="0" u="none" strike="noStrike" dirty="0">
                          <a:solidFill>
                            <a:srgbClr val="000000"/>
                          </a:solidFill>
                          <a:effectLst/>
                          <a:latin typeface="+mn-lt"/>
                        </a:rPr>
                        <a:t>q3</a:t>
                      </a:r>
                    </a:p>
                  </a:txBody>
                  <a:tcPr marL="7620" marR="7620" marT="7620" marB="0">
                    <a:solidFill>
                      <a:schemeClr val="bg1">
                        <a:alpha val="50000"/>
                      </a:schemeClr>
                    </a:solidFill>
                  </a:tcPr>
                </a:tc>
                <a:tc>
                  <a:txBody>
                    <a:bodyPr/>
                    <a:lstStyle/>
                    <a:p>
                      <a:pPr algn="l" fontAlgn="t"/>
                      <a:r>
                        <a:rPr lang="en-US" sz="800" b="0" i="0" u="none" strike="noStrike" dirty="0" err="1">
                          <a:solidFill>
                            <a:srgbClr val="000000"/>
                          </a:solidFill>
                          <a:effectLst/>
                          <a:latin typeface="+mn-lt"/>
                        </a:rPr>
                        <a:t>Mayla</a:t>
                      </a:r>
                      <a:r>
                        <a:rPr lang="en-US" sz="800" b="0" i="0" u="none" strike="noStrike" dirty="0">
                          <a:solidFill>
                            <a:srgbClr val="000000"/>
                          </a:solidFill>
                          <a:effectLst/>
                          <a:latin typeface="+mn-lt"/>
                        </a:rPr>
                        <a:t> Gabriela Silva </a:t>
                      </a:r>
                      <a:r>
                        <a:rPr lang="en-US" sz="800" b="0" i="0" u="none" strike="noStrike" dirty="0" err="1">
                          <a:solidFill>
                            <a:srgbClr val="000000"/>
                          </a:solidFill>
                          <a:effectLst/>
                          <a:latin typeface="+mn-lt"/>
                        </a:rPr>
                        <a:t>Borba</a:t>
                      </a:r>
                      <a:r>
                        <a:rPr lang="en-US" sz="800" b="0" i="0" u="none" strike="noStrike" dirty="0">
                          <a:solidFill>
                            <a:srgbClr val="000000"/>
                          </a:solidFill>
                          <a:effectLst/>
                          <a:latin typeface="+mn-lt"/>
                        </a:rPr>
                        <a:t> et al., Chloroquine diphosphate in two different dosages as adjunctive therapy of hospitalized patients with severe respiratory syndrome in the context of coronavirus (SARS-CoV-2) infection: Preliminary safety results of a randomized, double-blinded, phase IIb clinical trial (CloroCovid-19 Study), https://doi.org/10.1101/2020.04.07.20056424</a:t>
                      </a:r>
                    </a:p>
                  </a:txBody>
                  <a:tcPr marL="7620" marR="7620" marT="7620" marB="0">
                    <a:solidFill>
                      <a:schemeClr val="bg1">
                        <a:alpha val="50000"/>
                      </a:schemeClr>
                    </a:solidFill>
                  </a:tcPr>
                </a:tc>
                <a:extLst>
                  <a:ext uri="{0D108BD9-81ED-4DB2-BD59-A6C34878D82A}">
                    <a16:rowId xmlns:a16="http://schemas.microsoft.com/office/drawing/2014/main" val="4043181272"/>
                  </a:ext>
                </a:extLst>
              </a:tr>
              <a:tr h="68244">
                <a:tc>
                  <a:txBody>
                    <a:bodyPr/>
                    <a:lstStyle/>
                    <a:p>
                      <a:pPr algn="l" fontAlgn="t"/>
                      <a:r>
                        <a:rPr lang="en-US" sz="800" b="0" i="0" u="none" strike="noStrike">
                          <a:solidFill>
                            <a:srgbClr val="000000"/>
                          </a:solidFill>
                          <a:effectLst/>
                          <a:latin typeface="+mn-lt"/>
                        </a:rPr>
                        <a:t>q4</a:t>
                      </a:r>
                    </a:p>
                  </a:txBody>
                  <a:tcPr marL="7620" marR="7620" marT="7620" marB="0">
                    <a:solidFill>
                      <a:schemeClr val="bg1">
                        <a:alpha val="50000"/>
                      </a:schemeClr>
                    </a:solidFill>
                  </a:tcPr>
                </a:tc>
                <a:tc>
                  <a:txBody>
                    <a:bodyPr/>
                    <a:lstStyle/>
                    <a:p>
                      <a:pPr algn="l" fontAlgn="t"/>
                      <a:r>
                        <a:rPr lang="en-US" sz="800" b="0" i="0" u="none" strike="noStrike" dirty="0">
                          <a:solidFill>
                            <a:srgbClr val="000000"/>
                          </a:solidFill>
                          <a:effectLst/>
                          <a:latin typeface="+mn-lt"/>
                        </a:rPr>
                        <a:t>Carlucci et al., Hydroxychloroquine and azithromycin plus zinc vs hydroxychloroquine and azithromycin alone: outcomes in hospitalized COVID-19 patients, </a:t>
                      </a:r>
                      <a:r>
                        <a:rPr lang="en-US" sz="800" b="0" i="0" u="none" strike="noStrike" dirty="0" err="1">
                          <a:solidFill>
                            <a:srgbClr val="000000"/>
                          </a:solidFill>
                          <a:effectLst/>
                          <a:latin typeface="+mn-lt"/>
                        </a:rPr>
                        <a:t>doi</a:t>
                      </a:r>
                      <a:r>
                        <a:rPr lang="en-US" sz="800" b="0" i="0" u="none" strike="noStrike" dirty="0">
                          <a:solidFill>
                            <a:srgbClr val="000000"/>
                          </a:solidFill>
                          <a:effectLst/>
                          <a:latin typeface="+mn-lt"/>
                        </a:rPr>
                        <a:t>: https://doi.org/10.1101/2020.05.02.20080036 </a:t>
                      </a:r>
                    </a:p>
                  </a:txBody>
                  <a:tcPr marL="7620" marR="7620" marT="7620" marB="0">
                    <a:solidFill>
                      <a:schemeClr val="bg1">
                        <a:alpha val="50000"/>
                      </a:schemeClr>
                    </a:solidFill>
                  </a:tcPr>
                </a:tc>
                <a:extLst>
                  <a:ext uri="{0D108BD9-81ED-4DB2-BD59-A6C34878D82A}">
                    <a16:rowId xmlns:a16="http://schemas.microsoft.com/office/drawing/2014/main" val="960349411"/>
                  </a:ext>
                </a:extLst>
              </a:tr>
              <a:tr h="68244">
                <a:tc>
                  <a:txBody>
                    <a:bodyPr/>
                    <a:lstStyle/>
                    <a:p>
                      <a:pPr algn="l" fontAlgn="t"/>
                      <a:r>
                        <a:rPr lang="en-US" sz="800" b="0" i="0" u="none" strike="noStrike">
                          <a:solidFill>
                            <a:srgbClr val="000000"/>
                          </a:solidFill>
                          <a:effectLst/>
                          <a:latin typeface="+mn-lt"/>
                        </a:rPr>
                        <a:t>q5</a:t>
                      </a:r>
                    </a:p>
                  </a:txBody>
                  <a:tcPr marL="7620" marR="7620" marT="7620" marB="0">
                    <a:solidFill>
                      <a:schemeClr val="bg1">
                        <a:alpha val="50000"/>
                      </a:schemeClr>
                    </a:solidFill>
                  </a:tcPr>
                </a:tc>
                <a:tc>
                  <a:txBody>
                    <a:bodyPr/>
                    <a:lstStyle/>
                    <a:p>
                      <a:pPr algn="l" fontAlgn="t"/>
                      <a:r>
                        <a:rPr lang="en-US" sz="800" b="0" i="0" u="none" strike="noStrike" dirty="0">
                          <a:solidFill>
                            <a:srgbClr val="000000"/>
                          </a:solidFill>
                          <a:effectLst/>
                          <a:latin typeface="+mn-lt"/>
                        </a:rPr>
                        <a:t>Scholz, M.; </a:t>
                      </a:r>
                      <a:r>
                        <a:rPr lang="en-US" sz="800" b="0" i="0" u="none" strike="noStrike" dirty="0" err="1">
                          <a:solidFill>
                            <a:srgbClr val="000000"/>
                          </a:solidFill>
                          <a:effectLst/>
                          <a:latin typeface="+mn-lt"/>
                        </a:rPr>
                        <a:t>Derwand</a:t>
                      </a:r>
                      <a:r>
                        <a:rPr lang="en-US" sz="800" b="0" i="0" u="none" strike="noStrike" dirty="0">
                          <a:solidFill>
                            <a:srgbClr val="000000"/>
                          </a:solidFill>
                          <a:effectLst/>
                          <a:latin typeface="+mn-lt"/>
                        </a:rPr>
                        <a:t>, R.; </a:t>
                      </a:r>
                      <a:r>
                        <a:rPr lang="en-US" sz="800" b="0" i="0" u="none" strike="noStrike" dirty="0" err="1">
                          <a:solidFill>
                            <a:srgbClr val="000000"/>
                          </a:solidFill>
                          <a:effectLst/>
                          <a:latin typeface="+mn-lt"/>
                        </a:rPr>
                        <a:t>Zelenko</a:t>
                      </a:r>
                      <a:r>
                        <a:rPr lang="en-US" sz="800" b="0" i="0" u="none" strike="noStrike" dirty="0">
                          <a:solidFill>
                            <a:srgbClr val="000000"/>
                          </a:solidFill>
                          <a:effectLst/>
                          <a:latin typeface="+mn-lt"/>
                        </a:rPr>
                        <a:t>, V. COVID-19 Outpatients – Early Risk-Stratified Treatment with Zinc Plus Low Dose Hydroxychloroquine and Azithromycin: A Retrospective Case Series Study. Preprints 2020, 2020070025 (</a:t>
                      </a:r>
                      <a:r>
                        <a:rPr lang="en-US" sz="800" b="0" i="0" u="none" strike="noStrike" dirty="0" err="1">
                          <a:solidFill>
                            <a:srgbClr val="000000"/>
                          </a:solidFill>
                          <a:effectLst/>
                          <a:latin typeface="+mn-lt"/>
                        </a:rPr>
                        <a:t>doi</a:t>
                      </a:r>
                      <a:r>
                        <a:rPr lang="en-US" sz="800" b="0" i="0" u="none" strike="noStrike" dirty="0">
                          <a:solidFill>
                            <a:srgbClr val="000000"/>
                          </a:solidFill>
                          <a:effectLst/>
                          <a:latin typeface="+mn-lt"/>
                        </a:rPr>
                        <a:t>: 10.20944/preprints202007.0025.v1).</a:t>
                      </a:r>
                    </a:p>
                  </a:txBody>
                  <a:tcPr marL="7620" marR="7620" marT="7620" marB="0">
                    <a:solidFill>
                      <a:schemeClr val="bg1">
                        <a:alpha val="50000"/>
                      </a:schemeClr>
                    </a:solidFill>
                  </a:tcPr>
                </a:tc>
                <a:extLst>
                  <a:ext uri="{0D108BD9-81ED-4DB2-BD59-A6C34878D82A}">
                    <a16:rowId xmlns:a16="http://schemas.microsoft.com/office/drawing/2014/main" val="3815518793"/>
                  </a:ext>
                </a:extLst>
              </a:tr>
              <a:tr h="136488">
                <a:tc>
                  <a:txBody>
                    <a:bodyPr/>
                    <a:lstStyle/>
                    <a:p>
                      <a:pPr algn="l" fontAlgn="t"/>
                      <a:r>
                        <a:rPr lang="en-US" sz="800" b="0" i="0" u="none" strike="noStrike">
                          <a:solidFill>
                            <a:srgbClr val="000000"/>
                          </a:solidFill>
                          <a:effectLst/>
                          <a:latin typeface="+mn-lt"/>
                        </a:rPr>
                        <a:t>q6</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2"/>
                        </a:rPr>
                        <a:t>https://www.who.int/emergencies/diseases/novel-coronavirus-2019/global-research-on-novel-coronavirus-2019-ncov/solidarity-clinical-trial-for-covid-19-treatments</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24605342"/>
                  </a:ext>
                </a:extLst>
              </a:tr>
              <a:tr h="68244">
                <a:tc>
                  <a:txBody>
                    <a:bodyPr/>
                    <a:lstStyle/>
                    <a:p>
                      <a:pPr algn="l" fontAlgn="t"/>
                      <a:r>
                        <a:rPr lang="en-US" sz="800" b="0" i="0" u="none" strike="noStrike" dirty="0">
                          <a:solidFill>
                            <a:srgbClr val="000000"/>
                          </a:solidFill>
                          <a:effectLst/>
                          <a:latin typeface="+mn-lt"/>
                        </a:rPr>
                        <a:t>q7</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R.Derwand, M.Scholz, Does zinc supplementation enhance the clinical efficacy of chloroquine/hydroxychloroquine to win today's battle against COVID-19?, https://doi.org/10.1016/j.mehy.2020.109815</a:t>
                      </a:r>
                    </a:p>
                  </a:txBody>
                  <a:tcPr marL="7620" marR="7620" marT="7620" marB="0">
                    <a:solidFill>
                      <a:schemeClr val="bg1">
                        <a:alpha val="50000"/>
                      </a:schemeClr>
                    </a:solidFill>
                  </a:tcPr>
                </a:tc>
                <a:extLst>
                  <a:ext uri="{0D108BD9-81ED-4DB2-BD59-A6C34878D82A}">
                    <a16:rowId xmlns:a16="http://schemas.microsoft.com/office/drawing/2014/main" val="73577489"/>
                  </a:ext>
                </a:extLst>
              </a:tr>
              <a:tr h="68244">
                <a:tc>
                  <a:txBody>
                    <a:bodyPr/>
                    <a:lstStyle/>
                    <a:p>
                      <a:pPr algn="l" fontAlgn="t"/>
                      <a:r>
                        <a:rPr lang="en-US" sz="800" b="0" i="0" u="none" strike="noStrike">
                          <a:solidFill>
                            <a:srgbClr val="000000"/>
                          </a:solidFill>
                          <a:effectLst/>
                          <a:latin typeface="+mn-lt"/>
                        </a:rPr>
                        <a:t>q8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
                        </a:rPr>
                        <a:t>https://www.theguardian.com/world/2020/jun/04/covid-19-lancet-retracts-paper-that-halted-hydroxychloroquine-trials</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83315065"/>
                  </a:ext>
                </a:extLst>
              </a:tr>
              <a:tr h="68244">
                <a:tc>
                  <a:txBody>
                    <a:bodyPr/>
                    <a:lstStyle/>
                    <a:p>
                      <a:pPr algn="l" fontAlgn="t"/>
                      <a:r>
                        <a:rPr lang="en-US" sz="800" b="0" i="0" u="none" strike="noStrike">
                          <a:solidFill>
                            <a:srgbClr val="000000"/>
                          </a:solidFill>
                          <a:effectLst/>
                          <a:latin typeface="+mn-lt"/>
                        </a:rPr>
                        <a:t>r1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Williamson, E.J., Walker, A.J., Bhaskaran, K. et al. OpenSAFELY: factors associated with COVID-19 death in 17 million patients. Nature (2020). https://doi.org/10.1038/s41586-020-2521-4</a:t>
                      </a:r>
                    </a:p>
                  </a:txBody>
                  <a:tcPr marL="7620" marR="7620" marT="7620" marB="0">
                    <a:solidFill>
                      <a:schemeClr val="bg1">
                        <a:alpha val="50000"/>
                      </a:schemeClr>
                    </a:solidFill>
                  </a:tcPr>
                </a:tc>
                <a:extLst>
                  <a:ext uri="{0D108BD9-81ED-4DB2-BD59-A6C34878D82A}">
                    <a16:rowId xmlns:a16="http://schemas.microsoft.com/office/drawing/2014/main" val="1585147425"/>
                  </a:ext>
                </a:extLst>
              </a:tr>
              <a:tr h="68244">
                <a:tc>
                  <a:txBody>
                    <a:bodyPr/>
                    <a:lstStyle/>
                    <a:p>
                      <a:pPr algn="l" fontAlgn="t"/>
                      <a:r>
                        <a:rPr lang="en-US" sz="800" b="0" i="0" u="none" strike="noStrike">
                          <a:solidFill>
                            <a:srgbClr val="000000"/>
                          </a:solidFill>
                          <a:effectLst/>
                          <a:latin typeface="+mn-lt"/>
                        </a:rPr>
                        <a:t>R1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https://www.cdc.gov/coronavirus/2019-ncov/cases-updates/commercial-lab-surveys.html</a:t>
                      </a:r>
                    </a:p>
                  </a:txBody>
                  <a:tcPr marL="7620" marR="7620" marT="7620" marB="0">
                    <a:solidFill>
                      <a:schemeClr val="bg1">
                        <a:alpha val="50000"/>
                      </a:schemeClr>
                    </a:solidFill>
                  </a:tcPr>
                </a:tc>
                <a:extLst>
                  <a:ext uri="{0D108BD9-81ED-4DB2-BD59-A6C34878D82A}">
                    <a16:rowId xmlns:a16="http://schemas.microsoft.com/office/drawing/2014/main" val="1478735787"/>
                  </a:ext>
                </a:extLst>
              </a:tr>
              <a:tr h="68244">
                <a:tc>
                  <a:txBody>
                    <a:bodyPr/>
                    <a:lstStyle/>
                    <a:p>
                      <a:pPr algn="l" fontAlgn="t"/>
                      <a:r>
                        <a:rPr lang="en-US" sz="800" b="0" i="0" u="none" strike="noStrike">
                          <a:solidFill>
                            <a:srgbClr val="000000"/>
                          </a:solidFill>
                          <a:effectLst/>
                          <a:latin typeface="+mn-lt"/>
                        </a:rPr>
                        <a:t>R10</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4"/>
                        </a:rPr>
                        <a:t>https://de.wikipedia.org/wiki/Remdesivir#Notfallgebrauchszulassungen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641198895"/>
                  </a:ext>
                </a:extLst>
              </a:tr>
              <a:tr h="68244">
                <a:tc>
                  <a:txBody>
                    <a:bodyPr/>
                    <a:lstStyle/>
                    <a:p>
                      <a:pPr algn="l" fontAlgn="t"/>
                      <a:r>
                        <a:rPr lang="en-US" sz="800" b="0" i="0" u="none" strike="noStrike">
                          <a:solidFill>
                            <a:srgbClr val="000000"/>
                          </a:solidFill>
                          <a:effectLst/>
                          <a:latin typeface="+mn-lt"/>
                        </a:rPr>
                        <a:t>R11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5"/>
                        </a:rPr>
                        <a:t>https://www.gelbe-liste.de/wirkstoffe/Remdesivir_56071</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42874190"/>
                  </a:ext>
                </a:extLst>
              </a:tr>
              <a:tr h="68244">
                <a:tc>
                  <a:txBody>
                    <a:bodyPr/>
                    <a:lstStyle/>
                    <a:p>
                      <a:pPr algn="l" fontAlgn="t"/>
                      <a:r>
                        <a:rPr lang="en-US" sz="800" b="0" i="0" u="none" strike="noStrike">
                          <a:solidFill>
                            <a:srgbClr val="000000"/>
                          </a:solidFill>
                          <a:effectLst/>
                          <a:latin typeface="+mn-lt"/>
                        </a:rPr>
                        <a:t>R2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6"/>
                        </a:rPr>
                        <a:t>https://www.jwatch.org/fw116777/2020/06/28/covid-19-us-antibody-test-results-multiple-sclerosis</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362925100"/>
                  </a:ext>
                </a:extLst>
              </a:tr>
              <a:tr h="68244">
                <a:tc>
                  <a:txBody>
                    <a:bodyPr/>
                    <a:lstStyle/>
                    <a:p>
                      <a:pPr algn="l" fontAlgn="t"/>
                      <a:r>
                        <a:rPr lang="en-US" sz="800" b="0" i="0" u="none" strike="noStrike">
                          <a:solidFill>
                            <a:srgbClr val="000000"/>
                          </a:solidFill>
                          <a:effectLst/>
                          <a:latin typeface="+mn-lt"/>
                        </a:rPr>
                        <a:t>R3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7"/>
                        </a:rPr>
                        <a:t>https://www.ndr.de/nachrichten/niedersachsen/braunschweig_harz_goettingen/Goettingen-Quarantaene-im-Hochhaus-aufgehoben,goettingen1430.html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873626004"/>
                  </a:ext>
                </a:extLst>
              </a:tr>
              <a:tr h="68244">
                <a:tc>
                  <a:txBody>
                    <a:bodyPr/>
                    <a:lstStyle/>
                    <a:p>
                      <a:pPr algn="l" fontAlgn="t"/>
                      <a:r>
                        <a:rPr lang="en-US" sz="800" b="0" i="0" u="none" strike="noStrike">
                          <a:solidFill>
                            <a:srgbClr val="000000"/>
                          </a:solidFill>
                          <a:effectLst/>
                          <a:latin typeface="+mn-lt"/>
                        </a:rPr>
                        <a:t>r5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8"/>
                        </a:rPr>
                        <a:t>Ellinghaus, Frauke et al, The ABO blood group locus and a chromosome 3 gene cluster associate with SARS-CoV-2 respiratory failure in an Italian-Spanish genome-wide association analysis, https://www.medrxiv.org/content/10.1101/2020.05.31.20114991v1.full.pdf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944554464"/>
                  </a:ext>
                </a:extLst>
              </a:tr>
              <a:tr h="68244">
                <a:tc>
                  <a:txBody>
                    <a:bodyPr/>
                    <a:lstStyle/>
                    <a:p>
                      <a:pPr algn="l" fontAlgn="t"/>
                      <a:r>
                        <a:rPr lang="en-US" sz="800" b="0" i="0" u="none" strike="noStrike">
                          <a:solidFill>
                            <a:srgbClr val="000000"/>
                          </a:solidFill>
                          <a:effectLst/>
                          <a:latin typeface="+mn-lt"/>
                        </a:rPr>
                        <a:t>r6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9"/>
                        </a:rPr>
                        <a:t>https://de.wikipedia.org/wiki/Blutgruppe#H%C3%A4ufigkeit_der_Blutgruppen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102230814"/>
                  </a:ext>
                </a:extLst>
              </a:tr>
              <a:tr h="68244">
                <a:tc>
                  <a:txBody>
                    <a:bodyPr/>
                    <a:lstStyle/>
                    <a:p>
                      <a:pPr algn="l" fontAlgn="t"/>
                      <a:r>
                        <a:rPr lang="en-US" sz="800" b="0" i="0" u="none" strike="noStrike">
                          <a:solidFill>
                            <a:srgbClr val="000000"/>
                          </a:solidFill>
                          <a:effectLst/>
                          <a:latin typeface="+mn-lt"/>
                        </a:rPr>
                        <a:t>R6</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Calvin J Gordon, Egor P Tchesnokov, Emma Woolner, Jason K Perry, Joy Y. Feng, Danielle P Porter and Matthias Gotte: Remdesivir is a direct-acting antiviral that inhibits RNA-dependent RNA polymerase from severe acute respiratory syndrome coronavirus 2 with high potency. In: Journal of Biological Chemistry. 13. April 2020 (online [abgerufen am 18. April 2020] Vorveröffentlichung), https://www.jbc.org/content/early/2020/04/13/jbc.RA120.013679.abstract</a:t>
                      </a:r>
                    </a:p>
                  </a:txBody>
                  <a:tcPr marL="7620" marR="7620" marT="7620" marB="0">
                    <a:solidFill>
                      <a:schemeClr val="bg1">
                        <a:alpha val="50000"/>
                      </a:schemeClr>
                    </a:solidFill>
                  </a:tcPr>
                </a:tc>
                <a:extLst>
                  <a:ext uri="{0D108BD9-81ED-4DB2-BD59-A6C34878D82A}">
                    <a16:rowId xmlns:a16="http://schemas.microsoft.com/office/drawing/2014/main" val="793029015"/>
                  </a:ext>
                </a:extLst>
              </a:tr>
              <a:tr h="68244">
                <a:tc>
                  <a:txBody>
                    <a:bodyPr/>
                    <a:lstStyle/>
                    <a:p>
                      <a:pPr algn="l" fontAlgn="t"/>
                      <a:r>
                        <a:rPr lang="en-US" sz="800" b="0" i="0" u="none" strike="noStrike">
                          <a:solidFill>
                            <a:srgbClr val="000000"/>
                          </a:solidFill>
                          <a:effectLst/>
                          <a:latin typeface="+mn-lt"/>
                        </a:rPr>
                        <a:t>r7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0"/>
                        </a:rPr>
                        <a:t>https://www.npr.org/sections/live-updates-protests-for-racial-justice/2020/06/04/869278494/medical-examiners-autopsy-reveals-george-floyd-had-positive-test-for-coronavirus</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306161100"/>
                  </a:ext>
                </a:extLst>
              </a:tr>
              <a:tr h="68244">
                <a:tc>
                  <a:txBody>
                    <a:bodyPr/>
                    <a:lstStyle/>
                    <a:p>
                      <a:pPr algn="l" fontAlgn="t"/>
                      <a:r>
                        <a:rPr lang="en-US" sz="800" b="0" i="0" u="none" strike="noStrike">
                          <a:solidFill>
                            <a:srgbClr val="000000"/>
                          </a:solidFill>
                          <a:effectLst/>
                          <a:latin typeface="+mn-lt"/>
                        </a:rPr>
                        <a:t>R7</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Wang, M., Cao, R., Zhang, L. et al. Remdesivir and chloroquine effectively inhibit the recently emerged novel coronavirus (2019-nCoV) in vitro. Cell Res 30, 269–271 (2020). https://doi.org/10.1038/s41422-020-0282-0</a:t>
                      </a:r>
                    </a:p>
                  </a:txBody>
                  <a:tcPr marL="7620" marR="7620" marT="7620" marB="0">
                    <a:solidFill>
                      <a:schemeClr val="bg1">
                        <a:alpha val="50000"/>
                      </a:schemeClr>
                    </a:solidFill>
                  </a:tcPr>
                </a:tc>
                <a:extLst>
                  <a:ext uri="{0D108BD9-81ED-4DB2-BD59-A6C34878D82A}">
                    <a16:rowId xmlns:a16="http://schemas.microsoft.com/office/drawing/2014/main" val="3660043779"/>
                  </a:ext>
                </a:extLst>
              </a:tr>
              <a:tr h="68244">
                <a:tc>
                  <a:txBody>
                    <a:bodyPr/>
                    <a:lstStyle/>
                    <a:p>
                      <a:pPr algn="l" fontAlgn="t"/>
                      <a:r>
                        <a:rPr lang="en-US" sz="800" b="0" i="0" u="none" strike="noStrike">
                          <a:solidFill>
                            <a:srgbClr val="000000"/>
                          </a:solidFill>
                          <a:effectLst/>
                          <a:latin typeface="+mn-lt"/>
                        </a:rPr>
                        <a:t>R8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1"/>
                        </a:rPr>
                        <a:t>https://www.gilead.com/news-and-press/press-room/press-releases/2020/4/data-on-53-patients-treated-with-investigational-antiviral-remdesivir-through-the-compassionate-use-program-published-in-new-england-journal-of-medici</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584723126"/>
                  </a:ext>
                </a:extLst>
              </a:tr>
              <a:tr h="204733">
                <a:tc>
                  <a:txBody>
                    <a:bodyPr/>
                    <a:lstStyle/>
                    <a:p>
                      <a:pPr algn="l" fontAlgn="t"/>
                      <a:r>
                        <a:rPr lang="en-US" sz="800" b="0" i="0" u="none" strike="noStrike">
                          <a:solidFill>
                            <a:srgbClr val="000000"/>
                          </a:solidFill>
                          <a:effectLst/>
                          <a:latin typeface="+mn-lt"/>
                        </a:rPr>
                        <a:t>R9</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2"/>
                        </a:rPr>
                        <a:t>https://www.niaid.nih.gov/news-events/nih-clinical-trial-shows-remdesivir-accelerates-recovery-advanced-covid-19</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80061020"/>
                  </a:ext>
                </a:extLst>
              </a:tr>
              <a:tr h="136488">
                <a:tc>
                  <a:txBody>
                    <a:bodyPr/>
                    <a:lstStyle/>
                    <a:p>
                      <a:pPr algn="l" fontAlgn="t"/>
                      <a:r>
                        <a:rPr lang="en-US" sz="800" b="0" i="0" u="none" strike="noStrike">
                          <a:solidFill>
                            <a:srgbClr val="000000"/>
                          </a:solidFill>
                          <a:effectLst/>
                          <a:latin typeface="+mn-lt"/>
                        </a:rPr>
                        <a:t>s1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3"/>
                        </a:rPr>
                        <a:t>https://www.zeit.de/wissen/gesundheit/2020-05/coronavirus-ansteckung-covid-19-patienten-schutzmassnahmen-infektionsherde/komplettansicht</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17482894"/>
                  </a:ext>
                </a:extLst>
              </a:tr>
              <a:tr h="136488">
                <a:tc>
                  <a:txBody>
                    <a:bodyPr/>
                    <a:lstStyle/>
                    <a:p>
                      <a:pPr algn="l" fontAlgn="t"/>
                      <a:r>
                        <a:rPr lang="en-US" sz="800" b="0" i="0" u="none" strike="noStrike">
                          <a:solidFill>
                            <a:srgbClr val="000000"/>
                          </a:solidFill>
                          <a:effectLst/>
                          <a:latin typeface="+mn-lt"/>
                        </a:rPr>
                        <a:t>S1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Dehning et al., Inferring change points in the spread of COVID-19 reveals the effectiveness of interventions Science  10 Jul 2020: Vol. 369, Issue 6500, eabb9789 DOI: 10.1126/science.abb9789 https://science.sciencemag.org/content/369/6500/eabb9789</a:t>
                      </a:r>
                    </a:p>
                  </a:txBody>
                  <a:tcPr marL="7620" marR="7620" marT="7620" marB="0">
                    <a:solidFill>
                      <a:schemeClr val="bg1">
                        <a:alpha val="50000"/>
                      </a:schemeClr>
                    </a:solidFill>
                  </a:tcPr>
                </a:tc>
                <a:extLst>
                  <a:ext uri="{0D108BD9-81ED-4DB2-BD59-A6C34878D82A}">
                    <a16:rowId xmlns:a16="http://schemas.microsoft.com/office/drawing/2014/main" val="760109836"/>
                  </a:ext>
                </a:extLst>
              </a:tr>
              <a:tr h="68244">
                <a:tc>
                  <a:txBody>
                    <a:bodyPr/>
                    <a:lstStyle/>
                    <a:p>
                      <a:pPr algn="l" fontAlgn="t"/>
                      <a:r>
                        <a:rPr lang="en-US" sz="800" b="0" i="0" u="none" strike="noStrike">
                          <a:solidFill>
                            <a:srgbClr val="000000"/>
                          </a:solidFill>
                          <a:effectLst/>
                          <a:latin typeface="+mn-lt"/>
                        </a:rPr>
                        <a:t>s2</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https://en.wikipedia.org/wiki/File:Japanese_Ministry_of_Health,_Labour_and_Welfare_%22Three_Cs%22.pdf </a:t>
                      </a:r>
                    </a:p>
                  </a:txBody>
                  <a:tcPr marL="7620" marR="7620" marT="7620" marB="0">
                    <a:solidFill>
                      <a:schemeClr val="bg1">
                        <a:alpha val="50000"/>
                      </a:schemeClr>
                    </a:solidFill>
                  </a:tcPr>
                </a:tc>
                <a:extLst>
                  <a:ext uri="{0D108BD9-81ED-4DB2-BD59-A6C34878D82A}">
                    <a16:rowId xmlns:a16="http://schemas.microsoft.com/office/drawing/2014/main" val="367750402"/>
                  </a:ext>
                </a:extLst>
              </a:tr>
              <a:tr h="68244">
                <a:tc>
                  <a:txBody>
                    <a:bodyPr/>
                    <a:lstStyle/>
                    <a:p>
                      <a:pPr algn="l" fontAlgn="t"/>
                      <a:r>
                        <a:rPr lang="en-US" sz="800" b="0" i="0" u="none" strike="noStrike">
                          <a:solidFill>
                            <a:srgbClr val="000000"/>
                          </a:solidFill>
                          <a:effectLst/>
                          <a:latin typeface="+mn-lt"/>
                        </a:rPr>
                        <a:t>S2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4"/>
                        </a:rPr>
                        <a:t>https://github.com/Priesemann-Group/covid19_inference_forecast/blob/master/technical_notes_dehning_etal_2020.pdf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193902931"/>
                  </a:ext>
                </a:extLst>
              </a:tr>
              <a:tr h="68244">
                <a:tc>
                  <a:txBody>
                    <a:bodyPr/>
                    <a:lstStyle/>
                    <a:p>
                      <a:pPr algn="l" fontAlgn="t"/>
                      <a:r>
                        <a:rPr lang="en-US" sz="800" b="0" i="0" u="none" strike="noStrike">
                          <a:solidFill>
                            <a:srgbClr val="000000"/>
                          </a:solidFill>
                          <a:effectLst/>
                          <a:latin typeface="+mn-lt"/>
                        </a:rPr>
                        <a:t>s3</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Lloyd-Smith, J., Schreiber, S., Kopp, P. </a:t>
                      </a:r>
                      <a:r>
                        <a:rPr lang="en-US" sz="800" b="0" i="1" u="none" strike="noStrike">
                          <a:solidFill>
                            <a:srgbClr val="000000"/>
                          </a:solidFill>
                          <a:effectLst/>
                          <a:latin typeface="+mn-lt"/>
                        </a:rPr>
                        <a:t>et al.</a:t>
                      </a:r>
                      <a:r>
                        <a:rPr lang="en-US" sz="800" b="0" i="0" u="none" strike="noStrike">
                          <a:solidFill>
                            <a:srgbClr val="000000"/>
                          </a:solidFill>
                          <a:effectLst/>
                          <a:latin typeface="+mn-lt"/>
                        </a:rPr>
                        <a:t> Superspreading and the effect of individual variation on disease emergence. </a:t>
                      </a:r>
                      <a:r>
                        <a:rPr lang="en-US" sz="800" b="0" i="1" u="none" strike="noStrike">
                          <a:solidFill>
                            <a:srgbClr val="000000"/>
                          </a:solidFill>
                          <a:effectLst/>
                          <a:latin typeface="+mn-lt"/>
                        </a:rPr>
                        <a:t>Nature</a:t>
                      </a:r>
                      <a:r>
                        <a:rPr lang="en-US" sz="800" b="0" i="0" u="none" strike="noStrike">
                          <a:solidFill>
                            <a:srgbClr val="000000"/>
                          </a:solidFill>
                          <a:effectLst/>
                          <a:latin typeface="+mn-lt"/>
                        </a:rPr>
                        <a:t> </a:t>
                      </a:r>
                      <a:r>
                        <a:rPr lang="en-US" sz="800" b="1" i="0" u="none" strike="noStrike">
                          <a:solidFill>
                            <a:srgbClr val="000000"/>
                          </a:solidFill>
                          <a:effectLst/>
                          <a:latin typeface="+mn-lt"/>
                        </a:rPr>
                        <a:t>438, </a:t>
                      </a:r>
                      <a:r>
                        <a:rPr lang="en-US" sz="800" b="0" i="0" u="none" strike="noStrike">
                          <a:solidFill>
                            <a:srgbClr val="000000"/>
                          </a:solidFill>
                          <a:effectLst/>
                          <a:latin typeface="+mn-lt"/>
                        </a:rPr>
                        <a:t>355–359 (2005). https://doi.org/10.1038/nature04153</a:t>
                      </a:r>
                    </a:p>
                  </a:txBody>
                  <a:tcPr marL="7620" marR="7620" marT="7620" marB="0">
                    <a:solidFill>
                      <a:schemeClr val="bg1">
                        <a:alpha val="50000"/>
                      </a:schemeClr>
                    </a:solidFill>
                  </a:tcPr>
                </a:tc>
                <a:extLst>
                  <a:ext uri="{0D108BD9-81ED-4DB2-BD59-A6C34878D82A}">
                    <a16:rowId xmlns:a16="http://schemas.microsoft.com/office/drawing/2014/main" val="3294500048"/>
                  </a:ext>
                </a:extLst>
              </a:tr>
              <a:tr h="204733">
                <a:tc>
                  <a:txBody>
                    <a:bodyPr/>
                    <a:lstStyle/>
                    <a:p>
                      <a:pPr algn="l" fontAlgn="t"/>
                      <a:r>
                        <a:rPr lang="en-US" sz="800" b="0" i="0" u="none" strike="noStrike">
                          <a:solidFill>
                            <a:srgbClr val="000000"/>
                          </a:solidFill>
                          <a:effectLst/>
                          <a:latin typeface="+mn-lt"/>
                        </a:rPr>
                        <a:t>s4</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Endo A, Centre for the Mathematical Modelling of Infectious Diseases COVID-19 Working Group, Abbott S et al. Estimating the overdispersion in COVID-19 transmission using outbreak sizes outside China [version 3; peer review: 2 approved]. Wellcome Open Res 2020, 5:67 (https://doi.org/10.12688/wellcomeopenres.15842.3) </a:t>
                      </a:r>
                    </a:p>
                  </a:txBody>
                  <a:tcPr marL="7620" marR="7620" marT="7620" marB="0">
                    <a:solidFill>
                      <a:schemeClr val="bg1">
                        <a:alpha val="50000"/>
                      </a:schemeClr>
                    </a:solidFill>
                  </a:tcPr>
                </a:tc>
                <a:extLst>
                  <a:ext uri="{0D108BD9-81ED-4DB2-BD59-A6C34878D82A}">
                    <a16:rowId xmlns:a16="http://schemas.microsoft.com/office/drawing/2014/main" val="1175132000"/>
                  </a:ext>
                </a:extLst>
              </a:tr>
              <a:tr h="204733">
                <a:tc>
                  <a:txBody>
                    <a:bodyPr/>
                    <a:lstStyle/>
                    <a:p>
                      <a:pPr algn="l" fontAlgn="t"/>
                      <a:r>
                        <a:rPr lang="en-US" sz="800" b="0" i="0" u="none" strike="noStrike">
                          <a:solidFill>
                            <a:srgbClr val="000000"/>
                          </a:solidFill>
                          <a:effectLst/>
                          <a:latin typeface="+mn-lt"/>
                        </a:rPr>
                        <a:t>s5</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 Leclerc QJ, Fuller NM, Knight LE et al. What settings have been linked to SARS-CoV-2 transmission clusters? [version 2; peer review: 2 approved]. Wellcome Open Res 2020, 5:83 (https://doi.org/10.12688/wellcomeopenres.15889.2) </a:t>
                      </a:r>
                    </a:p>
                  </a:txBody>
                  <a:tcPr marL="7620" marR="7620" marT="7620" marB="0">
                    <a:solidFill>
                      <a:schemeClr val="bg1">
                        <a:alpha val="50000"/>
                      </a:schemeClr>
                    </a:solidFill>
                  </a:tcPr>
                </a:tc>
                <a:extLst>
                  <a:ext uri="{0D108BD9-81ED-4DB2-BD59-A6C34878D82A}">
                    <a16:rowId xmlns:a16="http://schemas.microsoft.com/office/drawing/2014/main" val="446566165"/>
                  </a:ext>
                </a:extLst>
              </a:tr>
              <a:tr h="136488">
                <a:tc>
                  <a:txBody>
                    <a:bodyPr/>
                    <a:lstStyle/>
                    <a:p>
                      <a:pPr algn="l" fontAlgn="t"/>
                      <a:r>
                        <a:rPr lang="en-US" sz="800" b="0" i="0" u="none" strike="noStrike">
                          <a:solidFill>
                            <a:srgbClr val="000000"/>
                          </a:solidFill>
                          <a:effectLst/>
                          <a:latin typeface="+mn-lt"/>
                        </a:rPr>
                        <a:t>s6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5"/>
                        </a:rPr>
                        <a:t>https://bit.ly/3ar39ky</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616763548"/>
                  </a:ext>
                </a:extLst>
              </a:tr>
              <a:tr h="136488">
                <a:tc>
                  <a:txBody>
                    <a:bodyPr/>
                    <a:lstStyle/>
                    <a:p>
                      <a:pPr algn="l" fontAlgn="t"/>
                      <a:r>
                        <a:rPr lang="en-US" sz="800" b="0" i="0" u="none" strike="noStrike">
                          <a:solidFill>
                            <a:srgbClr val="000000"/>
                          </a:solidFill>
                          <a:effectLst/>
                          <a:latin typeface="+mn-lt"/>
                        </a:rPr>
                        <a:t>S6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6"/>
                        </a:rPr>
                        <a:t>https://www.rki.de/DE/Content/InfAZ/N/Neuartiges_Coronavirus/Situationsberichte/2020-05-30-de.pdf?__blob=publicationFile</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604659958"/>
                  </a:ext>
                </a:extLst>
              </a:tr>
              <a:tr h="136488">
                <a:tc>
                  <a:txBody>
                    <a:bodyPr/>
                    <a:lstStyle/>
                    <a:p>
                      <a:pPr algn="l" fontAlgn="t"/>
                      <a:r>
                        <a:rPr lang="en-US" sz="800" b="0" i="0" u="none" strike="noStrike">
                          <a:solidFill>
                            <a:srgbClr val="000000"/>
                          </a:solidFill>
                          <a:effectLst/>
                          <a:latin typeface="+mn-lt"/>
                        </a:rPr>
                        <a:t>s7</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Hua Qian, Te Miao, Li LIU, Xiaohong Zheng, Danting Luo, Yuguo Li,  Indoor transmission of SARS-CoV-2, medRxiv 2020.04.04.20053058; doi: https://doi.org/10.1101/2020.04.04.20053058 </a:t>
                      </a:r>
                    </a:p>
                  </a:txBody>
                  <a:tcPr marL="7620" marR="7620" marT="7620" marB="0">
                    <a:solidFill>
                      <a:schemeClr val="bg1">
                        <a:alpha val="50000"/>
                      </a:schemeClr>
                    </a:solidFill>
                  </a:tcPr>
                </a:tc>
                <a:extLst>
                  <a:ext uri="{0D108BD9-81ED-4DB2-BD59-A6C34878D82A}">
                    <a16:rowId xmlns:a16="http://schemas.microsoft.com/office/drawing/2014/main" val="4118776129"/>
                  </a:ext>
                </a:extLst>
              </a:tr>
              <a:tr h="136488">
                <a:tc>
                  <a:txBody>
                    <a:bodyPr/>
                    <a:lstStyle/>
                    <a:p>
                      <a:pPr algn="l" fontAlgn="t"/>
                      <a:r>
                        <a:rPr lang="en-US" sz="800" b="0" i="0" u="none" strike="noStrike">
                          <a:solidFill>
                            <a:srgbClr val="000000"/>
                          </a:solidFill>
                          <a:effectLst/>
                          <a:latin typeface="+mn-lt"/>
                        </a:rPr>
                        <a:t>S7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7"/>
                        </a:rPr>
                        <a:t>https://www.thelancet.com/journals/laninf/article/PIIS1473-3099(20)30243-7/fulltext</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39135326"/>
                  </a:ext>
                </a:extLst>
              </a:tr>
              <a:tr h="136488">
                <a:tc>
                  <a:txBody>
                    <a:bodyPr/>
                    <a:lstStyle/>
                    <a:p>
                      <a:pPr algn="l" fontAlgn="t"/>
                      <a:r>
                        <a:rPr lang="en-US" sz="800" b="0" i="0" u="none" strike="noStrike">
                          <a:solidFill>
                            <a:srgbClr val="000000"/>
                          </a:solidFill>
                          <a:effectLst/>
                          <a:latin typeface="+mn-lt"/>
                        </a:rPr>
                        <a:t>s8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8"/>
                        </a:rPr>
                        <a:t>https://www.deutsche-apotheker-zeitung.de/daz-az/2003/daz-38-2003/uid-10657 </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777971067"/>
                  </a:ext>
                </a:extLst>
              </a:tr>
              <a:tr h="68244">
                <a:tc>
                  <a:txBody>
                    <a:bodyPr/>
                    <a:lstStyle/>
                    <a:p>
                      <a:pPr algn="l" fontAlgn="t"/>
                      <a:r>
                        <a:rPr lang="en-US" sz="800" b="0" i="0" u="none" strike="noStrike">
                          <a:solidFill>
                            <a:srgbClr val="000000"/>
                          </a:solidFill>
                          <a:effectLst/>
                          <a:latin typeface="+mn-lt"/>
                        </a:rPr>
                        <a:t>S8</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Li, Q. et al. Early transmission dynamics in Wuhan, China, of novel coronavirus-infected pneumonia. N. Engl. J. Med. 382, 1199–1207 (2020), DOI: 10.1056/NEJMoa2001316</a:t>
                      </a:r>
                    </a:p>
                  </a:txBody>
                  <a:tcPr marL="7620" marR="7620" marT="7620" marB="0">
                    <a:solidFill>
                      <a:schemeClr val="bg1">
                        <a:alpha val="50000"/>
                      </a:schemeClr>
                    </a:solidFill>
                  </a:tcPr>
                </a:tc>
                <a:extLst>
                  <a:ext uri="{0D108BD9-81ED-4DB2-BD59-A6C34878D82A}">
                    <a16:rowId xmlns:a16="http://schemas.microsoft.com/office/drawing/2014/main" val="2773795711"/>
                  </a:ext>
                </a:extLst>
              </a:tr>
              <a:tr h="136488">
                <a:tc>
                  <a:txBody>
                    <a:bodyPr/>
                    <a:lstStyle/>
                    <a:p>
                      <a:pPr algn="l" fontAlgn="t"/>
                      <a:r>
                        <a:rPr lang="en-US" sz="800" b="0" i="0" u="none" strike="noStrike">
                          <a:solidFill>
                            <a:srgbClr val="000000"/>
                          </a:solidFill>
                          <a:effectLst/>
                          <a:latin typeface="+mn-lt"/>
                        </a:rPr>
                        <a:t>t1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9"/>
                        </a:rPr>
                        <a:t>https://docs.google.com/presentation/d/1M-tZ2rxnxv8vCMmX5NwuxeYnNBdfg3lOdZ3Z-rTWluQ/present#slide=id.g74a92eef9f_8_0</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416508338"/>
                  </a:ext>
                </a:extLst>
              </a:tr>
              <a:tr h="136488">
                <a:tc>
                  <a:txBody>
                    <a:bodyPr/>
                    <a:lstStyle/>
                    <a:p>
                      <a:pPr algn="l" fontAlgn="t"/>
                      <a:r>
                        <a:rPr lang="en-US" sz="800" b="0" i="0" u="none" strike="noStrike">
                          <a:solidFill>
                            <a:srgbClr val="000000"/>
                          </a:solidFill>
                          <a:effectLst/>
                          <a:latin typeface="+mn-lt"/>
                        </a:rPr>
                        <a:t>t10</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0"/>
                        </a:rPr>
                        <a:t>https://milano.corriere.it/notizie/cronaca/18_gennaio_10/milano-terapie-intensive-collasso-l-influenza-gia-48-malati-gravi-molte-operazioni-rinviate-c9dc43a6-f5d1-11e7-9b06-fe054c3be5b2.shtml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250426588"/>
                  </a:ext>
                </a:extLst>
              </a:tr>
              <a:tr h="136488">
                <a:tc>
                  <a:txBody>
                    <a:bodyPr/>
                    <a:lstStyle/>
                    <a:p>
                      <a:pPr algn="l" fontAlgn="t"/>
                      <a:r>
                        <a:rPr lang="en-US" sz="800" b="0" i="0" u="none" strike="noStrike">
                          <a:solidFill>
                            <a:srgbClr val="000000"/>
                          </a:solidFill>
                          <a:effectLst/>
                          <a:latin typeface="+mn-lt"/>
                        </a:rPr>
                        <a:t>t11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1"/>
                        </a:rPr>
                        <a:t>https://www.heise.de/tp/features/Covid-19-Ausgelieferte-Altenheime-4771968.html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502846910"/>
                  </a:ext>
                </a:extLst>
              </a:tr>
              <a:tr h="204733">
                <a:tc>
                  <a:txBody>
                    <a:bodyPr/>
                    <a:lstStyle/>
                    <a:p>
                      <a:pPr algn="l" fontAlgn="t"/>
                      <a:r>
                        <a:rPr lang="en-US" sz="800" b="0" i="0" u="none" strike="noStrike">
                          <a:solidFill>
                            <a:srgbClr val="000000"/>
                          </a:solidFill>
                          <a:effectLst/>
                          <a:latin typeface="+mn-lt"/>
                        </a:rPr>
                        <a:t>t12</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https://www.tagesschau.de/ausland/italien-corona-abwasser-101.html </a:t>
                      </a:r>
                    </a:p>
                  </a:txBody>
                  <a:tcPr marL="7620" marR="7620" marT="7620" marB="0">
                    <a:solidFill>
                      <a:schemeClr val="bg1">
                        <a:alpha val="50000"/>
                      </a:schemeClr>
                    </a:solidFill>
                  </a:tcPr>
                </a:tc>
                <a:extLst>
                  <a:ext uri="{0D108BD9-81ED-4DB2-BD59-A6C34878D82A}">
                    <a16:rowId xmlns:a16="http://schemas.microsoft.com/office/drawing/2014/main" val="2788636015"/>
                  </a:ext>
                </a:extLst>
              </a:tr>
              <a:tr h="68244">
                <a:tc>
                  <a:txBody>
                    <a:bodyPr/>
                    <a:lstStyle/>
                    <a:p>
                      <a:pPr algn="l" fontAlgn="t"/>
                      <a:r>
                        <a:rPr lang="en-US" sz="800" b="0" i="0" u="none" strike="noStrike">
                          <a:solidFill>
                            <a:srgbClr val="000000"/>
                          </a:solidFill>
                          <a:effectLst/>
                          <a:latin typeface="+mn-lt"/>
                        </a:rPr>
                        <a:t>t2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2"/>
                        </a:rPr>
                        <a:t>https://docs.google.com/presentation/d/1M-tZ2rxnxv8vCMmX5NwuxeYnNBdfg3lOdZ3Z-rTWluQ/present#slide=id.p9</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5878035"/>
                  </a:ext>
                </a:extLst>
              </a:tr>
              <a:tr h="136488">
                <a:tc>
                  <a:txBody>
                    <a:bodyPr/>
                    <a:lstStyle/>
                    <a:p>
                      <a:pPr algn="l" fontAlgn="t"/>
                      <a:r>
                        <a:rPr lang="en-US" sz="800" b="0" i="0" u="none" strike="noStrike" dirty="0">
                          <a:solidFill>
                            <a:srgbClr val="000000"/>
                          </a:solidFill>
                          <a:effectLst/>
                          <a:latin typeface="+mn-lt"/>
                        </a:rPr>
                        <a:t>t5</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23"/>
                        </a:rPr>
                        <a:t>https://appsso.eurostat.ec.europa.eu/nui/submitViewTableAction.do </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4956249"/>
                  </a:ext>
                </a:extLst>
              </a:tr>
            </a:tbl>
          </a:graphicData>
        </a:graphic>
      </p:graphicFrame>
    </p:spTree>
    <p:extLst>
      <p:ext uri="{BB962C8B-B14F-4D97-AF65-F5344CB8AC3E}">
        <p14:creationId xmlns:p14="http://schemas.microsoft.com/office/powerpoint/2010/main" val="2010306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9C993A-735A-4D4F-B945-E608A2424B09}"/>
              </a:ext>
            </a:extLst>
          </p:cNvPr>
          <p:cNvSpPr/>
          <p:nvPr/>
        </p:nvSpPr>
        <p:spPr>
          <a:xfrm>
            <a:off x="360000" y="526353"/>
            <a:ext cx="6624000" cy="8771632"/>
          </a:xfrm>
          <a:prstGeom prst="rect">
            <a:avLst/>
          </a:prstGeom>
          <a:solidFill>
            <a:srgbClr val="B8ED0D">
              <a:alpha val="60000"/>
            </a:srgbClr>
          </a:solidFill>
        </p:spPr>
        <p:txBody>
          <a:bodyPr wrap="square">
            <a:spAutoFit/>
          </a:bodyPr>
          <a:lstStyle/>
          <a:p>
            <a:pPr algn="just">
              <a:defRPr/>
            </a:pPr>
            <a:r>
              <a:rPr lang="de-DE" sz="2400" b="1" dirty="0"/>
              <a:t>Abkürzungsverzeichnis</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8" name="Tabelle 7">
            <a:extLst>
              <a:ext uri="{FF2B5EF4-FFF2-40B4-BE49-F238E27FC236}">
                <a16:creationId xmlns:a16="http://schemas.microsoft.com/office/drawing/2014/main" id="{1252E97D-89A9-4AEA-91B3-9A732075C3BC}"/>
              </a:ext>
            </a:extLst>
          </p:cNvPr>
          <p:cNvGraphicFramePr>
            <a:graphicFrameLocks noGrp="1"/>
          </p:cNvGraphicFramePr>
          <p:nvPr>
            <p:extLst>
              <p:ext uri="{D42A27DB-BD31-4B8C-83A1-F6EECF244321}">
                <p14:modId xmlns:p14="http://schemas.microsoft.com/office/powerpoint/2010/main" val="3011357382"/>
              </p:ext>
            </p:extLst>
          </p:nvPr>
        </p:nvGraphicFramePr>
        <p:xfrm>
          <a:off x="448107" y="928256"/>
          <a:ext cx="6447786" cy="8260468"/>
        </p:xfrm>
        <a:graphic>
          <a:graphicData uri="http://schemas.openxmlformats.org/drawingml/2006/table">
            <a:tbl>
              <a:tblPr>
                <a:tableStyleId>{5C22544A-7EE6-4342-B048-85BDC9FD1C3A}</a:tableStyleId>
              </a:tblPr>
              <a:tblGrid>
                <a:gridCol w="316690">
                  <a:extLst>
                    <a:ext uri="{9D8B030D-6E8A-4147-A177-3AD203B41FA5}">
                      <a16:colId xmlns:a16="http://schemas.microsoft.com/office/drawing/2014/main" val="3318673960"/>
                    </a:ext>
                  </a:extLst>
                </a:gridCol>
                <a:gridCol w="6131096">
                  <a:extLst>
                    <a:ext uri="{9D8B030D-6E8A-4147-A177-3AD203B41FA5}">
                      <a16:colId xmlns:a16="http://schemas.microsoft.com/office/drawing/2014/main" val="4264646177"/>
                    </a:ext>
                  </a:extLst>
                </a:gridCol>
              </a:tblGrid>
              <a:tr h="68244">
                <a:tc>
                  <a:txBody>
                    <a:bodyPr/>
                    <a:lstStyle/>
                    <a:p>
                      <a:pPr algn="l" fontAlgn="t"/>
                      <a:r>
                        <a:rPr lang="en-US" sz="800" u="none" strike="noStrike">
                          <a:effectLst/>
                        </a:rPr>
                        <a:t>Ref#</a:t>
                      </a:r>
                      <a:endParaRPr lang="en-US" sz="800" b="1" i="0" u="none" strike="noStrike">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Referenz</a:t>
                      </a:r>
                      <a:endParaRPr lang="en-US" sz="800" b="1"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8379502"/>
                  </a:ext>
                </a:extLst>
              </a:tr>
              <a:tr h="136488">
                <a:tc>
                  <a:txBody>
                    <a:bodyPr/>
                    <a:lstStyle/>
                    <a:p>
                      <a:pPr algn="l" fontAlgn="t"/>
                      <a:r>
                        <a:rPr lang="en-US" sz="800" b="0" i="0" u="none" strike="noStrike" dirty="0">
                          <a:solidFill>
                            <a:srgbClr val="000000"/>
                          </a:solidFill>
                          <a:effectLst/>
                          <a:latin typeface="+mn-lt"/>
                        </a:rPr>
                        <a:t>t6</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2"/>
                        </a:rPr>
                        <a:t>https://www.indexmundi.com/g/r.aspx?v=69</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043181272"/>
                  </a:ext>
                </a:extLst>
              </a:tr>
              <a:tr h="68244">
                <a:tc>
                  <a:txBody>
                    <a:bodyPr/>
                    <a:lstStyle/>
                    <a:p>
                      <a:pPr algn="l" fontAlgn="t"/>
                      <a:r>
                        <a:rPr lang="en-US" sz="800" b="0" i="0" u="none" strike="noStrike" dirty="0">
                          <a:solidFill>
                            <a:srgbClr val="000000"/>
                          </a:solidFill>
                          <a:effectLst/>
                          <a:latin typeface="+mn-lt"/>
                        </a:rPr>
                        <a:t>t7</a:t>
                      </a:r>
                    </a:p>
                  </a:txBody>
                  <a:tcPr marL="7620" marR="7620" marT="7620" marB="0">
                    <a:solidFill>
                      <a:schemeClr val="bg1">
                        <a:alpha val="50000"/>
                      </a:schemeClr>
                    </a:solidFill>
                  </a:tcPr>
                </a:tc>
                <a:tc>
                  <a:txBody>
                    <a:bodyPr/>
                    <a:lstStyle/>
                    <a:p>
                      <a:pPr algn="l" fontAlgn="t"/>
                      <a:r>
                        <a:rPr lang="en-US" sz="800" b="0" i="0" u="none" strike="noStrike" dirty="0">
                          <a:solidFill>
                            <a:srgbClr val="000000"/>
                          </a:solidFill>
                          <a:effectLst/>
                          <a:latin typeface="+mn-lt"/>
                        </a:rPr>
                        <a:t>https://www.indexmundi.com/g/r.aspx?t=0&amp;v=2227&amp;l=en</a:t>
                      </a:r>
                    </a:p>
                  </a:txBody>
                  <a:tcPr marL="7620" marR="7620" marT="7620" marB="0">
                    <a:solidFill>
                      <a:schemeClr val="bg1">
                        <a:alpha val="50000"/>
                      </a:schemeClr>
                    </a:solidFill>
                  </a:tcPr>
                </a:tc>
                <a:extLst>
                  <a:ext uri="{0D108BD9-81ED-4DB2-BD59-A6C34878D82A}">
                    <a16:rowId xmlns:a16="http://schemas.microsoft.com/office/drawing/2014/main" val="960349411"/>
                  </a:ext>
                </a:extLst>
              </a:tr>
              <a:tr h="68244">
                <a:tc>
                  <a:txBody>
                    <a:bodyPr/>
                    <a:lstStyle/>
                    <a:p>
                      <a:pPr algn="l" fontAlgn="t"/>
                      <a:r>
                        <a:rPr lang="en-US" sz="800" b="0" i="0" u="none" strike="noStrike">
                          <a:solidFill>
                            <a:srgbClr val="000000"/>
                          </a:solidFill>
                          <a:effectLst/>
                          <a:latin typeface="+mn-lt"/>
                        </a:rPr>
                        <a:t>t8</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3"/>
                        </a:rPr>
                        <a:t>https://de.statista.com/statistik/daten/studie/248994/umfrage/durchschnittsalter-der-bevoelkerung-in-den-eu-laendern/</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815518793"/>
                  </a:ext>
                </a:extLst>
              </a:tr>
              <a:tr h="136488">
                <a:tc>
                  <a:txBody>
                    <a:bodyPr/>
                    <a:lstStyle/>
                    <a:p>
                      <a:pPr algn="l" fontAlgn="t"/>
                      <a:r>
                        <a:rPr lang="en-US" sz="800" b="0" i="0" u="none" strike="noStrike">
                          <a:solidFill>
                            <a:srgbClr val="000000"/>
                          </a:solidFill>
                          <a:effectLst/>
                          <a:latin typeface="+mn-lt"/>
                        </a:rPr>
                        <a:t>t9</a:t>
                      </a:r>
                    </a:p>
                  </a:txBody>
                  <a:tcPr marL="7620" marR="7620" marT="7620" marB="0">
                    <a:solidFill>
                      <a:schemeClr val="bg1">
                        <a:alpha val="50000"/>
                      </a:schemeClr>
                    </a:solidFill>
                  </a:tcPr>
                </a:tc>
                <a:tc>
                  <a:txBody>
                    <a:bodyPr/>
                    <a:lstStyle/>
                    <a:p>
                      <a:pPr algn="l" fontAlgn="t"/>
                      <a:r>
                        <a:rPr lang="en-US" sz="800" b="0" i="0" u="none" strike="noStrike" dirty="0">
                          <a:solidFill>
                            <a:srgbClr val="000000"/>
                          </a:solidFill>
                          <a:effectLst/>
                          <a:latin typeface="+mn-lt"/>
                        </a:rPr>
                        <a:t>https://de.statista.com/statistik/daten/studie/243939/umfrage/anteil-der-bevoelkerung-ab-65-in-laendern-europas/</a:t>
                      </a:r>
                    </a:p>
                  </a:txBody>
                  <a:tcPr marL="7620" marR="7620" marT="7620" marB="0">
                    <a:solidFill>
                      <a:schemeClr val="bg1">
                        <a:alpha val="50000"/>
                      </a:schemeClr>
                    </a:solidFill>
                  </a:tcPr>
                </a:tc>
                <a:extLst>
                  <a:ext uri="{0D108BD9-81ED-4DB2-BD59-A6C34878D82A}">
                    <a16:rowId xmlns:a16="http://schemas.microsoft.com/office/drawing/2014/main" val="4224605342"/>
                  </a:ext>
                </a:extLst>
              </a:tr>
              <a:tr h="68244">
                <a:tc>
                  <a:txBody>
                    <a:bodyPr/>
                    <a:lstStyle/>
                    <a:p>
                      <a:pPr algn="l" fontAlgn="t"/>
                      <a:r>
                        <a:rPr lang="en-US" sz="800" b="0" i="0" u="none" strike="noStrike">
                          <a:solidFill>
                            <a:srgbClr val="000000"/>
                          </a:solidFill>
                          <a:effectLst/>
                          <a:latin typeface="+mn-lt"/>
                        </a:rPr>
                        <a:t>u1</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4"/>
                        </a:rPr>
                        <a:t>https://projekte.uni-erfurt.de/cosmo2020/cosmo-analysis.html#7_akzeptanz_der_ma%C3%9Fnahmen</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3577489"/>
                  </a:ext>
                </a:extLst>
              </a:tr>
              <a:tr h="68244">
                <a:tc>
                  <a:txBody>
                    <a:bodyPr/>
                    <a:lstStyle/>
                    <a:p>
                      <a:pPr algn="l" fontAlgn="t"/>
                      <a:r>
                        <a:rPr lang="en-US" sz="800" b="0" i="0" u="none" strike="noStrike">
                          <a:solidFill>
                            <a:srgbClr val="000000"/>
                          </a:solidFill>
                          <a:effectLst/>
                          <a:latin typeface="+mn-lt"/>
                        </a:rPr>
                        <a:t>u5</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5"/>
                        </a:rPr>
                        <a:t>https://www.uni-mannheim.de/media/Einrichtungen/gip/Corona_Studie/Schwerpunktbericht_Angstempfinden_Mannheimer_Corona_Studie.pdf</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83315065"/>
                  </a:ext>
                </a:extLst>
              </a:tr>
              <a:tr h="68244">
                <a:tc>
                  <a:txBody>
                    <a:bodyPr/>
                    <a:lstStyle/>
                    <a:p>
                      <a:pPr algn="l" fontAlgn="t"/>
                      <a:r>
                        <a:rPr lang="en-US" sz="800" b="0" i="0" u="none" strike="noStrike">
                          <a:solidFill>
                            <a:srgbClr val="000000"/>
                          </a:solidFill>
                          <a:effectLst/>
                          <a:latin typeface="+mn-lt"/>
                        </a:rPr>
                        <a:t>u6</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6"/>
                        </a:rPr>
                        <a:t>https://www.focus.de/gesundheit/news/rechtsmediziner-mahnt-michael-tsokos-wir-werden-eine-psycho-soziale-pandemie-erleben_id_11988295.html</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585147425"/>
                  </a:ext>
                </a:extLst>
              </a:tr>
              <a:tr h="68244">
                <a:tc>
                  <a:txBody>
                    <a:bodyPr/>
                    <a:lstStyle/>
                    <a:p>
                      <a:pPr algn="l" fontAlgn="t"/>
                      <a:r>
                        <a:rPr lang="en-US" sz="800" b="0" i="0" u="none" strike="noStrike">
                          <a:solidFill>
                            <a:srgbClr val="000000"/>
                          </a:solidFill>
                          <a:effectLst/>
                          <a:latin typeface="+mn-lt"/>
                        </a:rPr>
                        <a:t>u7</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7"/>
                        </a:rPr>
                        <a:t>https://www.augsburger-allgemeine.de/bayern/So-hat-sich-die-Suizidrate-in-Deutschland-waehrend-der-Corona-Krise-entwickelt-id57332446.html</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478735787"/>
                  </a:ext>
                </a:extLst>
              </a:tr>
              <a:tr h="68244">
                <a:tc>
                  <a:txBody>
                    <a:bodyPr/>
                    <a:lstStyle/>
                    <a:p>
                      <a:pPr algn="l" fontAlgn="t"/>
                      <a:r>
                        <a:rPr lang="en-US" sz="800" b="0" i="0" u="none" strike="noStrike">
                          <a:solidFill>
                            <a:srgbClr val="000000"/>
                          </a:solidFill>
                          <a:effectLst/>
                          <a:latin typeface="+mn-lt"/>
                        </a:rPr>
                        <a:t>u8</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8"/>
                        </a:rPr>
                        <a:t>https://abc7news.com/suicide-covid-19-coronavirus-rates-during-pandemic-death-by/6201962/</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641198895"/>
                  </a:ext>
                </a:extLst>
              </a:tr>
              <a:tr h="68244">
                <a:tc>
                  <a:txBody>
                    <a:bodyPr/>
                    <a:lstStyle/>
                    <a:p>
                      <a:pPr algn="l" fontAlgn="t"/>
                      <a:r>
                        <a:rPr lang="en-US" sz="800" b="0" i="0" u="none" strike="noStrike">
                          <a:solidFill>
                            <a:srgbClr val="000000"/>
                          </a:solidFill>
                          <a:effectLst/>
                          <a:latin typeface="+mn-lt"/>
                        </a:rPr>
                        <a:t>v1</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9"/>
                        </a:rPr>
                        <a:t>https://www.scinexx.de/news/biowissen/zehntausende-unbekannte-viren-im-abwasser/</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42874190"/>
                  </a:ext>
                </a:extLst>
              </a:tr>
              <a:tr h="68244">
                <a:tc>
                  <a:txBody>
                    <a:bodyPr/>
                    <a:lstStyle/>
                    <a:p>
                      <a:pPr algn="l" fontAlgn="t"/>
                      <a:r>
                        <a:rPr lang="en-US" sz="800" b="0" i="0" u="none" strike="noStrike">
                          <a:solidFill>
                            <a:srgbClr val="000000"/>
                          </a:solidFill>
                          <a:effectLst/>
                          <a:latin typeface="+mn-lt"/>
                        </a:rPr>
                        <a:t>V1</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10"/>
                        </a:rPr>
                        <a:t>https://www.suedtirolnews.it/chronik/nobelpreistraeger-sagt-coronavirus-entstand-im-labor</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362925100"/>
                  </a:ext>
                </a:extLst>
              </a:tr>
              <a:tr h="68244">
                <a:tc>
                  <a:txBody>
                    <a:bodyPr/>
                    <a:lstStyle/>
                    <a:p>
                      <a:pPr algn="l" fontAlgn="t"/>
                      <a:r>
                        <a:rPr lang="en-US" sz="800" b="0" i="0" u="none" strike="noStrike">
                          <a:solidFill>
                            <a:srgbClr val="000000"/>
                          </a:solidFill>
                          <a:effectLst/>
                          <a:latin typeface="+mn-lt"/>
                        </a:rPr>
                        <a:t>V10</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11"/>
                        </a:rPr>
                        <a:t>https://www.augsburger-allgemeine.de/politik/Schutzausruestung-fehlt-Kritik-von-Gewerkschaften-und-Heimbetreibern-id57249841.html</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873626004"/>
                  </a:ext>
                </a:extLst>
              </a:tr>
              <a:tr h="68244">
                <a:tc>
                  <a:txBody>
                    <a:bodyPr/>
                    <a:lstStyle/>
                    <a:p>
                      <a:pPr algn="l" fontAlgn="t"/>
                      <a:r>
                        <a:rPr lang="en-US" sz="800" b="0" i="0" u="none" strike="noStrike">
                          <a:solidFill>
                            <a:srgbClr val="000000"/>
                          </a:solidFill>
                          <a:effectLst/>
                          <a:latin typeface="+mn-lt"/>
                        </a:rPr>
                        <a:t>V11</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12"/>
                        </a:rPr>
                        <a:t>https://www.sueddeutsche.de/bayern/coronavirus-aerzte-apotheker-nachschub-1.4849648</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944554464"/>
                  </a:ext>
                </a:extLst>
              </a:tr>
              <a:tr h="68244">
                <a:tc>
                  <a:txBody>
                    <a:bodyPr/>
                    <a:lstStyle/>
                    <a:p>
                      <a:pPr algn="l" fontAlgn="t"/>
                      <a:r>
                        <a:rPr lang="en-US" sz="800" b="0" i="0" u="none" strike="noStrike">
                          <a:solidFill>
                            <a:srgbClr val="000000"/>
                          </a:solidFill>
                          <a:effectLst/>
                          <a:latin typeface="+mn-lt"/>
                        </a:rPr>
                        <a:t>V2</a:t>
                      </a:r>
                    </a:p>
                  </a:txBody>
                  <a:tcPr marL="7620" marR="7620" marT="7620" marB="0">
                    <a:solidFill>
                      <a:schemeClr val="bg1">
                        <a:alpha val="50000"/>
                      </a:schemeClr>
                    </a:solidFill>
                  </a:tcPr>
                </a:tc>
                <a:tc>
                  <a:txBody>
                    <a:bodyPr/>
                    <a:lstStyle/>
                    <a:p>
                      <a:pPr algn="l" fontAlgn="t"/>
                      <a:r>
                        <a:rPr lang="en-US" sz="800" b="0" i="0" u="none" strike="noStrike" dirty="0" err="1">
                          <a:solidFill>
                            <a:srgbClr val="000000"/>
                          </a:solidFill>
                          <a:effectLst/>
                          <a:latin typeface="+mn-lt"/>
                        </a:rPr>
                        <a:t>Wuze</a:t>
                      </a:r>
                      <a:r>
                        <a:rPr lang="en-US" sz="800" b="0" i="0" u="none" strike="noStrike" dirty="0">
                          <a:solidFill>
                            <a:srgbClr val="000000"/>
                          </a:solidFill>
                          <a:effectLst/>
                          <a:latin typeface="+mn-lt"/>
                        </a:rPr>
                        <a:t> Ren et al., Difference in Receptor Usage between Severe Acute Respiratory Syndrome (SARS) Coronavirus and SARS-Like Coronavirus of Bat Origin, Journal of Virology Jan 2008, 82 (4) 1899-1907; DOI: 10.1128/JVI.01085-07 </a:t>
                      </a:r>
                    </a:p>
                  </a:txBody>
                  <a:tcPr marL="7620" marR="7620" marT="7620" marB="0">
                    <a:solidFill>
                      <a:schemeClr val="bg1">
                        <a:alpha val="50000"/>
                      </a:schemeClr>
                    </a:solidFill>
                  </a:tcPr>
                </a:tc>
                <a:extLst>
                  <a:ext uri="{0D108BD9-81ED-4DB2-BD59-A6C34878D82A}">
                    <a16:rowId xmlns:a16="http://schemas.microsoft.com/office/drawing/2014/main" val="3102230814"/>
                  </a:ext>
                </a:extLst>
              </a:tr>
              <a:tr h="68244">
                <a:tc>
                  <a:txBody>
                    <a:bodyPr/>
                    <a:lstStyle/>
                    <a:p>
                      <a:pPr algn="l" fontAlgn="t"/>
                      <a:r>
                        <a:rPr lang="en-US" sz="800" b="0" i="0" u="none" strike="noStrike">
                          <a:solidFill>
                            <a:srgbClr val="000000"/>
                          </a:solidFill>
                          <a:effectLst/>
                          <a:latin typeface="+mn-lt"/>
                        </a:rPr>
                        <a:t>V3</a:t>
                      </a:r>
                    </a:p>
                  </a:txBody>
                  <a:tcPr marL="7620" marR="7620" marT="7620" marB="0">
                    <a:solidFill>
                      <a:schemeClr val="bg1">
                        <a:alpha val="50000"/>
                      </a:schemeClr>
                    </a:solidFill>
                  </a:tcPr>
                </a:tc>
                <a:tc>
                  <a:txBody>
                    <a:bodyPr/>
                    <a:lstStyle/>
                    <a:p>
                      <a:pPr algn="l" fontAlgn="t"/>
                      <a:r>
                        <a:rPr lang="en-US" sz="800" b="0" i="0" u="none" strike="noStrike" dirty="0">
                          <a:solidFill>
                            <a:srgbClr val="000000"/>
                          </a:solidFill>
                          <a:effectLst/>
                          <a:latin typeface="+mn-lt"/>
                        </a:rPr>
                        <a:t>Pradhan et al., Uncanny similarity of unique inserts in the 2019-nCoV spike protein to HIV-1 gp120 and Gag, https://doi.org/10.1101/2020.01.30.927871</a:t>
                      </a:r>
                    </a:p>
                  </a:txBody>
                  <a:tcPr marL="7620" marR="7620" marT="7620" marB="0">
                    <a:solidFill>
                      <a:schemeClr val="bg1">
                        <a:alpha val="50000"/>
                      </a:schemeClr>
                    </a:solidFill>
                  </a:tcPr>
                </a:tc>
                <a:extLst>
                  <a:ext uri="{0D108BD9-81ED-4DB2-BD59-A6C34878D82A}">
                    <a16:rowId xmlns:a16="http://schemas.microsoft.com/office/drawing/2014/main" val="793029015"/>
                  </a:ext>
                </a:extLst>
              </a:tr>
              <a:tr h="68244">
                <a:tc>
                  <a:txBody>
                    <a:bodyPr/>
                    <a:lstStyle/>
                    <a:p>
                      <a:pPr algn="l" fontAlgn="t"/>
                      <a:r>
                        <a:rPr lang="en-US" sz="800" b="0" i="0" u="none" strike="noStrike" dirty="0">
                          <a:solidFill>
                            <a:srgbClr val="000000"/>
                          </a:solidFill>
                          <a:effectLst/>
                          <a:latin typeface="+mn-lt"/>
                        </a:rPr>
                        <a:t>V4</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13"/>
                        </a:rPr>
                        <a:t>https://correctiv.org/faktencheck/2020/05/20/nein-in-sars-cov-2-wurden-nicht-im-labor-sequenzen-von-hiv-eingefuegt</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306161100"/>
                  </a:ext>
                </a:extLst>
              </a:tr>
              <a:tr h="68244">
                <a:tc>
                  <a:txBody>
                    <a:bodyPr/>
                    <a:lstStyle/>
                    <a:p>
                      <a:pPr algn="l" fontAlgn="t"/>
                      <a:r>
                        <a:rPr lang="en-US" sz="800" b="0" i="0" u="none" strike="noStrike" dirty="0">
                          <a:solidFill>
                            <a:srgbClr val="000000"/>
                          </a:solidFill>
                          <a:effectLst/>
                          <a:latin typeface="+mn-lt"/>
                        </a:rPr>
                        <a:t>v5</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Elezkurtaj et al., Causes of Death and Comorbidities in Patients with COVID-19, doi: https://doi.org/10.1101/2020.06.15.20131540 </a:t>
                      </a:r>
                    </a:p>
                  </a:txBody>
                  <a:tcPr marL="7620" marR="7620" marT="7620" marB="0">
                    <a:solidFill>
                      <a:schemeClr val="bg1">
                        <a:alpha val="50000"/>
                      </a:schemeClr>
                    </a:solidFill>
                  </a:tcPr>
                </a:tc>
                <a:extLst>
                  <a:ext uri="{0D108BD9-81ED-4DB2-BD59-A6C34878D82A}">
                    <a16:rowId xmlns:a16="http://schemas.microsoft.com/office/drawing/2014/main" val="3660043779"/>
                  </a:ext>
                </a:extLst>
              </a:tr>
              <a:tr h="68244">
                <a:tc>
                  <a:txBody>
                    <a:bodyPr/>
                    <a:lstStyle/>
                    <a:p>
                      <a:pPr algn="l" fontAlgn="t"/>
                      <a:r>
                        <a:rPr lang="en-US" sz="800" b="0" i="0" u="none" strike="noStrike">
                          <a:solidFill>
                            <a:srgbClr val="000000"/>
                          </a:solidFill>
                          <a:effectLst/>
                          <a:latin typeface="+mn-lt"/>
                        </a:rPr>
                        <a:t>v6</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Richardson S, Hirsch JS, Narasimhan M, et al. Presenting Characteristics, Comorbidities, and Outcomes Among 5700 Patients Hospitalized With COVID-19 in the New York City Area. JAMA. 2020;323(20):2052–2059. doi:10.1001/jama.2020.6775</a:t>
                      </a:r>
                    </a:p>
                  </a:txBody>
                  <a:tcPr marL="7620" marR="7620" marT="7620" marB="0">
                    <a:solidFill>
                      <a:schemeClr val="bg1">
                        <a:alpha val="50000"/>
                      </a:schemeClr>
                    </a:solidFill>
                  </a:tcPr>
                </a:tc>
                <a:extLst>
                  <a:ext uri="{0D108BD9-81ED-4DB2-BD59-A6C34878D82A}">
                    <a16:rowId xmlns:a16="http://schemas.microsoft.com/office/drawing/2014/main" val="1584723126"/>
                  </a:ext>
                </a:extLst>
              </a:tr>
              <a:tr h="204733">
                <a:tc>
                  <a:txBody>
                    <a:bodyPr/>
                    <a:lstStyle/>
                    <a:p>
                      <a:pPr algn="l" fontAlgn="t"/>
                      <a:r>
                        <a:rPr lang="en-US" sz="800" b="0" i="0" u="none" strike="noStrike">
                          <a:solidFill>
                            <a:srgbClr val="000000"/>
                          </a:solidFill>
                          <a:effectLst/>
                          <a:latin typeface="+mn-lt"/>
                        </a:rPr>
                        <a:t>V6</a:t>
                      </a:r>
                    </a:p>
                  </a:txBody>
                  <a:tcPr marL="7620" marR="7620" marT="7620" marB="0">
                    <a:solidFill>
                      <a:schemeClr val="bg1">
                        <a:alpha val="50000"/>
                      </a:schemeClr>
                    </a:solidFill>
                  </a:tcPr>
                </a:tc>
                <a:tc>
                  <a:txBody>
                    <a:bodyPr/>
                    <a:lstStyle/>
                    <a:p>
                      <a:pPr algn="l" fontAlgn="t"/>
                      <a:r>
                        <a:rPr lang="de-DE" sz="800" b="0" i="0" u="none" strike="noStrike">
                          <a:solidFill>
                            <a:srgbClr val="000000"/>
                          </a:solidFill>
                          <a:effectLst/>
                          <a:latin typeface="+mn-lt"/>
                        </a:rPr>
                        <a:t>Artikel 4 Nummer 3 und 4 des Beschlusses Nr. 1313/2013/EU vom 17. Dezember 2013 über ein Katastrophenschutzverfahren der Union</a:t>
                      </a:r>
                    </a:p>
                  </a:txBody>
                  <a:tcPr marL="7620" marR="7620" marT="7620" marB="0">
                    <a:solidFill>
                      <a:schemeClr val="bg1">
                        <a:alpha val="50000"/>
                      </a:schemeClr>
                    </a:solidFill>
                  </a:tcPr>
                </a:tc>
                <a:extLst>
                  <a:ext uri="{0D108BD9-81ED-4DB2-BD59-A6C34878D82A}">
                    <a16:rowId xmlns:a16="http://schemas.microsoft.com/office/drawing/2014/main" val="4280061020"/>
                  </a:ext>
                </a:extLst>
              </a:tr>
              <a:tr h="136488">
                <a:tc>
                  <a:txBody>
                    <a:bodyPr/>
                    <a:lstStyle/>
                    <a:p>
                      <a:pPr algn="l" fontAlgn="t"/>
                      <a:r>
                        <a:rPr lang="en-US" sz="800" b="0" i="0" u="none" strike="noStrike">
                          <a:solidFill>
                            <a:srgbClr val="000000"/>
                          </a:solidFill>
                          <a:effectLst/>
                          <a:latin typeface="+mn-lt"/>
                        </a:rPr>
                        <a:t>v7</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Guan, Wei-Jie et al. “Comorbidity and its impact on 1590 patients with COVID-19 in China: a nationwide analysis.” The European respiratory journal vol. 55,5 2000547. 14 May. 2020, doi:10.1183/13993003.00547-2020</a:t>
                      </a:r>
                    </a:p>
                  </a:txBody>
                  <a:tcPr marL="7620" marR="7620" marT="7620" marB="0">
                    <a:solidFill>
                      <a:schemeClr val="bg1">
                        <a:alpha val="50000"/>
                      </a:schemeClr>
                    </a:solidFill>
                  </a:tcPr>
                </a:tc>
                <a:extLst>
                  <a:ext uri="{0D108BD9-81ED-4DB2-BD59-A6C34878D82A}">
                    <a16:rowId xmlns:a16="http://schemas.microsoft.com/office/drawing/2014/main" val="2717482894"/>
                  </a:ext>
                </a:extLst>
              </a:tr>
              <a:tr h="136488">
                <a:tc>
                  <a:txBody>
                    <a:bodyPr/>
                    <a:lstStyle/>
                    <a:p>
                      <a:pPr algn="l" fontAlgn="t"/>
                      <a:r>
                        <a:rPr lang="en-US" sz="800" b="0" i="0" u="none" strike="noStrike">
                          <a:solidFill>
                            <a:srgbClr val="000000"/>
                          </a:solidFill>
                          <a:effectLst/>
                          <a:latin typeface="+mn-lt"/>
                        </a:rPr>
                        <a:t>V7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4"/>
                        </a:rPr>
                        <a:t>https://www.sueddeutsche.de/bayern/coronavirus-bayern-rueckblick-januar-februar-1.4794769</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60109836"/>
                  </a:ext>
                </a:extLst>
              </a:tr>
              <a:tr h="68244">
                <a:tc>
                  <a:txBody>
                    <a:bodyPr/>
                    <a:lstStyle/>
                    <a:p>
                      <a:pPr algn="l" fontAlgn="t"/>
                      <a:r>
                        <a:rPr lang="en-US" sz="800" b="0" i="0" u="none" strike="noStrike">
                          <a:solidFill>
                            <a:srgbClr val="000000"/>
                          </a:solidFill>
                          <a:effectLst/>
                          <a:latin typeface="+mn-lt"/>
                        </a:rPr>
                        <a:t>v8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5"/>
                        </a:rPr>
                        <a:t>https://www.statista.com/statistics/1110949/common-comorbidities-in-covid-19-deceased-patients-in-italy/</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7750402"/>
                  </a:ext>
                </a:extLst>
              </a:tr>
              <a:tr h="68244">
                <a:tc>
                  <a:txBody>
                    <a:bodyPr/>
                    <a:lstStyle/>
                    <a:p>
                      <a:pPr algn="l" fontAlgn="t"/>
                      <a:r>
                        <a:rPr lang="en-US" sz="800" b="0" i="0" u="none" strike="noStrike">
                          <a:solidFill>
                            <a:srgbClr val="000000"/>
                          </a:solidFill>
                          <a:effectLst/>
                          <a:latin typeface="+mn-lt"/>
                        </a:rPr>
                        <a:t>V8</a:t>
                      </a:r>
                    </a:p>
                  </a:txBody>
                  <a:tcPr marL="7620" marR="7620" marT="7620" marB="0">
                    <a:solidFill>
                      <a:schemeClr val="bg1">
                        <a:alpha val="50000"/>
                      </a:schemeClr>
                    </a:solidFill>
                  </a:tcPr>
                </a:tc>
                <a:tc>
                  <a:txBody>
                    <a:bodyPr/>
                    <a:lstStyle/>
                    <a:p>
                      <a:pPr algn="l" fontAlgn="t"/>
                      <a:r>
                        <a:rPr lang="de-DE" sz="800" b="0" i="0" u="none" strike="noStrike">
                          <a:solidFill>
                            <a:srgbClr val="000000"/>
                          </a:solidFill>
                          <a:effectLst/>
                          <a:latin typeface="+mn-lt"/>
                        </a:rPr>
                        <a:t>https://www.rki.de/DE/Content/InfAZ/I/Influenza/Pandemieplanung/Pandemieplanung_Node.htmlZweite Hilfslieferung: https://www.auswaertiges-amt.de/de/newsroom/maas-hilfsgueter-coronavirus/2307756</a:t>
                      </a:r>
                    </a:p>
                  </a:txBody>
                  <a:tcPr marL="7620" marR="7620" marT="7620" marB="0">
                    <a:solidFill>
                      <a:schemeClr val="bg1">
                        <a:alpha val="50000"/>
                      </a:schemeClr>
                    </a:solidFill>
                  </a:tcPr>
                </a:tc>
                <a:extLst>
                  <a:ext uri="{0D108BD9-81ED-4DB2-BD59-A6C34878D82A}">
                    <a16:rowId xmlns:a16="http://schemas.microsoft.com/office/drawing/2014/main" val="2193902931"/>
                  </a:ext>
                </a:extLst>
              </a:tr>
              <a:tr h="68244">
                <a:tc>
                  <a:txBody>
                    <a:bodyPr/>
                    <a:lstStyle/>
                    <a:p>
                      <a:pPr algn="l" fontAlgn="t"/>
                      <a:r>
                        <a:rPr lang="en-US" sz="800" b="0" i="0" u="none" strike="noStrike">
                          <a:solidFill>
                            <a:srgbClr val="000000"/>
                          </a:solidFill>
                          <a:effectLst/>
                          <a:latin typeface="+mn-lt"/>
                        </a:rPr>
                        <a:t>v9</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6"/>
                        </a:rPr>
                        <a:t>https://www.epicentro.iss.it/en/coronavirus/bollettino/Report-COVID-2019_22_july_2020.pdf</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94500048"/>
                  </a:ext>
                </a:extLst>
              </a:tr>
              <a:tr h="204733">
                <a:tc>
                  <a:txBody>
                    <a:bodyPr/>
                    <a:lstStyle/>
                    <a:p>
                      <a:pPr algn="l" fontAlgn="t"/>
                      <a:r>
                        <a:rPr lang="en-US" sz="800" b="0" i="0" u="none" strike="noStrike">
                          <a:solidFill>
                            <a:srgbClr val="000000"/>
                          </a:solidFill>
                          <a:effectLst/>
                          <a:latin typeface="+mn-lt"/>
                        </a:rPr>
                        <a:t>V9</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7"/>
                        </a:rPr>
                        <a:t>https://www.auswaertiges-amt.de/de/newsroom/maas-hilfsgueter-coronavirus/2307756</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75132000"/>
                  </a:ext>
                </a:extLst>
              </a:tr>
              <a:tr h="204733">
                <a:tc>
                  <a:txBody>
                    <a:bodyPr/>
                    <a:lstStyle/>
                    <a:p>
                      <a:pPr algn="l" fontAlgn="t"/>
                      <a:r>
                        <a:rPr lang="en-US" sz="800" b="0" i="0" u="none" strike="noStrike">
                          <a:solidFill>
                            <a:srgbClr val="000000"/>
                          </a:solidFill>
                          <a:effectLst/>
                          <a:latin typeface="+mn-lt"/>
                        </a:rPr>
                        <a:t>w1</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Andersen, K.G., Rambaut, A., Lipkin, W.I. et al. The proximal origin of SARS-CoV-2. Nat Med 26, 450–452 (2020). https://doi.org/10.1038/s41591-020-0820-9</a:t>
                      </a:r>
                    </a:p>
                  </a:txBody>
                  <a:tcPr marL="7620" marR="7620" marT="7620" marB="0">
                    <a:solidFill>
                      <a:schemeClr val="bg1">
                        <a:alpha val="50000"/>
                      </a:schemeClr>
                    </a:solidFill>
                  </a:tcPr>
                </a:tc>
                <a:extLst>
                  <a:ext uri="{0D108BD9-81ED-4DB2-BD59-A6C34878D82A}">
                    <a16:rowId xmlns:a16="http://schemas.microsoft.com/office/drawing/2014/main" val="446566165"/>
                  </a:ext>
                </a:extLst>
              </a:tr>
              <a:tr h="136488">
                <a:tc>
                  <a:txBody>
                    <a:bodyPr/>
                    <a:lstStyle/>
                    <a:p>
                      <a:pPr algn="l" fontAlgn="t"/>
                      <a:r>
                        <a:rPr lang="en-US" sz="800" b="0" i="0" u="none" strike="noStrike">
                          <a:solidFill>
                            <a:srgbClr val="000000"/>
                          </a:solidFill>
                          <a:effectLst/>
                          <a:latin typeface="+mn-lt"/>
                        </a:rPr>
                        <a:t>W1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8"/>
                        </a:rPr>
                        <a:t>https://de.wikipedia.org/wiki/COVID-19-Pandemie_in_Schweden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616763548"/>
                  </a:ext>
                </a:extLst>
              </a:tr>
              <a:tr h="136488">
                <a:tc>
                  <a:txBody>
                    <a:bodyPr/>
                    <a:lstStyle/>
                    <a:p>
                      <a:pPr algn="l" fontAlgn="t"/>
                      <a:r>
                        <a:rPr lang="en-US" sz="800" b="0" i="0" u="none" strike="noStrike">
                          <a:solidFill>
                            <a:srgbClr val="000000"/>
                          </a:solidFill>
                          <a:effectLst/>
                          <a:latin typeface="+mn-lt"/>
                        </a:rPr>
                        <a:t>w2</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Huang et al, Clinical features of patients infected with 2019 novel coronavirus in Wuhan, China, The Lancet  Volume 395, ISSUE 10223, P497-506, February 15, 2020, https://doi.org/10.1016/S0140-6736(20)30183-5</a:t>
                      </a:r>
                    </a:p>
                  </a:txBody>
                  <a:tcPr marL="7620" marR="7620" marT="7620" marB="0">
                    <a:solidFill>
                      <a:schemeClr val="bg1">
                        <a:alpha val="50000"/>
                      </a:schemeClr>
                    </a:solidFill>
                  </a:tcPr>
                </a:tc>
                <a:extLst>
                  <a:ext uri="{0D108BD9-81ED-4DB2-BD59-A6C34878D82A}">
                    <a16:rowId xmlns:a16="http://schemas.microsoft.com/office/drawing/2014/main" val="1604659958"/>
                  </a:ext>
                </a:extLst>
              </a:tr>
              <a:tr h="136488">
                <a:tc>
                  <a:txBody>
                    <a:bodyPr/>
                    <a:lstStyle/>
                    <a:p>
                      <a:pPr algn="l" fontAlgn="t"/>
                      <a:r>
                        <a:rPr lang="en-US" sz="800" b="0" i="0" u="none" strike="noStrike">
                          <a:solidFill>
                            <a:srgbClr val="000000"/>
                          </a:solidFill>
                          <a:effectLst/>
                          <a:latin typeface="+mn-lt"/>
                        </a:rPr>
                        <a:t>W2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19"/>
                        </a:rPr>
                        <a:t>https://raw.githubusercontent.com/CSSEGISandData/COVID-19/master/csse_covid_19_data/csse_covid_19_time_series/time_series_covid19_deaths_global.csv</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118776129"/>
                  </a:ext>
                </a:extLst>
              </a:tr>
              <a:tr h="136488">
                <a:tc>
                  <a:txBody>
                    <a:bodyPr/>
                    <a:lstStyle/>
                    <a:p>
                      <a:pPr algn="l" fontAlgn="t"/>
                      <a:r>
                        <a:rPr lang="en-US" sz="800" b="0" i="0" u="none" strike="noStrike">
                          <a:solidFill>
                            <a:srgbClr val="000000"/>
                          </a:solidFill>
                          <a:effectLst/>
                          <a:latin typeface="+mn-lt"/>
                        </a:rPr>
                        <a:t>w3</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Cui, J., Li, F. &amp; Shi, Z. Origin and evolution of pathogenic coronaviruses. Nat Rev Microbiol 17, 181–192 (2019). https://doi.org/10.1038/s41579-018-0118-9</a:t>
                      </a:r>
                    </a:p>
                  </a:txBody>
                  <a:tcPr marL="7620" marR="7620" marT="7620" marB="0">
                    <a:solidFill>
                      <a:schemeClr val="bg1">
                        <a:alpha val="50000"/>
                      </a:schemeClr>
                    </a:solidFill>
                  </a:tcPr>
                </a:tc>
                <a:extLst>
                  <a:ext uri="{0D108BD9-81ED-4DB2-BD59-A6C34878D82A}">
                    <a16:rowId xmlns:a16="http://schemas.microsoft.com/office/drawing/2014/main" val="2739135326"/>
                  </a:ext>
                </a:extLst>
              </a:tr>
              <a:tr h="136488">
                <a:tc>
                  <a:txBody>
                    <a:bodyPr/>
                    <a:lstStyle/>
                    <a:p>
                      <a:pPr algn="l" fontAlgn="t"/>
                      <a:r>
                        <a:rPr lang="en-US" sz="800" b="0" i="0" u="none" strike="noStrike">
                          <a:solidFill>
                            <a:srgbClr val="000000"/>
                          </a:solidFill>
                          <a:effectLst/>
                          <a:latin typeface="+mn-lt"/>
                        </a:rPr>
                        <a:t>W3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0"/>
                        </a:rPr>
                        <a:t>https://www.arcgis.com/sharing/rest/content/items/b5e7488e117749c19881cce45db13f7e/data</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777971067"/>
                  </a:ext>
                </a:extLst>
              </a:tr>
              <a:tr h="68244">
                <a:tc>
                  <a:txBody>
                    <a:bodyPr/>
                    <a:lstStyle/>
                    <a:p>
                      <a:pPr algn="l" fontAlgn="t"/>
                      <a:r>
                        <a:rPr lang="en-US" sz="800" b="0" i="0" u="none" strike="noStrike">
                          <a:solidFill>
                            <a:srgbClr val="000000"/>
                          </a:solidFill>
                          <a:effectLst/>
                          <a:latin typeface="+mn-lt"/>
                        </a:rPr>
                        <a:t>w4</a:t>
                      </a:r>
                    </a:p>
                  </a:txBody>
                  <a:tcPr marL="7620" marR="7620" marT="7620" marB="0">
                    <a:solidFill>
                      <a:schemeClr val="bg1">
                        <a:alpha val="50000"/>
                      </a:schemeClr>
                    </a:solidFill>
                  </a:tcPr>
                </a:tc>
                <a:tc>
                  <a:txBody>
                    <a:bodyPr/>
                    <a:lstStyle/>
                    <a:p>
                      <a:pPr algn="l" fontAlgn="t"/>
                      <a:r>
                        <a:rPr lang="de-DE" sz="800" b="0" i="0" u="none" strike="noStrike">
                          <a:solidFill>
                            <a:srgbClr val="000000"/>
                          </a:solidFill>
                          <a:effectLst/>
                          <a:latin typeface="+mn-lt"/>
                        </a:rPr>
                        <a:t>Koch, Die Welt geht jetzt auf Distanz zu China, https://www.rnd.de/politik/corona-pandemie-die-welt-geht-jetzt-auf-distanz-zu-china-P2NOGLYHFNHGZNET6NTFUZCDEE.html</a:t>
                      </a:r>
                    </a:p>
                  </a:txBody>
                  <a:tcPr marL="7620" marR="7620" marT="7620" marB="0">
                    <a:solidFill>
                      <a:schemeClr val="bg1">
                        <a:alpha val="50000"/>
                      </a:schemeClr>
                    </a:solidFill>
                  </a:tcPr>
                </a:tc>
                <a:extLst>
                  <a:ext uri="{0D108BD9-81ED-4DB2-BD59-A6C34878D82A}">
                    <a16:rowId xmlns:a16="http://schemas.microsoft.com/office/drawing/2014/main" val="2773795711"/>
                  </a:ext>
                </a:extLst>
              </a:tr>
              <a:tr h="136488">
                <a:tc>
                  <a:txBody>
                    <a:bodyPr/>
                    <a:lstStyle/>
                    <a:p>
                      <a:pPr algn="l" fontAlgn="t"/>
                      <a:r>
                        <a:rPr lang="en-US" sz="800" b="0" i="0" u="none" strike="noStrike">
                          <a:solidFill>
                            <a:srgbClr val="000000"/>
                          </a:solidFill>
                          <a:effectLst/>
                          <a:latin typeface="+mn-lt"/>
                        </a:rPr>
                        <a:t>w5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1"/>
                        </a:rPr>
                        <a:t>https://www.spiegel.de/politik/ausland/coronavirus-wuhan-labor-weist-behauptungen-ueber-virus-zurueck-a-28f8f390-c5d9-4a55-b667-1bb8d9811eba</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416508338"/>
                  </a:ext>
                </a:extLst>
              </a:tr>
              <a:tr h="136488">
                <a:tc>
                  <a:txBody>
                    <a:bodyPr/>
                    <a:lstStyle/>
                    <a:p>
                      <a:pPr algn="l" fontAlgn="t"/>
                      <a:r>
                        <a:rPr lang="en-US" sz="800" b="0" i="0" u="none" strike="noStrike">
                          <a:solidFill>
                            <a:srgbClr val="000000"/>
                          </a:solidFill>
                          <a:effectLst/>
                          <a:latin typeface="+mn-lt"/>
                        </a:rPr>
                        <a:t>w6</a:t>
                      </a:r>
                    </a:p>
                  </a:txBody>
                  <a:tcPr marL="7620" marR="7620" marT="7620" marB="0">
                    <a:solidFill>
                      <a:schemeClr val="bg1">
                        <a:alpha val="50000"/>
                      </a:schemeClr>
                    </a:solidFill>
                  </a:tcPr>
                </a:tc>
                <a:tc>
                  <a:txBody>
                    <a:bodyPr/>
                    <a:lstStyle/>
                    <a:p>
                      <a:pPr algn="l" fontAlgn="t"/>
                      <a:r>
                        <a:rPr lang="en-US" sz="800" b="0" i="0" u="none" strike="noStrike">
                          <a:solidFill>
                            <a:srgbClr val="000000"/>
                          </a:solidFill>
                          <a:effectLst/>
                          <a:latin typeface="+mn-lt"/>
                        </a:rPr>
                        <a:t>Woodwared, Chinese CDC Now Says The Wuhan Wet Market Wasn't The Origin of The Virus, https://www.sciencealert.com/chinese-cdc-now-says-the-wuhan-wet-market-was-the-site-of-a-super-spreader-event</a:t>
                      </a:r>
                    </a:p>
                  </a:txBody>
                  <a:tcPr marL="7620" marR="7620" marT="7620" marB="0">
                    <a:solidFill>
                      <a:schemeClr val="bg1">
                        <a:alpha val="50000"/>
                      </a:schemeClr>
                    </a:solidFill>
                  </a:tcPr>
                </a:tc>
                <a:extLst>
                  <a:ext uri="{0D108BD9-81ED-4DB2-BD59-A6C34878D82A}">
                    <a16:rowId xmlns:a16="http://schemas.microsoft.com/office/drawing/2014/main" val="2250426588"/>
                  </a:ext>
                </a:extLst>
              </a:tr>
              <a:tr h="136488">
                <a:tc>
                  <a:txBody>
                    <a:bodyPr/>
                    <a:lstStyle/>
                    <a:p>
                      <a:pPr algn="l" fontAlgn="t"/>
                      <a:r>
                        <a:rPr lang="en-US" sz="800" b="0" i="0" u="none" strike="noStrike">
                          <a:solidFill>
                            <a:srgbClr val="000000"/>
                          </a:solidFill>
                          <a:effectLst/>
                          <a:latin typeface="+mn-lt"/>
                        </a:rPr>
                        <a:t>W6</a:t>
                      </a:r>
                    </a:p>
                  </a:txBody>
                  <a:tcPr marL="7620" marR="7620" marT="7620" marB="0">
                    <a:solidFill>
                      <a:schemeClr val="bg1">
                        <a:alpha val="50000"/>
                      </a:schemeClr>
                    </a:solidFill>
                  </a:tcPr>
                </a:tc>
                <a:tc>
                  <a:txBody>
                    <a:bodyPr/>
                    <a:lstStyle/>
                    <a:p>
                      <a:pPr algn="l" fontAlgn="t"/>
                      <a:r>
                        <a:rPr lang="de-DE" sz="800" b="0" i="0" u="sng" strike="noStrike">
                          <a:solidFill>
                            <a:srgbClr val="0563C1"/>
                          </a:solidFill>
                          <a:effectLst/>
                          <a:latin typeface="+mn-lt"/>
                          <a:hlinkClick r:id="rId22"/>
                        </a:rPr>
                        <a:t>https://covid19.healthdata.org/united-states-of-america abgerufen am 21.5.2020</a:t>
                      </a:r>
                      <a:endParaRPr lang="de-DE"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502846910"/>
                  </a:ext>
                </a:extLst>
              </a:tr>
              <a:tr h="204733">
                <a:tc>
                  <a:txBody>
                    <a:bodyPr/>
                    <a:lstStyle/>
                    <a:p>
                      <a:pPr algn="l" fontAlgn="t"/>
                      <a:r>
                        <a:rPr lang="en-US" sz="800" b="0" i="0" u="none" strike="noStrike">
                          <a:solidFill>
                            <a:srgbClr val="000000"/>
                          </a:solidFill>
                          <a:effectLst/>
                          <a:latin typeface="+mn-lt"/>
                        </a:rPr>
                        <a:t>W7</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3"/>
                        </a:rPr>
                        <a:t>https://www.medintensiva.org/en-intensive-care-services-resources-in-articulo-S2173572713000878</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88636015"/>
                  </a:ext>
                </a:extLst>
              </a:tr>
              <a:tr h="68244">
                <a:tc>
                  <a:txBody>
                    <a:bodyPr/>
                    <a:lstStyle/>
                    <a:p>
                      <a:pPr algn="l" fontAlgn="t"/>
                      <a:r>
                        <a:rPr lang="en-US" sz="800" b="0" i="0" u="none" strike="noStrike">
                          <a:solidFill>
                            <a:srgbClr val="000000"/>
                          </a:solidFill>
                          <a:effectLst/>
                          <a:latin typeface="+mn-lt"/>
                        </a:rPr>
                        <a:t>w8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4"/>
                        </a:rPr>
                        <a:t>https://www.sueddeutsche.de/politik/suedkorea-coronavirus-masseninfektion-nachtclub-1.4903243</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5878035"/>
                  </a:ext>
                </a:extLst>
              </a:tr>
              <a:tr h="136488">
                <a:tc>
                  <a:txBody>
                    <a:bodyPr/>
                    <a:lstStyle/>
                    <a:p>
                      <a:pPr algn="l" fontAlgn="t"/>
                      <a:r>
                        <a:rPr lang="en-US" sz="800" b="0" i="0" u="none" strike="noStrike">
                          <a:solidFill>
                            <a:srgbClr val="000000"/>
                          </a:solidFill>
                          <a:effectLst/>
                          <a:latin typeface="+mn-lt"/>
                        </a:rPr>
                        <a:t>x1</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5"/>
                        </a:rPr>
                        <a:t>https://www.spiegel.de/wissenschaft/medizin/corona-virologen-fuerchten-um-meinungsfreiheit-in-der-wissenschaft-umfrage-a-775f272f-ba4f-4bd7-a8b3-140d2f795bd3</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4956249"/>
                  </a:ext>
                </a:extLst>
              </a:tr>
              <a:tr h="68244">
                <a:tc>
                  <a:txBody>
                    <a:bodyPr/>
                    <a:lstStyle/>
                    <a:p>
                      <a:pPr algn="l" fontAlgn="t"/>
                      <a:r>
                        <a:rPr lang="en-US" sz="800" b="0" i="0" u="none" strike="noStrike">
                          <a:solidFill>
                            <a:srgbClr val="000000"/>
                          </a:solidFill>
                          <a:effectLst/>
                          <a:latin typeface="+mn-lt"/>
                        </a:rPr>
                        <a:t>x2</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6"/>
                        </a:rPr>
                        <a:t>https://www.tagesspiegel.de/berlin/500-000-menschen-wollen-kommen-rechtsextreme-und-coronaleugner-rufen-zu-grossdemo-in-berlin-auf/26045322.html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78458534"/>
                  </a:ext>
                </a:extLst>
              </a:tr>
              <a:tr h="136488">
                <a:tc>
                  <a:txBody>
                    <a:bodyPr/>
                    <a:lstStyle/>
                    <a:p>
                      <a:pPr algn="l" fontAlgn="t"/>
                      <a:r>
                        <a:rPr lang="en-US" sz="800" b="0" i="0" u="none" strike="noStrike">
                          <a:solidFill>
                            <a:srgbClr val="000000"/>
                          </a:solidFill>
                          <a:effectLst/>
                          <a:latin typeface="+mn-lt"/>
                        </a:rPr>
                        <a:t>x3</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7"/>
                        </a:rPr>
                        <a:t>https://taz.de/Corona-Demos-in-Berlin/!5699293/</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463453666"/>
                  </a:ext>
                </a:extLst>
              </a:tr>
              <a:tr h="136488">
                <a:tc>
                  <a:txBody>
                    <a:bodyPr/>
                    <a:lstStyle/>
                    <a:p>
                      <a:pPr algn="l" fontAlgn="t"/>
                      <a:r>
                        <a:rPr lang="en-US" sz="800" b="0" i="0" u="none" strike="noStrike">
                          <a:solidFill>
                            <a:srgbClr val="000000"/>
                          </a:solidFill>
                          <a:effectLst/>
                          <a:latin typeface="+mn-lt"/>
                        </a:rPr>
                        <a:t>x4</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8"/>
                        </a:rPr>
                        <a:t>https://www.vorwaerts.de/artikel/omas-gegen-rechts-rassismus-voelkisches-denken-krieg-verschwunden</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066488245"/>
                  </a:ext>
                </a:extLst>
              </a:tr>
              <a:tr h="136488">
                <a:tc>
                  <a:txBody>
                    <a:bodyPr/>
                    <a:lstStyle/>
                    <a:p>
                      <a:pPr algn="l" fontAlgn="t"/>
                      <a:r>
                        <a:rPr lang="en-US" sz="800" b="0" i="0" u="none" strike="noStrike">
                          <a:solidFill>
                            <a:srgbClr val="000000"/>
                          </a:solidFill>
                          <a:effectLst/>
                          <a:latin typeface="+mn-lt"/>
                        </a:rPr>
                        <a:t>x5</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9"/>
                        </a:rPr>
                        <a:t>https://www.swp.de/panorama/attila-hildmann-nach-corona-kritik-nehmen-laeden-seine-produkte-aus-dem-sortiment-46055154.html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167475250"/>
                  </a:ext>
                </a:extLst>
              </a:tr>
              <a:tr h="204733">
                <a:tc>
                  <a:txBody>
                    <a:bodyPr/>
                    <a:lstStyle/>
                    <a:p>
                      <a:pPr algn="l" fontAlgn="t"/>
                      <a:r>
                        <a:rPr lang="en-US" sz="800" b="0" i="0" u="none" strike="noStrike">
                          <a:solidFill>
                            <a:srgbClr val="000000"/>
                          </a:solidFill>
                          <a:effectLst/>
                          <a:latin typeface="+mn-lt"/>
                        </a:rPr>
                        <a:t>x6</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30"/>
                        </a:rPr>
                        <a:t>https://www.faz.net/aktuell/feuilleton/buecher/themen/boykott-aufruf-gegen-hildmann-buecher-bei-thalia-16869115.html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684169361"/>
                  </a:ext>
                </a:extLst>
              </a:tr>
              <a:tr h="68244">
                <a:tc>
                  <a:txBody>
                    <a:bodyPr/>
                    <a:lstStyle/>
                    <a:p>
                      <a:pPr algn="l" fontAlgn="t"/>
                      <a:r>
                        <a:rPr lang="en-US" sz="800" b="0" i="0" u="none" strike="noStrike" dirty="0">
                          <a:solidFill>
                            <a:srgbClr val="000000"/>
                          </a:solidFill>
                          <a:effectLst/>
                          <a:latin typeface="+mn-lt"/>
                        </a:rPr>
                        <a:t>X7</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31"/>
                        </a:rPr>
                        <a:t>https://www.mopo.de/news/politik-wirtschaft/nach-attila-hildmann-naechster-corona-verschwoerer-fliegt-mit-produkten-aus-sortiment-36727110</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71911518"/>
                  </a:ext>
                </a:extLst>
              </a:tr>
            </a:tbl>
          </a:graphicData>
        </a:graphic>
      </p:graphicFrame>
    </p:spTree>
    <p:extLst>
      <p:ext uri="{BB962C8B-B14F-4D97-AF65-F5344CB8AC3E}">
        <p14:creationId xmlns:p14="http://schemas.microsoft.com/office/powerpoint/2010/main" val="4241558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99C993A-735A-4D4F-B945-E608A2424B09}"/>
              </a:ext>
            </a:extLst>
          </p:cNvPr>
          <p:cNvSpPr/>
          <p:nvPr/>
        </p:nvSpPr>
        <p:spPr>
          <a:xfrm>
            <a:off x="360000" y="526353"/>
            <a:ext cx="6624000" cy="8771632"/>
          </a:xfrm>
          <a:prstGeom prst="rect">
            <a:avLst/>
          </a:prstGeom>
          <a:solidFill>
            <a:srgbClr val="B8ED0D">
              <a:alpha val="60000"/>
            </a:srgbClr>
          </a:solidFill>
        </p:spPr>
        <p:txBody>
          <a:bodyPr wrap="square">
            <a:spAutoFit/>
          </a:bodyPr>
          <a:lstStyle/>
          <a:p>
            <a:pPr algn="just">
              <a:defRPr/>
            </a:pPr>
            <a:r>
              <a:rPr lang="de-DE" sz="2400" b="1" dirty="0"/>
              <a:t>Abkürzungsverzeichnis</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8" name="Tabelle 7">
            <a:extLst>
              <a:ext uri="{FF2B5EF4-FFF2-40B4-BE49-F238E27FC236}">
                <a16:creationId xmlns:a16="http://schemas.microsoft.com/office/drawing/2014/main" id="{1252E97D-89A9-4AEA-91B3-9A732075C3BC}"/>
              </a:ext>
            </a:extLst>
          </p:cNvPr>
          <p:cNvGraphicFramePr>
            <a:graphicFrameLocks noGrp="1"/>
          </p:cNvGraphicFramePr>
          <p:nvPr>
            <p:extLst>
              <p:ext uri="{D42A27DB-BD31-4B8C-83A1-F6EECF244321}">
                <p14:modId xmlns:p14="http://schemas.microsoft.com/office/powerpoint/2010/main" val="3901438470"/>
              </p:ext>
            </p:extLst>
          </p:nvPr>
        </p:nvGraphicFramePr>
        <p:xfrm>
          <a:off x="448107" y="928256"/>
          <a:ext cx="6447786" cy="7648745"/>
        </p:xfrm>
        <a:graphic>
          <a:graphicData uri="http://schemas.openxmlformats.org/drawingml/2006/table">
            <a:tbl>
              <a:tblPr>
                <a:tableStyleId>{5C22544A-7EE6-4342-B048-85BDC9FD1C3A}</a:tableStyleId>
              </a:tblPr>
              <a:tblGrid>
                <a:gridCol w="316690">
                  <a:extLst>
                    <a:ext uri="{9D8B030D-6E8A-4147-A177-3AD203B41FA5}">
                      <a16:colId xmlns:a16="http://schemas.microsoft.com/office/drawing/2014/main" val="3318673960"/>
                    </a:ext>
                  </a:extLst>
                </a:gridCol>
                <a:gridCol w="6131096">
                  <a:extLst>
                    <a:ext uri="{9D8B030D-6E8A-4147-A177-3AD203B41FA5}">
                      <a16:colId xmlns:a16="http://schemas.microsoft.com/office/drawing/2014/main" val="4264646177"/>
                    </a:ext>
                  </a:extLst>
                </a:gridCol>
              </a:tblGrid>
              <a:tr h="68244">
                <a:tc>
                  <a:txBody>
                    <a:bodyPr/>
                    <a:lstStyle/>
                    <a:p>
                      <a:pPr algn="l" fontAlgn="t"/>
                      <a:r>
                        <a:rPr lang="en-US" sz="800" u="none" strike="noStrike" dirty="0">
                          <a:effectLst/>
                        </a:rPr>
                        <a:t>Ref#</a:t>
                      </a:r>
                      <a:endParaRPr lang="en-US" sz="800" b="1" i="0" u="none" strike="noStrike" dirty="0">
                        <a:solidFill>
                          <a:srgbClr val="000000"/>
                        </a:solidFill>
                        <a:effectLst/>
                        <a:latin typeface="Times New Roman" panose="02020603050405020304" pitchFamily="18" charset="0"/>
                      </a:endParaRPr>
                    </a:p>
                  </a:txBody>
                  <a:tcPr marL="2844" marR="2844" marT="2844" marB="0">
                    <a:solidFill>
                      <a:schemeClr val="bg1">
                        <a:alpha val="50000"/>
                      </a:schemeClr>
                    </a:solidFill>
                  </a:tcPr>
                </a:tc>
                <a:tc>
                  <a:txBody>
                    <a:bodyPr/>
                    <a:lstStyle/>
                    <a:p>
                      <a:pPr algn="l" fontAlgn="t"/>
                      <a:r>
                        <a:rPr lang="en-US" sz="800" u="none" strike="noStrike">
                          <a:effectLst/>
                        </a:rPr>
                        <a:t>Referenz</a:t>
                      </a:r>
                      <a:endParaRPr lang="en-US" sz="800" b="1" i="0" u="none" strike="noStrike">
                        <a:solidFill>
                          <a:srgbClr val="000000"/>
                        </a:solidFill>
                        <a:effectLst/>
                        <a:latin typeface="Calibri" panose="020F0502020204030204" pitchFamily="34" charset="0"/>
                      </a:endParaRPr>
                    </a:p>
                  </a:txBody>
                  <a:tcPr marL="2844" marR="2844" marT="2844" marB="0">
                    <a:solidFill>
                      <a:schemeClr val="bg1">
                        <a:alpha val="50000"/>
                      </a:schemeClr>
                    </a:solidFill>
                  </a:tcPr>
                </a:tc>
                <a:extLst>
                  <a:ext uri="{0D108BD9-81ED-4DB2-BD59-A6C34878D82A}">
                    <a16:rowId xmlns:a16="http://schemas.microsoft.com/office/drawing/2014/main" val="18379502"/>
                  </a:ext>
                </a:extLst>
              </a:tr>
              <a:tr h="136488">
                <a:tc>
                  <a:txBody>
                    <a:bodyPr/>
                    <a:lstStyle/>
                    <a:p>
                      <a:pPr algn="l" fontAlgn="t"/>
                      <a:r>
                        <a:rPr lang="en-US" sz="800" b="0" i="0" u="none" strike="noStrike" dirty="0">
                          <a:solidFill>
                            <a:srgbClr val="000000"/>
                          </a:solidFill>
                          <a:effectLst/>
                          <a:latin typeface="+mn-lt"/>
                        </a:rPr>
                        <a:t>x8</a:t>
                      </a:r>
                    </a:p>
                  </a:txBody>
                  <a:tcPr marL="7620" marR="7620" marT="7620" marB="0">
                    <a:solidFill>
                      <a:schemeClr val="bg1">
                        <a:alpha val="50000"/>
                      </a:schemeClr>
                    </a:solidFill>
                  </a:tcPr>
                </a:tc>
                <a:tc>
                  <a:txBody>
                    <a:bodyPr/>
                    <a:lstStyle/>
                    <a:p>
                      <a:pPr algn="l" fontAlgn="t"/>
                      <a:r>
                        <a:rPr lang="en-US" sz="800" b="0" i="0" u="sng" strike="noStrike">
                          <a:solidFill>
                            <a:srgbClr val="0563C1"/>
                          </a:solidFill>
                          <a:effectLst/>
                          <a:latin typeface="+mn-lt"/>
                          <a:hlinkClick r:id="rId2"/>
                        </a:rPr>
                        <a:t>https://www.tagesschau.de/faktenfinder/corona-beate-b-101.html</a:t>
                      </a:r>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043181272"/>
                  </a:ext>
                </a:extLst>
              </a:tr>
              <a:tr h="68244">
                <a:tc>
                  <a:txBody>
                    <a:bodyPr/>
                    <a:lstStyle/>
                    <a:p>
                      <a:pPr algn="l" fontAlgn="t"/>
                      <a:r>
                        <a:rPr lang="en-US" sz="800" b="0" i="0" u="none" strike="noStrike" dirty="0">
                          <a:solidFill>
                            <a:srgbClr val="000000"/>
                          </a:solidFill>
                          <a:effectLst/>
                          <a:latin typeface="+mn-lt"/>
                        </a:rPr>
                        <a:t>y1</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3"/>
                        </a:rPr>
                        <a:t>https://coronavirus.jhu.edu/map.html</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960349411"/>
                  </a:ext>
                </a:extLst>
              </a:tr>
              <a:tr h="68244">
                <a:tc>
                  <a:txBody>
                    <a:bodyPr/>
                    <a:lstStyle/>
                    <a:p>
                      <a:pPr algn="l" fontAlgn="t"/>
                      <a:r>
                        <a:rPr lang="en-US" sz="800" b="0" i="0" u="none" strike="noStrike">
                          <a:solidFill>
                            <a:srgbClr val="000000"/>
                          </a:solidFill>
                          <a:effectLst/>
                          <a:latin typeface="+mn-lt"/>
                        </a:rPr>
                        <a:t>y2</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4"/>
                        </a:rPr>
                        <a:t>https://www.youtube.com/watch?v=UIDsKdeFOmQ</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815518793"/>
                  </a:ext>
                </a:extLst>
              </a:tr>
              <a:tr h="136488">
                <a:tc>
                  <a:txBody>
                    <a:bodyPr/>
                    <a:lstStyle/>
                    <a:p>
                      <a:pPr algn="l" fontAlgn="t"/>
                      <a:r>
                        <a:rPr lang="en-US" sz="800" b="0" i="0" u="none" strike="noStrike">
                          <a:solidFill>
                            <a:srgbClr val="000000"/>
                          </a:solidFill>
                          <a:effectLst/>
                          <a:latin typeface="+mn-lt"/>
                        </a:rPr>
                        <a:t>y3</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5"/>
                        </a:rPr>
                        <a:t>https://www.governor.ny.gov/news/amid-ongoing-covid-19-pandemic-governor-cuomo-announces-results-completed-antibody-testing</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24605342"/>
                  </a:ext>
                </a:extLst>
              </a:tr>
              <a:tr h="68244">
                <a:tc>
                  <a:txBody>
                    <a:bodyPr/>
                    <a:lstStyle/>
                    <a:p>
                      <a:pPr algn="l" fontAlgn="t"/>
                      <a:r>
                        <a:rPr lang="en-US" sz="800" b="0" i="0" u="none" strike="noStrike">
                          <a:solidFill>
                            <a:srgbClr val="000000"/>
                          </a:solidFill>
                          <a:effectLst/>
                          <a:latin typeface="+mn-lt"/>
                        </a:rPr>
                        <a:t>y4</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6"/>
                        </a:rPr>
                        <a:t>https://www.ahd.com/states/hospital_NY.html</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3577489"/>
                  </a:ext>
                </a:extLst>
              </a:tr>
              <a:tr h="68244">
                <a:tc>
                  <a:txBody>
                    <a:bodyPr/>
                    <a:lstStyle/>
                    <a:p>
                      <a:pPr algn="l" fontAlgn="t"/>
                      <a:r>
                        <a:rPr lang="en-US" sz="800" b="0" i="0" u="none" strike="noStrike">
                          <a:solidFill>
                            <a:srgbClr val="000000"/>
                          </a:solidFill>
                          <a:effectLst/>
                          <a:latin typeface="+mn-lt"/>
                        </a:rPr>
                        <a:t>z1</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7"/>
                        </a:rPr>
                        <a:t>https://www.rki.de/DE/Content/InfAZ/N/Neuartiges_Coronavirus/Situationsberichte/2020-03-09-de.pdf?__blob=publicationFile</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83315065"/>
                  </a:ext>
                </a:extLst>
              </a:tr>
              <a:tr h="68244">
                <a:tc>
                  <a:txBody>
                    <a:bodyPr/>
                    <a:lstStyle/>
                    <a:p>
                      <a:pPr algn="l" fontAlgn="t"/>
                      <a:r>
                        <a:rPr lang="en-US" sz="800" b="0" i="0" u="none" strike="noStrike">
                          <a:solidFill>
                            <a:srgbClr val="000000"/>
                          </a:solidFill>
                          <a:effectLst/>
                          <a:latin typeface="+mn-lt"/>
                        </a:rPr>
                        <a:t>z10</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8"/>
                        </a:rPr>
                        <a:t>https://www.zeit.de/politik/deutschland/2020-07/corona-tests-bei-einreise-aus-risikogebieten-sollen-pflicht-werden</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585147425"/>
                  </a:ext>
                </a:extLst>
              </a:tr>
              <a:tr h="68244">
                <a:tc>
                  <a:txBody>
                    <a:bodyPr/>
                    <a:lstStyle/>
                    <a:p>
                      <a:pPr algn="l" fontAlgn="t"/>
                      <a:r>
                        <a:rPr lang="en-US" sz="800" b="0" i="0" u="none" strike="noStrike">
                          <a:solidFill>
                            <a:srgbClr val="000000"/>
                          </a:solidFill>
                          <a:effectLst/>
                          <a:latin typeface="+mn-lt"/>
                        </a:rPr>
                        <a:t>z6</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9"/>
                        </a:rPr>
                        <a:t>https://dip21.bundestag.de/dip21/btd/19/194/1919428.pdf</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478735787"/>
                  </a:ext>
                </a:extLst>
              </a:tr>
              <a:tr h="68244">
                <a:tc>
                  <a:txBody>
                    <a:bodyPr/>
                    <a:lstStyle/>
                    <a:p>
                      <a:pPr algn="l" fontAlgn="t"/>
                      <a:r>
                        <a:rPr lang="en-US" sz="800" b="0" i="0" u="none" strike="noStrike">
                          <a:solidFill>
                            <a:srgbClr val="000000"/>
                          </a:solidFill>
                          <a:effectLst/>
                          <a:latin typeface="+mn-lt"/>
                        </a:rPr>
                        <a:t>z9</a:t>
                      </a:r>
                    </a:p>
                  </a:txBody>
                  <a:tcPr marL="7620" marR="7620" marT="7620" marB="0">
                    <a:solidFill>
                      <a:schemeClr val="bg1">
                        <a:alpha val="50000"/>
                      </a:schemeClr>
                    </a:solidFill>
                  </a:tcPr>
                </a:tc>
                <a:tc>
                  <a:txBody>
                    <a:bodyPr/>
                    <a:lstStyle/>
                    <a:p>
                      <a:pPr algn="l" fontAlgn="t"/>
                      <a:r>
                        <a:rPr lang="en-US" sz="800" b="0" i="0" u="sng" strike="noStrike" dirty="0">
                          <a:solidFill>
                            <a:srgbClr val="0563C1"/>
                          </a:solidFill>
                          <a:effectLst/>
                          <a:latin typeface="+mn-lt"/>
                          <a:hlinkClick r:id="rId10"/>
                        </a:rPr>
                        <a:t>https://www.t-online.de/region/frankfurt-am-main/news/id_88283508/flughafen-frankfurt-taeglich-bis-zu-1-500-corona-tests.html</a:t>
                      </a:r>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641198895"/>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42874190"/>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362925100"/>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873626004"/>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944554464"/>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102230814"/>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93029015"/>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306161100"/>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60043779"/>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584723126"/>
                  </a:ext>
                </a:extLst>
              </a:tr>
              <a:tr h="204733">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80061020"/>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17482894"/>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760109836"/>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7750402"/>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193902931"/>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dirty="0">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94500048"/>
                  </a:ext>
                </a:extLst>
              </a:tr>
              <a:tr h="204733">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dirty="0">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75132000"/>
                  </a:ext>
                </a:extLst>
              </a:tr>
              <a:tr h="204733">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46566165"/>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616763548"/>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604659958"/>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118776129"/>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39135326"/>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777971067"/>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73795711"/>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416508338"/>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250426588"/>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502846910"/>
                  </a:ext>
                </a:extLst>
              </a:tr>
              <a:tr h="204733">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788636015"/>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5878035"/>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4956249"/>
                  </a:ext>
                </a:extLst>
              </a:tr>
              <a:tr h="68244">
                <a:tc>
                  <a:txBody>
                    <a:bodyPr/>
                    <a:lstStyle/>
                    <a:p>
                      <a:pPr algn="l" fontAlgn="t"/>
                      <a:endParaRPr lang="en-US" sz="800" b="0" i="0" u="none" strike="noStrike" dirty="0">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78458534"/>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dirty="0">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463453666"/>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066488245"/>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dirty="0">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167475250"/>
                  </a:ext>
                </a:extLst>
              </a:tr>
              <a:tr h="204733">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684169361"/>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271911518"/>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462441170"/>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4170482156"/>
                  </a:ext>
                </a:extLst>
              </a:tr>
              <a:tr h="80556">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258794049"/>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610439700"/>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566386543"/>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154548974"/>
                  </a:ext>
                </a:extLst>
              </a:tr>
              <a:tr h="68244">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71182060"/>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dirty="0">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1389777318"/>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none" strike="noStrike" dirty="0">
                        <a:solidFill>
                          <a:srgbClr val="000000"/>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3822836188"/>
                  </a:ext>
                </a:extLst>
              </a:tr>
              <a:tr h="136488">
                <a:tc>
                  <a:txBody>
                    <a:bodyPr/>
                    <a:lstStyle/>
                    <a:p>
                      <a:pPr algn="l" fontAlgn="t"/>
                      <a:endParaRPr lang="en-US" sz="800" b="0" i="0" u="none" strike="noStrike">
                        <a:solidFill>
                          <a:srgbClr val="000000"/>
                        </a:solidFill>
                        <a:effectLst/>
                        <a:latin typeface="+mn-lt"/>
                      </a:endParaRPr>
                    </a:p>
                  </a:txBody>
                  <a:tcPr marL="7620" marR="7620" marT="7620" marB="0">
                    <a:solidFill>
                      <a:schemeClr val="bg1">
                        <a:alpha val="50000"/>
                      </a:schemeClr>
                    </a:solidFill>
                  </a:tcPr>
                </a:tc>
                <a:tc>
                  <a:txBody>
                    <a:bodyPr/>
                    <a:lstStyle/>
                    <a:p>
                      <a:pPr algn="l" fontAlgn="t"/>
                      <a:endParaRPr lang="en-US" sz="800" b="0" i="0" u="sng" strike="noStrike" dirty="0">
                        <a:solidFill>
                          <a:srgbClr val="0563C1"/>
                        </a:solidFill>
                        <a:effectLst/>
                        <a:latin typeface="+mn-lt"/>
                      </a:endParaRPr>
                    </a:p>
                  </a:txBody>
                  <a:tcPr marL="7620" marR="7620" marT="7620" marB="0">
                    <a:solidFill>
                      <a:schemeClr val="bg1">
                        <a:alpha val="50000"/>
                      </a:schemeClr>
                    </a:solidFill>
                  </a:tcPr>
                </a:tc>
                <a:extLst>
                  <a:ext uri="{0D108BD9-81ED-4DB2-BD59-A6C34878D82A}">
                    <a16:rowId xmlns:a16="http://schemas.microsoft.com/office/drawing/2014/main" val="2275346183"/>
                  </a:ext>
                </a:extLst>
              </a:tr>
            </a:tbl>
          </a:graphicData>
        </a:graphic>
      </p:graphicFrame>
    </p:spTree>
    <p:extLst>
      <p:ext uri="{BB962C8B-B14F-4D97-AF65-F5344CB8AC3E}">
        <p14:creationId xmlns:p14="http://schemas.microsoft.com/office/powerpoint/2010/main" val="3307937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0083" cy="8755346"/>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COVID-19 vs. Influenza</a:t>
            </a:r>
          </a:p>
          <a:p>
            <a:pPr algn="just" fontAlgn="auto">
              <a:spcBef>
                <a:spcPts val="0"/>
              </a:spcBef>
              <a:spcAft>
                <a:spcPts val="0"/>
              </a:spcAft>
              <a:defRPr/>
            </a:pPr>
            <a:endParaRPr lang="de-DE" dirty="0"/>
          </a:p>
          <a:p>
            <a:pPr algn="just" fontAlgn="auto">
              <a:spcBef>
                <a:spcPts val="0"/>
              </a:spcBef>
              <a:spcAft>
                <a:spcPts val="0"/>
              </a:spcAft>
              <a:defRPr/>
            </a:pPr>
            <a:r>
              <a:rPr lang="de-DE" dirty="0"/>
              <a:t>Zur Einordung wird COVID-19 gerne mit der Grippe verglichen: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IFR für Influenza ist nicht systematisch ermittelt. Die Schweinegrippe wird mit 253 bestätigten Toten</a:t>
            </a:r>
            <a:r>
              <a:rPr lang="de-DE" baseline="30000" dirty="0"/>
              <a:t>c16</a:t>
            </a:r>
            <a:r>
              <a:rPr lang="de-DE" dirty="0"/>
              <a:t> und Null Übersterblichkeit</a:t>
            </a:r>
            <a:r>
              <a:rPr lang="de-DE" baseline="30000" dirty="0"/>
              <a:t>c17</a:t>
            </a:r>
            <a:r>
              <a:rPr lang="de-DE" dirty="0"/>
              <a:t> in Deutschland bei einer IFR von 0,02% platziert</a:t>
            </a:r>
            <a:r>
              <a:rPr lang="de-DE" baseline="30000" dirty="0"/>
              <a:t>c15</a:t>
            </a:r>
            <a:r>
              <a:rPr lang="de-DE" dirty="0"/>
              <a:t>. &gt;0,1% scheint für eine Grippe mit hoher Übersterblichkeit möglich.</a:t>
            </a:r>
          </a:p>
          <a:p>
            <a:pPr algn="just" fontAlgn="auto">
              <a:spcBef>
                <a:spcPts val="0"/>
              </a:spcBef>
              <a:spcAft>
                <a:spcPts val="0"/>
              </a:spcAft>
              <a:defRPr/>
            </a:pPr>
            <a:r>
              <a:rPr lang="de-DE" dirty="0"/>
              <a:t>CFR für Influenza ist kann man auf bis zu 0,3% schätzen (509 Tote bei 334.000 labordiagnostisch erfassten</a:t>
            </a:r>
            <a:r>
              <a:rPr lang="de-DE" baseline="30000" dirty="0"/>
              <a:t>c14</a:t>
            </a:r>
            <a:r>
              <a:rPr lang="de-DE" dirty="0"/>
              <a:t> x 2 da die 2017/18 Grippe halb so viel Übersterblichkeit hatte wie Hong Kong Grippe), dieser Wert wird fälschlicher Weise gerne mit dem IFR von C19 verglichen. Die CFR für C19 und Influenza werden deutlich unterschiedlich ermittelt, symptomlose Verläufe werden bei Influenza nicht erfasst. Ein Vergleich auf diesem Wert hat daher nur geringe Relevanz.	</a:t>
            </a:r>
          </a:p>
          <a:p>
            <a:pPr algn="just" fontAlgn="auto">
              <a:spcBef>
                <a:spcPts val="0"/>
              </a:spcBef>
              <a:spcAft>
                <a:spcPts val="0"/>
              </a:spcAft>
              <a:defRPr/>
            </a:pPr>
            <a:r>
              <a:rPr lang="de-DE" dirty="0"/>
              <a:t>Verlässlicher erscheint es auf diejenigen zu schauen die nach einer Hospitalisierung versterben (HFR). Bei Influenza sind dies 2017/18 deutschlandweit 2,8%</a:t>
            </a:r>
            <a:r>
              <a:rPr lang="de-DE" baseline="30000" dirty="0"/>
              <a:t>c14</a:t>
            </a:r>
            <a:r>
              <a:rPr lang="de-DE" dirty="0"/>
              <a:t> gewesen. Die HFR Werte für COVID-19 schwanken stark. Der statistisch stärkste Wert kommt aus China mit einer HFR von 2,1%</a:t>
            </a:r>
            <a:r>
              <a:rPr lang="de-DE" baseline="30000" dirty="0">
                <a:solidFill>
                  <a:sysClr val="windowText" lastClr="000000"/>
                </a:solidFill>
              </a:rPr>
              <a:t> c13</a:t>
            </a:r>
            <a:r>
              <a:rPr lang="de-DE" dirty="0"/>
              <a:t> in der Anfangszeit der Pandemie. </a:t>
            </a:r>
          </a:p>
          <a:p>
            <a:pPr algn="just" fontAlgn="auto">
              <a:spcBef>
                <a:spcPts val="0"/>
              </a:spcBef>
              <a:spcAft>
                <a:spcPts val="0"/>
              </a:spcAft>
              <a:defRPr/>
            </a:pPr>
            <a:r>
              <a:rPr lang="de-DE" dirty="0"/>
              <a:t>Der Vergleich bleibt schwierig. Basierend auf den Zahlen kann man z. Z. noch in beide Richtungen argumentieren. </a:t>
            </a:r>
          </a:p>
        </p:txBody>
      </p:sp>
      <p:graphicFrame>
        <p:nvGraphicFramePr>
          <p:cNvPr id="2" name="Tabelle 2">
            <a:extLst>
              <a:ext uri="{FF2B5EF4-FFF2-40B4-BE49-F238E27FC236}">
                <a16:creationId xmlns:a16="http://schemas.microsoft.com/office/drawing/2014/main" id="{14BB918C-5776-4CA4-B8EA-1E43F04DFA33}"/>
              </a:ext>
            </a:extLst>
          </p:cNvPr>
          <p:cNvGraphicFramePr>
            <a:graphicFrameLocks noGrp="1"/>
          </p:cNvGraphicFramePr>
          <p:nvPr>
            <p:extLst>
              <p:ext uri="{D42A27DB-BD31-4B8C-83A1-F6EECF244321}">
                <p14:modId xmlns:p14="http://schemas.microsoft.com/office/powerpoint/2010/main" val="788141680"/>
              </p:ext>
            </p:extLst>
          </p:nvPr>
        </p:nvGraphicFramePr>
        <p:xfrm>
          <a:off x="856357" y="1488144"/>
          <a:ext cx="5627366" cy="2783840"/>
        </p:xfrm>
        <a:graphic>
          <a:graphicData uri="http://schemas.openxmlformats.org/drawingml/2006/table">
            <a:tbl>
              <a:tblPr firstRow="1" bandRow="1">
                <a:tableStyleId>{5C22544A-7EE6-4342-B048-85BDC9FD1C3A}</a:tableStyleId>
              </a:tblPr>
              <a:tblGrid>
                <a:gridCol w="1957066">
                  <a:extLst>
                    <a:ext uri="{9D8B030D-6E8A-4147-A177-3AD203B41FA5}">
                      <a16:colId xmlns:a16="http://schemas.microsoft.com/office/drawing/2014/main" val="147559510"/>
                    </a:ext>
                  </a:extLst>
                </a:gridCol>
                <a:gridCol w="1600200">
                  <a:extLst>
                    <a:ext uri="{9D8B030D-6E8A-4147-A177-3AD203B41FA5}">
                      <a16:colId xmlns:a16="http://schemas.microsoft.com/office/drawing/2014/main" val="1405245022"/>
                    </a:ext>
                  </a:extLst>
                </a:gridCol>
                <a:gridCol w="2070100">
                  <a:extLst>
                    <a:ext uri="{9D8B030D-6E8A-4147-A177-3AD203B41FA5}">
                      <a16:colId xmlns:a16="http://schemas.microsoft.com/office/drawing/2014/main" val="2886382987"/>
                    </a:ext>
                  </a:extLst>
                </a:gridCol>
              </a:tblGrid>
              <a:tr h="370840">
                <a:tc>
                  <a:txBody>
                    <a:bodyPr/>
                    <a:lstStyle/>
                    <a:p>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COVID-19</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Influenza</a:t>
                      </a:r>
                      <a:endParaRPr lang="en-US" sz="1600" dirty="0">
                        <a:solidFill>
                          <a:sysClr val="windowText" lastClr="000000"/>
                        </a:solidFill>
                      </a:endParaRPr>
                    </a:p>
                  </a:txBody>
                  <a:tcPr>
                    <a:solidFill>
                      <a:srgbClr val="FFFFFF">
                        <a:alpha val="50196"/>
                      </a:srgbClr>
                    </a:solidFill>
                  </a:tcPr>
                </a:tc>
                <a:extLst>
                  <a:ext uri="{0D108BD9-81ED-4DB2-BD59-A6C34878D82A}">
                    <a16:rowId xmlns:a16="http://schemas.microsoft.com/office/drawing/2014/main" val="2496015921"/>
                  </a:ext>
                </a:extLst>
              </a:tr>
              <a:tr h="0">
                <a:tc>
                  <a:txBody>
                    <a:bodyPr/>
                    <a:lstStyle/>
                    <a:p>
                      <a:r>
                        <a:rPr lang="de-DE" sz="1600" dirty="0">
                          <a:solidFill>
                            <a:sysClr val="windowText" lastClr="000000"/>
                          </a:solidFill>
                        </a:rPr>
                        <a:t>R</a:t>
                      </a:r>
                      <a:r>
                        <a:rPr lang="de-DE" sz="1600" baseline="-25000" dirty="0">
                          <a:solidFill>
                            <a:sysClr val="windowText" lastClr="000000"/>
                          </a:solidFill>
                        </a:rPr>
                        <a:t>0</a:t>
                      </a:r>
                      <a:r>
                        <a:rPr lang="de-DE" sz="1600" baseline="30000" dirty="0">
                          <a:solidFill>
                            <a:sysClr val="windowText" lastClr="000000"/>
                          </a:solidFill>
                        </a:rPr>
                        <a:t>c6</a:t>
                      </a:r>
                      <a:endParaRPr lang="en-US" sz="1600" baseline="-250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1,4 – 5,7</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0,9 – 2,1</a:t>
                      </a:r>
                      <a:endParaRPr lang="en-US" sz="1600" dirty="0">
                        <a:solidFill>
                          <a:sysClr val="windowText" lastClr="000000"/>
                        </a:solidFill>
                      </a:endParaRPr>
                    </a:p>
                  </a:txBody>
                  <a:tcPr>
                    <a:solidFill>
                      <a:srgbClr val="FFFFFF">
                        <a:alpha val="50196"/>
                      </a:srgbClr>
                    </a:solidFill>
                  </a:tcPr>
                </a:tc>
                <a:extLst>
                  <a:ext uri="{0D108BD9-81ED-4DB2-BD59-A6C34878D82A}">
                    <a16:rowId xmlns:a16="http://schemas.microsoft.com/office/drawing/2014/main" val="389035723"/>
                  </a:ext>
                </a:extLst>
              </a:tr>
              <a:tr h="0">
                <a:tc>
                  <a:txBody>
                    <a:bodyPr/>
                    <a:lstStyle/>
                    <a:p>
                      <a:r>
                        <a:rPr lang="de-DE" sz="1600" dirty="0">
                          <a:solidFill>
                            <a:sysClr val="windowText" lastClr="000000"/>
                          </a:solidFill>
                        </a:rPr>
                        <a:t>Todesfälle DE</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ca. 9100</a:t>
                      </a:r>
                      <a:endParaRPr lang="en-US" sz="1600" dirty="0">
                        <a:solidFill>
                          <a:sysClr val="windowText" lastClr="000000"/>
                        </a:solidFill>
                      </a:endParaRPr>
                    </a:p>
                  </a:txBody>
                  <a:tcPr>
                    <a:solidFill>
                      <a:srgbClr val="FFFFFF">
                        <a:alpha val="50196"/>
                      </a:srgbClr>
                    </a:solidFill>
                  </a:tcPr>
                </a:tc>
                <a:tc>
                  <a:txBody>
                    <a:bodyPr/>
                    <a:lstStyle/>
                    <a:p>
                      <a:r>
                        <a:rPr lang="de-DE" sz="900" dirty="0">
                          <a:solidFill>
                            <a:sysClr val="windowText" lastClr="000000"/>
                          </a:solidFill>
                        </a:rPr>
                        <a:t>Ca. 25.000</a:t>
                      </a:r>
                      <a:r>
                        <a:rPr lang="de-DE" sz="900" baseline="0" dirty="0">
                          <a:solidFill>
                            <a:sysClr val="windowText" lastClr="000000"/>
                          </a:solidFill>
                        </a:rPr>
                        <a:t> Saison 2017/18</a:t>
                      </a:r>
                      <a:r>
                        <a:rPr lang="de-DE" sz="900" baseline="30000" dirty="0">
                          <a:solidFill>
                            <a:sysClr val="windowText" lastClr="000000"/>
                          </a:solidFill>
                        </a:rPr>
                        <a:t>c8</a:t>
                      </a:r>
                    </a:p>
                    <a:p>
                      <a:r>
                        <a:rPr lang="de-DE" sz="900" baseline="0" dirty="0">
                          <a:solidFill>
                            <a:sysClr val="windowText" lastClr="000000"/>
                          </a:solidFill>
                        </a:rPr>
                        <a:t>&gt; 50.000 Hong Kong Grippe</a:t>
                      </a:r>
                      <a:r>
                        <a:rPr lang="de-DE" sz="900" baseline="30000" dirty="0">
                          <a:solidFill>
                            <a:sysClr val="windowText" lastClr="000000"/>
                          </a:solidFill>
                        </a:rPr>
                        <a:t>c9</a:t>
                      </a:r>
                      <a:endParaRPr lang="en-US" sz="900" dirty="0">
                        <a:solidFill>
                          <a:sysClr val="windowText" lastClr="000000"/>
                        </a:solidFill>
                      </a:endParaRPr>
                    </a:p>
                  </a:txBody>
                  <a:tcPr>
                    <a:solidFill>
                      <a:srgbClr val="FFFFFF">
                        <a:alpha val="50196"/>
                      </a:srgbClr>
                    </a:solidFill>
                  </a:tcPr>
                </a:tc>
                <a:extLst>
                  <a:ext uri="{0D108BD9-81ED-4DB2-BD59-A6C34878D82A}">
                    <a16:rowId xmlns:a16="http://schemas.microsoft.com/office/drawing/2014/main" val="2014780641"/>
                  </a:ext>
                </a:extLst>
              </a:tr>
              <a:tr h="0">
                <a:tc>
                  <a:txBody>
                    <a:bodyPr/>
                    <a:lstStyle/>
                    <a:p>
                      <a:r>
                        <a:rPr lang="de-DE" sz="1600" dirty="0">
                          <a:solidFill>
                            <a:sysClr val="windowText" lastClr="000000"/>
                          </a:solidFill>
                        </a:rPr>
                        <a:t>Summierte Prävalenz</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ca.</a:t>
                      </a:r>
                      <a:r>
                        <a:rPr lang="de-DE" sz="1600" baseline="0" dirty="0">
                          <a:solidFill>
                            <a:sysClr val="windowText" lastClr="000000"/>
                          </a:solidFill>
                        </a:rPr>
                        <a:t> 6%</a:t>
                      </a:r>
                      <a:r>
                        <a:rPr lang="de-DE" sz="1600" baseline="30000" dirty="0">
                          <a:solidFill>
                            <a:sysClr val="windowText" lastClr="000000"/>
                          </a:solidFill>
                        </a:rPr>
                        <a:t>n7</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ca. 40%</a:t>
                      </a:r>
                      <a:r>
                        <a:rPr lang="de-DE" sz="1600" baseline="30000" dirty="0">
                          <a:solidFill>
                            <a:sysClr val="windowText" lastClr="000000"/>
                          </a:solidFill>
                        </a:rPr>
                        <a:t>A3</a:t>
                      </a:r>
                      <a:endParaRPr lang="en-US" sz="1600" dirty="0">
                        <a:solidFill>
                          <a:sysClr val="windowText" lastClr="000000"/>
                        </a:solidFill>
                      </a:endParaRPr>
                    </a:p>
                  </a:txBody>
                  <a:tcPr>
                    <a:solidFill>
                      <a:srgbClr val="FFFFFF">
                        <a:alpha val="50196"/>
                      </a:srgbClr>
                    </a:solidFill>
                  </a:tcPr>
                </a:tc>
                <a:extLst>
                  <a:ext uri="{0D108BD9-81ED-4DB2-BD59-A6C34878D82A}">
                    <a16:rowId xmlns:a16="http://schemas.microsoft.com/office/drawing/2014/main" val="1880746910"/>
                  </a:ext>
                </a:extLst>
              </a:tr>
              <a:tr h="0">
                <a:tc>
                  <a:txBody>
                    <a:bodyPr/>
                    <a:lstStyle/>
                    <a:p>
                      <a:r>
                        <a:rPr lang="de-DE" sz="1600" dirty="0">
                          <a:solidFill>
                            <a:sysClr val="windowText" lastClr="000000"/>
                          </a:solidFill>
                        </a:rPr>
                        <a:t>Hospitalisierung DE</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17%</a:t>
                      </a:r>
                      <a:r>
                        <a:rPr lang="de-DE" sz="1600" baseline="30000" dirty="0">
                          <a:solidFill>
                            <a:sysClr val="windowText" lastClr="000000"/>
                          </a:solidFill>
                        </a:rPr>
                        <a:t>c18</a:t>
                      </a:r>
                      <a:endParaRPr lang="en-US" sz="1600" baseline="30000" dirty="0">
                        <a:solidFill>
                          <a:sysClr val="windowText" lastClr="000000"/>
                        </a:solidFill>
                      </a:endParaRPr>
                    </a:p>
                  </a:txBody>
                  <a:tcPr>
                    <a:solidFill>
                      <a:srgbClr val="FFFFFF">
                        <a:alpha val="50196"/>
                      </a:srgbClr>
                    </a:solidFill>
                  </a:tcPr>
                </a:tc>
                <a:tc>
                  <a:txBody>
                    <a:bodyPr/>
                    <a:lstStyle/>
                    <a:p>
                      <a:pPr marL="0" marR="0" lvl="0" indent="0" algn="l" defTabSz="742310" rtl="0" eaLnBrk="1" fontAlgn="auto" latinLnBrk="0" hangingPunct="1">
                        <a:lnSpc>
                          <a:spcPct val="100000"/>
                        </a:lnSpc>
                        <a:spcBef>
                          <a:spcPts val="0"/>
                        </a:spcBef>
                        <a:spcAft>
                          <a:spcPts val="0"/>
                        </a:spcAft>
                        <a:buClrTx/>
                        <a:buSzTx/>
                        <a:buFontTx/>
                        <a:buNone/>
                        <a:tabLst/>
                        <a:defRPr/>
                      </a:pPr>
                      <a:r>
                        <a:rPr lang="de-DE" sz="1600" dirty="0">
                          <a:solidFill>
                            <a:sysClr val="windowText" lastClr="000000"/>
                          </a:solidFill>
                        </a:rPr>
                        <a:t>ca. 16 %</a:t>
                      </a:r>
                      <a:r>
                        <a:rPr lang="de-DE" sz="1600" baseline="30000" dirty="0">
                          <a:solidFill>
                            <a:sysClr val="windowText" lastClr="000000"/>
                          </a:solidFill>
                        </a:rPr>
                        <a:t>l1</a:t>
                      </a:r>
                      <a:endParaRPr lang="en-US" sz="1600" dirty="0">
                        <a:solidFill>
                          <a:sysClr val="windowText" lastClr="000000"/>
                        </a:solidFill>
                      </a:endParaRPr>
                    </a:p>
                  </a:txBody>
                  <a:tcPr>
                    <a:solidFill>
                      <a:srgbClr val="FFFFFF">
                        <a:alpha val="50196"/>
                      </a:srgbClr>
                    </a:solidFill>
                  </a:tcPr>
                </a:tc>
                <a:extLst>
                  <a:ext uri="{0D108BD9-81ED-4DB2-BD59-A6C34878D82A}">
                    <a16:rowId xmlns:a16="http://schemas.microsoft.com/office/drawing/2014/main" val="4236617673"/>
                  </a:ext>
                </a:extLst>
              </a:tr>
              <a:tr h="0">
                <a:tc>
                  <a:txBody>
                    <a:bodyPr/>
                    <a:lstStyle/>
                    <a:p>
                      <a:r>
                        <a:rPr lang="de-DE" sz="1600" dirty="0">
                          <a:solidFill>
                            <a:sysClr val="windowText" lastClr="000000"/>
                          </a:solidFill>
                        </a:rPr>
                        <a:t>HFR</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0,7% - 23%</a:t>
                      </a:r>
                      <a:r>
                        <a:rPr lang="de-DE" sz="1600" baseline="30000" dirty="0">
                          <a:solidFill>
                            <a:sysClr val="windowText" lastClr="000000"/>
                          </a:solidFill>
                        </a:rPr>
                        <a:t>c10-c13</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bis 2,8%</a:t>
                      </a:r>
                      <a:r>
                        <a:rPr lang="de-DE" sz="1600" baseline="30000" dirty="0">
                          <a:solidFill>
                            <a:sysClr val="windowText" lastClr="000000"/>
                          </a:solidFill>
                        </a:rPr>
                        <a:t>l1</a:t>
                      </a:r>
                      <a:endParaRPr lang="en-US" sz="1600" dirty="0">
                        <a:solidFill>
                          <a:sysClr val="windowText" lastClr="000000"/>
                        </a:solidFill>
                      </a:endParaRPr>
                    </a:p>
                  </a:txBody>
                  <a:tcPr>
                    <a:solidFill>
                      <a:srgbClr val="FFFFFF">
                        <a:alpha val="50196"/>
                      </a:srgbClr>
                    </a:solidFill>
                  </a:tcPr>
                </a:tc>
                <a:extLst>
                  <a:ext uri="{0D108BD9-81ED-4DB2-BD59-A6C34878D82A}">
                    <a16:rowId xmlns:a16="http://schemas.microsoft.com/office/drawing/2014/main" val="3975499830"/>
                  </a:ext>
                </a:extLst>
              </a:tr>
              <a:tr h="0">
                <a:tc>
                  <a:txBody>
                    <a:bodyPr/>
                    <a:lstStyle/>
                    <a:p>
                      <a:r>
                        <a:rPr lang="de-DE" sz="1600" dirty="0">
                          <a:solidFill>
                            <a:sysClr val="windowText" lastClr="000000"/>
                          </a:solidFill>
                        </a:rPr>
                        <a:t>CFR</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0,56% - 9,38%</a:t>
                      </a:r>
                      <a:r>
                        <a:rPr lang="de-DE" sz="1600" baseline="30000" dirty="0">
                          <a:solidFill>
                            <a:sysClr val="windowText" lastClr="000000"/>
                          </a:solidFill>
                        </a:rPr>
                        <a:t>C5</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bis 0,3%</a:t>
                      </a:r>
                      <a:r>
                        <a:rPr lang="de-DE" sz="1600" baseline="30000" dirty="0">
                          <a:solidFill>
                            <a:sysClr val="windowText" lastClr="000000"/>
                          </a:solidFill>
                        </a:rPr>
                        <a:t>siehe Text</a:t>
                      </a:r>
                      <a:endParaRPr lang="en-US" sz="1600" dirty="0">
                        <a:solidFill>
                          <a:sysClr val="windowText" lastClr="000000"/>
                        </a:solidFill>
                      </a:endParaRPr>
                    </a:p>
                  </a:txBody>
                  <a:tcPr>
                    <a:solidFill>
                      <a:srgbClr val="FFFFFF">
                        <a:alpha val="50196"/>
                      </a:srgbClr>
                    </a:solidFill>
                  </a:tcPr>
                </a:tc>
                <a:extLst>
                  <a:ext uri="{0D108BD9-81ED-4DB2-BD59-A6C34878D82A}">
                    <a16:rowId xmlns:a16="http://schemas.microsoft.com/office/drawing/2014/main" val="428861421"/>
                  </a:ext>
                </a:extLst>
              </a:tr>
              <a:tr h="370840">
                <a:tc>
                  <a:txBody>
                    <a:bodyPr/>
                    <a:lstStyle/>
                    <a:p>
                      <a:r>
                        <a:rPr lang="de-DE" sz="1600" dirty="0">
                          <a:solidFill>
                            <a:sysClr val="windowText" lastClr="000000"/>
                          </a:solidFill>
                        </a:rPr>
                        <a:t>IFR</a:t>
                      </a:r>
                      <a:endParaRPr lang="en-US" sz="1600" dirty="0">
                        <a:solidFill>
                          <a:sysClr val="windowText" lastClr="000000"/>
                        </a:solidFill>
                      </a:endParaRPr>
                    </a:p>
                  </a:txBody>
                  <a:tcPr>
                    <a:solidFill>
                      <a:srgbClr val="FFFFFF">
                        <a:alpha val="50196"/>
                      </a:srgbClr>
                    </a:solidFill>
                  </a:tcPr>
                </a:tc>
                <a:tc>
                  <a:txBody>
                    <a:bodyPr/>
                    <a:lstStyle/>
                    <a:p>
                      <a:r>
                        <a:rPr lang="en-US" sz="1600" dirty="0"/>
                        <a:t>0,1% </a:t>
                      </a:r>
                      <a:r>
                        <a:rPr lang="en-US" sz="1600" dirty="0" err="1"/>
                        <a:t>bis</a:t>
                      </a:r>
                      <a:r>
                        <a:rPr lang="en-US" sz="1600" dirty="0"/>
                        <a:t> 0,41%</a:t>
                      </a:r>
                      <a:r>
                        <a:rPr lang="de-DE" sz="1600" baseline="30000" dirty="0">
                          <a:solidFill>
                            <a:sysClr val="windowText" lastClr="000000"/>
                          </a:solidFill>
                        </a:rPr>
                        <a:t>C5</a:t>
                      </a:r>
                      <a:endParaRPr lang="en-US" sz="1600" dirty="0">
                        <a:solidFill>
                          <a:sysClr val="windowText" lastClr="000000"/>
                        </a:solidFill>
                      </a:endParaRPr>
                    </a:p>
                  </a:txBody>
                  <a:tcPr>
                    <a:solidFill>
                      <a:srgbClr val="FFFFFF">
                        <a:alpha val="50196"/>
                      </a:srgbClr>
                    </a:solidFill>
                  </a:tcPr>
                </a:tc>
                <a:tc>
                  <a:txBody>
                    <a:bodyPr/>
                    <a:lstStyle/>
                    <a:p>
                      <a:r>
                        <a:rPr lang="de-DE" sz="1600" dirty="0">
                          <a:solidFill>
                            <a:sysClr val="windowText" lastClr="000000"/>
                          </a:solidFill>
                        </a:rPr>
                        <a:t>0,02%</a:t>
                      </a:r>
                      <a:r>
                        <a:rPr lang="de-DE" sz="1600" baseline="0" dirty="0">
                          <a:solidFill>
                            <a:sysClr val="windowText" lastClr="000000"/>
                          </a:solidFill>
                        </a:rPr>
                        <a:t> bis &gt;0,1%</a:t>
                      </a:r>
                      <a:r>
                        <a:rPr lang="de-DE" sz="1600" baseline="30000" dirty="0">
                          <a:solidFill>
                            <a:sysClr val="windowText" lastClr="000000"/>
                          </a:solidFill>
                        </a:rPr>
                        <a:t>siehe Text</a:t>
                      </a:r>
                      <a:r>
                        <a:rPr lang="de-DE" sz="1600" baseline="0" dirty="0">
                          <a:solidFill>
                            <a:sysClr val="windowText" lastClr="000000"/>
                          </a:solidFill>
                        </a:rPr>
                        <a:t> </a:t>
                      </a:r>
                      <a:endParaRPr lang="en-US" sz="1600" dirty="0">
                        <a:solidFill>
                          <a:sysClr val="windowText" lastClr="000000"/>
                        </a:solidFill>
                      </a:endParaRPr>
                    </a:p>
                  </a:txBody>
                  <a:tcPr>
                    <a:solidFill>
                      <a:srgbClr val="FFFFFF">
                        <a:alpha val="50196"/>
                      </a:srgbClr>
                    </a:solidFill>
                  </a:tcPr>
                </a:tc>
                <a:extLst>
                  <a:ext uri="{0D108BD9-81ED-4DB2-BD59-A6C34878D82A}">
                    <a16:rowId xmlns:a16="http://schemas.microsoft.com/office/drawing/2014/main" val="1925105583"/>
                  </a:ext>
                </a:extLst>
              </a:tr>
            </a:tbl>
          </a:graphicData>
        </a:graphic>
      </p:graphicFrame>
    </p:spTree>
    <p:extLst>
      <p:ext uri="{BB962C8B-B14F-4D97-AF65-F5344CB8AC3E}">
        <p14:creationId xmlns:p14="http://schemas.microsoft.com/office/powerpoint/2010/main" val="3567152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0083"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COVID-19 als Todesursache in Deutschland</a:t>
            </a:r>
          </a:p>
          <a:p>
            <a:pPr algn="just" fontAlgn="auto">
              <a:spcBef>
                <a:spcPts val="0"/>
              </a:spcBef>
              <a:spcAft>
                <a:spcPts val="0"/>
              </a:spcAft>
              <a:defRPr/>
            </a:pPr>
            <a:endParaRPr lang="de-DE" dirty="0"/>
          </a:p>
          <a:p>
            <a:pPr algn="just" fontAlgn="auto">
              <a:spcBef>
                <a:spcPts val="0"/>
              </a:spcBef>
              <a:spcAft>
                <a:spcPts val="0"/>
              </a:spcAft>
              <a:defRPr/>
            </a:pPr>
            <a:r>
              <a:rPr lang="de-DE" dirty="0"/>
              <a:t>Das Statistische Bundesamt ermittelt jedes Jahr die Todesursachen für Deutschland. 2018 sieht die Verteilung so aus: </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r>
              <a:rPr lang="de-DE" dirty="0"/>
              <a:t>9000 COVID-19 Tote währen 2018 ein Posten in der Größe von 0,9% der Krankheiten des Atmungssystems gewesen. Natürlich unterliegt die Statistik auch einer Schwankung wie man hier sieht: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9" name="Diagramm 8"/>
          <p:cNvGraphicFramePr>
            <a:graphicFrameLocks/>
          </p:cNvGraphicFramePr>
          <p:nvPr>
            <p:extLst>
              <p:ext uri="{D42A27DB-BD31-4B8C-83A1-F6EECF244321}">
                <p14:modId xmlns:p14="http://schemas.microsoft.com/office/powerpoint/2010/main" val="1154313615"/>
              </p:ext>
            </p:extLst>
          </p:nvPr>
        </p:nvGraphicFramePr>
        <p:xfrm>
          <a:off x="423499" y="6158511"/>
          <a:ext cx="3081701"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feld 9"/>
          <p:cNvSpPr txBox="1"/>
          <p:nvPr/>
        </p:nvSpPr>
        <p:spPr>
          <a:xfrm>
            <a:off x="3505200" y="6118033"/>
            <a:ext cx="3474882" cy="3139321"/>
          </a:xfrm>
          <a:prstGeom prst="rect">
            <a:avLst/>
          </a:prstGeom>
          <a:noFill/>
        </p:spPr>
        <p:txBody>
          <a:bodyPr wrap="square" rtlCol="0">
            <a:spAutoFit/>
          </a:bodyPr>
          <a:lstStyle/>
          <a:p>
            <a:pPr algn="just"/>
            <a:r>
              <a:rPr lang="de-DE" dirty="0"/>
              <a:t>Im Mittel sind 2012 bis 2018 65.245</a:t>
            </a:r>
            <a:r>
              <a:rPr lang="de-DE" baseline="30000" dirty="0"/>
              <a:t>o6</a:t>
            </a:r>
            <a:r>
              <a:rPr lang="de-DE" dirty="0"/>
              <a:t> Menschen an Krankheiten des Atemsystems gestiegen. Wüsste man nichts von COVID-19 würde man die Toten vermutlich unter Krankheiten des Kreislaufsystems und Atmungs-systems subsumieren und wegen der Fluktuation in den Zahlen möglicher Weise nicht bemerken.</a:t>
            </a:r>
          </a:p>
          <a:p>
            <a:pPr algn="just"/>
            <a:endParaRPr lang="en-US" dirty="0"/>
          </a:p>
        </p:txBody>
      </p:sp>
      <p:sp>
        <p:nvSpPr>
          <p:cNvPr id="2" name="Textfeld 1"/>
          <p:cNvSpPr txBox="1"/>
          <p:nvPr/>
        </p:nvSpPr>
        <p:spPr>
          <a:xfrm>
            <a:off x="3088098" y="8635623"/>
            <a:ext cx="417102" cy="261610"/>
          </a:xfrm>
          <a:prstGeom prst="rect">
            <a:avLst/>
          </a:prstGeom>
          <a:noFill/>
        </p:spPr>
        <p:txBody>
          <a:bodyPr wrap="none" rtlCol="0">
            <a:spAutoFit/>
          </a:bodyPr>
          <a:lstStyle/>
          <a:p>
            <a:r>
              <a:rPr lang="de-DE" sz="1100" dirty="0"/>
              <a:t>[o6]</a:t>
            </a:r>
            <a:endParaRPr lang="en-US" sz="1100" dirty="0"/>
          </a:p>
        </p:txBody>
      </p:sp>
      <p:graphicFrame>
        <p:nvGraphicFramePr>
          <p:cNvPr id="11" name="Diagramm 10"/>
          <p:cNvGraphicFramePr>
            <a:graphicFrameLocks/>
          </p:cNvGraphicFramePr>
          <p:nvPr>
            <p:extLst>
              <p:ext uri="{D42A27DB-BD31-4B8C-83A1-F6EECF244321}">
                <p14:modId xmlns:p14="http://schemas.microsoft.com/office/powerpoint/2010/main" val="889408093"/>
              </p:ext>
            </p:extLst>
          </p:nvPr>
        </p:nvGraphicFramePr>
        <p:xfrm>
          <a:off x="423499" y="1930353"/>
          <a:ext cx="6428062" cy="3253567"/>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feld 2"/>
          <p:cNvSpPr txBox="1"/>
          <p:nvPr/>
        </p:nvSpPr>
        <p:spPr>
          <a:xfrm>
            <a:off x="3175673" y="3187804"/>
            <a:ext cx="923714" cy="738664"/>
          </a:xfrm>
          <a:prstGeom prst="rect">
            <a:avLst/>
          </a:prstGeom>
          <a:noFill/>
        </p:spPr>
        <p:txBody>
          <a:bodyPr wrap="none" rtlCol="0">
            <a:spAutoFit/>
          </a:bodyPr>
          <a:lstStyle/>
          <a:p>
            <a:pPr algn="ctr"/>
            <a:r>
              <a:rPr lang="de-DE" sz="1400" b="1" dirty="0"/>
              <a:t>954.874</a:t>
            </a:r>
          </a:p>
          <a:p>
            <a:pPr algn="ctr"/>
            <a:r>
              <a:rPr lang="de-DE" sz="1400" dirty="0"/>
              <a:t>Todesfälle</a:t>
            </a:r>
          </a:p>
          <a:p>
            <a:pPr algn="ctr"/>
            <a:r>
              <a:rPr lang="de-DE" sz="1400" dirty="0"/>
              <a:t>insgesamt</a:t>
            </a:r>
            <a:endParaRPr lang="en-US" sz="1400" dirty="0"/>
          </a:p>
        </p:txBody>
      </p:sp>
      <p:sp>
        <p:nvSpPr>
          <p:cNvPr id="12" name="Textfeld 11"/>
          <p:cNvSpPr txBox="1"/>
          <p:nvPr/>
        </p:nvSpPr>
        <p:spPr>
          <a:xfrm>
            <a:off x="6262628" y="4852815"/>
            <a:ext cx="417102" cy="261610"/>
          </a:xfrm>
          <a:prstGeom prst="rect">
            <a:avLst/>
          </a:prstGeom>
          <a:noFill/>
        </p:spPr>
        <p:txBody>
          <a:bodyPr wrap="none" rtlCol="0">
            <a:spAutoFit/>
          </a:bodyPr>
          <a:lstStyle/>
          <a:p>
            <a:r>
              <a:rPr lang="de-DE" sz="1100" dirty="0"/>
              <a:t>[o7]</a:t>
            </a:r>
            <a:endParaRPr lang="en-US" sz="1100" dirty="0"/>
          </a:p>
        </p:txBody>
      </p:sp>
    </p:spTree>
    <p:extLst>
      <p:ext uri="{BB962C8B-B14F-4D97-AF65-F5344CB8AC3E}">
        <p14:creationId xmlns:p14="http://schemas.microsoft.com/office/powerpoint/2010/main" val="3251858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CE30FA7-5DF9-41A6-961D-F632BA8DE3EB}"/>
              </a:ext>
            </a:extLst>
          </p:cNvPr>
          <p:cNvSpPr/>
          <p:nvPr/>
        </p:nvSpPr>
        <p:spPr>
          <a:xfrm>
            <a:off x="359999" y="526353"/>
            <a:ext cx="6620083" cy="8478347"/>
          </a:xfrm>
          <a:prstGeom prst="rect">
            <a:avLst/>
          </a:prstGeom>
          <a:solidFill>
            <a:srgbClr val="B8ED0D">
              <a:alpha val="60000"/>
            </a:srgbClr>
          </a:solidFill>
        </p:spPr>
        <p:txBody>
          <a:bodyPr wrap="square">
            <a:spAutoFit/>
          </a:bodyPr>
          <a:lstStyle/>
          <a:p>
            <a:pPr algn="just" fontAlgn="auto">
              <a:spcBef>
                <a:spcPts val="0"/>
              </a:spcBef>
              <a:spcAft>
                <a:spcPts val="0"/>
              </a:spcAft>
              <a:defRPr/>
            </a:pPr>
            <a:r>
              <a:rPr lang="de-DE" sz="2294" b="1" dirty="0">
                <a:ea typeface="Segoe UI Black" panose="020B0A02040204020203" pitchFamily="34" charset="0"/>
              </a:rPr>
              <a:t>COVID-19 als Todesursache in der Welt</a:t>
            </a:r>
          </a:p>
          <a:p>
            <a:pPr algn="just" fontAlgn="auto">
              <a:spcBef>
                <a:spcPts val="0"/>
              </a:spcBef>
              <a:spcAft>
                <a:spcPts val="0"/>
              </a:spcAft>
              <a:defRPr/>
            </a:pPr>
            <a:endParaRPr lang="de-DE" dirty="0"/>
          </a:p>
          <a:p>
            <a:pPr algn="just" fontAlgn="auto">
              <a:spcBef>
                <a:spcPts val="0"/>
              </a:spcBef>
              <a:spcAft>
                <a:spcPts val="0"/>
              </a:spcAft>
              <a:defRPr/>
            </a:pPr>
            <a:r>
              <a:rPr lang="de-DE" dirty="0"/>
              <a:t>Eine Weltweite Statistik hat die WHO zuletzt 2016</a:t>
            </a:r>
            <a:r>
              <a:rPr lang="de-DE" baseline="30000" dirty="0"/>
              <a:t>O1</a:t>
            </a:r>
            <a:r>
              <a:rPr lang="de-DE" dirty="0"/>
              <a:t> veröffentlicht:</a:t>
            </a:r>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a:p>
            <a:pPr algn="just" fontAlgn="auto">
              <a:spcBef>
                <a:spcPts val="0"/>
              </a:spcBef>
              <a:spcAft>
                <a:spcPts val="0"/>
              </a:spcAft>
              <a:defRPr/>
            </a:pPr>
            <a:endParaRPr lang="de-DE" dirty="0"/>
          </a:p>
        </p:txBody>
      </p:sp>
      <p:graphicFrame>
        <p:nvGraphicFramePr>
          <p:cNvPr id="2" name="Tabelle 1"/>
          <p:cNvGraphicFramePr>
            <a:graphicFrameLocks noGrp="1"/>
          </p:cNvGraphicFramePr>
          <p:nvPr>
            <p:extLst>
              <p:ext uri="{D42A27DB-BD31-4B8C-83A1-F6EECF244321}">
                <p14:modId xmlns:p14="http://schemas.microsoft.com/office/powerpoint/2010/main" val="1249645508"/>
              </p:ext>
            </p:extLst>
          </p:nvPr>
        </p:nvGraphicFramePr>
        <p:xfrm>
          <a:off x="462366" y="1520825"/>
          <a:ext cx="6408335" cy="4957824"/>
        </p:xfrm>
        <a:graphic>
          <a:graphicData uri="http://schemas.openxmlformats.org/drawingml/2006/table">
            <a:tbl>
              <a:tblPr>
                <a:tableStyleId>{2D5ABB26-0587-4C30-8999-92F81FD0307C}</a:tableStyleId>
              </a:tblPr>
              <a:tblGrid>
                <a:gridCol w="423237">
                  <a:extLst>
                    <a:ext uri="{9D8B030D-6E8A-4147-A177-3AD203B41FA5}">
                      <a16:colId xmlns:a16="http://schemas.microsoft.com/office/drawing/2014/main" val="20000"/>
                    </a:ext>
                  </a:extLst>
                </a:gridCol>
                <a:gridCol w="4162124">
                  <a:extLst>
                    <a:ext uri="{9D8B030D-6E8A-4147-A177-3AD203B41FA5}">
                      <a16:colId xmlns:a16="http://schemas.microsoft.com/office/drawing/2014/main" val="20001"/>
                    </a:ext>
                  </a:extLst>
                </a:gridCol>
                <a:gridCol w="1034187">
                  <a:extLst>
                    <a:ext uri="{9D8B030D-6E8A-4147-A177-3AD203B41FA5}">
                      <a16:colId xmlns:a16="http://schemas.microsoft.com/office/drawing/2014/main" val="20002"/>
                    </a:ext>
                  </a:extLst>
                </a:gridCol>
                <a:gridCol w="788787">
                  <a:extLst>
                    <a:ext uri="{9D8B030D-6E8A-4147-A177-3AD203B41FA5}">
                      <a16:colId xmlns:a16="http://schemas.microsoft.com/office/drawing/2014/main" val="20003"/>
                    </a:ext>
                  </a:extLst>
                </a:gridCol>
              </a:tblGrid>
              <a:tr h="169119">
                <a:tc>
                  <a:txBody>
                    <a:bodyPr/>
                    <a:lstStyle/>
                    <a:p>
                      <a:pPr algn="l" fontAlgn="b"/>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b="1" u="none" strike="noStrike" dirty="0" err="1">
                          <a:effectLst/>
                        </a:rPr>
                        <a:t>Todesursache</a:t>
                      </a:r>
                      <a:endParaRPr lang="en-US" sz="1300" b="1"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b="1" u="none" strike="noStrike" dirty="0" err="1">
                          <a:effectLst/>
                        </a:rPr>
                        <a:t>Todesfälle</a:t>
                      </a:r>
                      <a:endParaRPr lang="en-US" sz="1300" b="1"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b="1" u="none" strike="noStrike" dirty="0" err="1">
                          <a:effectLst/>
                        </a:rPr>
                        <a:t>Anteil</a:t>
                      </a:r>
                      <a:endParaRPr lang="en-US" sz="1300" b="1"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0"/>
                  </a:ext>
                </a:extLst>
              </a:tr>
              <a:tr h="169119">
                <a:tc>
                  <a:txBody>
                    <a:bodyPr/>
                    <a:lstStyle/>
                    <a:p>
                      <a:pPr algn="r" fontAlgn="b"/>
                      <a:r>
                        <a:rPr lang="en-US" sz="1300" u="none" strike="noStrike" dirty="0">
                          <a:effectLst/>
                        </a:rPr>
                        <a:t>1</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Koronare</a:t>
                      </a:r>
                      <a:r>
                        <a:rPr lang="en-US" sz="1300" u="none" strike="noStrike" dirty="0">
                          <a:effectLst/>
                        </a:rPr>
                        <a:t> </a:t>
                      </a:r>
                      <a:r>
                        <a:rPr lang="en-US" sz="1300" u="none" strike="noStrike" dirty="0" err="1">
                          <a:effectLst/>
                        </a:rPr>
                        <a:t>Herzkrankheit</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9.433.000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16,6%</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169119">
                <a:tc>
                  <a:txBody>
                    <a:bodyPr/>
                    <a:lstStyle/>
                    <a:p>
                      <a:pPr algn="r" fontAlgn="b"/>
                      <a:r>
                        <a:rPr lang="en-US" sz="1300" u="none" strike="noStrike" dirty="0">
                          <a:effectLst/>
                        </a:rPr>
                        <a:t>2</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Schlaganfall</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5.781.000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10,2%</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2"/>
                  </a:ext>
                </a:extLst>
              </a:tr>
              <a:tr h="169119">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a:effectLst/>
                        </a:rPr>
                        <a:t>COPD</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3.041.000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5,3%</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3"/>
                  </a:ext>
                </a:extLst>
              </a:tr>
              <a:tr h="169119">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Untere</a:t>
                      </a:r>
                      <a:r>
                        <a:rPr lang="en-US" sz="1300" u="none" strike="noStrike" dirty="0">
                          <a:effectLst/>
                        </a:rPr>
                        <a:t> </a:t>
                      </a:r>
                      <a:r>
                        <a:rPr lang="en-US" sz="1300" u="none" strike="noStrike" dirty="0" err="1">
                          <a:effectLst/>
                        </a:rPr>
                        <a:t>Atemwegserkrankungen</a:t>
                      </a:r>
                      <a:r>
                        <a:rPr lang="en-US" sz="1300" u="none" strike="noStrike" dirty="0">
                          <a:effectLst/>
                        </a:rPr>
                        <a:t> (</a:t>
                      </a:r>
                      <a:r>
                        <a:rPr lang="en-US" sz="1300" u="none" strike="noStrike" dirty="0" err="1">
                          <a:effectLst/>
                        </a:rPr>
                        <a:t>Pneumonien</a:t>
                      </a:r>
                      <a:r>
                        <a:rPr lang="en-US" sz="1300" u="none" strike="noStrike" dirty="0">
                          <a:effectLst/>
                        </a:rPr>
                        <a:t>)</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2.957.000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5,2%</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4"/>
                  </a:ext>
                </a:extLst>
              </a:tr>
              <a:tr h="169119">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a:effectLst/>
                        </a:rPr>
                        <a:t>Alzheimer-</a:t>
                      </a:r>
                      <a:r>
                        <a:rPr lang="en-US" sz="1300" u="none" strike="noStrike" dirty="0" err="1">
                          <a:effectLst/>
                        </a:rPr>
                        <a:t>Krankheit</a:t>
                      </a:r>
                      <a:r>
                        <a:rPr lang="en-US" sz="1300" u="none" strike="noStrike" dirty="0">
                          <a:effectLst/>
                        </a:rPr>
                        <a:t> und </a:t>
                      </a:r>
                      <a:r>
                        <a:rPr lang="en-US" sz="1300" u="none" strike="noStrike" dirty="0" err="1">
                          <a:effectLst/>
                        </a:rPr>
                        <a:t>andere</a:t>
                      </a:r>
                      <a:r>
                        <a:rPr lang="en-US" sz="1300" u="none" strike="noStrike" dirty="0">
                          <a:effectLst/>
                        </a:rPr>
                        <a:t> Dementias</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1.992.000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3,5%</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5"/>
                  </a:ext>
                </a:extLst>
              </a:tr>
              <a:tr h="169119">
                <a:tc>
                  <a:txBody>
                    <a:bodyPr/>
                    <a:lstStyle/>
                    <a:p>
                      <a:pPr algn="r" fontAlgn="b"/>
                      <a:r>
                        <a:rPr lang="en-US" sz="1300" u="none" strike="noStrike">
                          <a:effectLst/>
                        </a:rPr>
                        <a:t>6</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Luftröhren</a:t>
                      </a:r>
                      <a:r>
                        <a:rPr lang="en-US" sz="1300" u="none" strike="noStrike" dirty="0">
                          <a:effectLst/>
                        </a:rPr>
                        <a:t>-, Bronchial-, </a:t>
                      </a:r>
                      <a:r>
                        <a:rPr lang="en-US" sz="1300" u="none" strike="noStrike" dirty="0" err="1">
                          <a:effectLst/>
                        </a:rPr>
                        <a:t>Lungenkrebs</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1.708.000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3,0%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6"/>
                  </a:ext>
                </a:extLst>
              </a:tr>
              <a:tr h="169119">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a:effectLst/>
                        </a:rPr>
                        <a:t>Diabetes mellitus</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1.599.000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2,8%</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7"/>
                  </a:ext>
                </a:extLst>
              </a:tr>
              <a:tr h="169119">
                <a:tc>
                  <a:txBody>
                    <a:bodyPr/>
                    <a:lstStyle/>
                    <a:p>
                      <a:pPr algn="r" fontAlgn="b"/>
                      <a:r>
                        <a:rPr lang="en-US" sz="1300" u="none" strike="noStrike">
                          <a:effectLst/>
                        </a:rPr>
                        <a:t>8</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Verkehrsunfall</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1.402.000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2,5%</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8"/>
                  </a:ext>
                </a:extLst>
              </a:tr>
              <a:tr h="169119">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Durchfallerkrankungen</a:t>
                      </a:r>
                      <a:r>
                        <a:rPr lang="en-US" sz="1300" u="none" strike="noStrike" dirty="0">
                          <a:effectLst/>
                        </a:rPr>
                        <a:t> (Cholera, Typhus, Ruhr)</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1.383.000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2,4%</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9"/>
                  </a:ext>
                </a:extLst>
              </a:tr>
              <a:tr h="169119">
                <a:tc>
                  <a:txBody>
                    <a:bodyPr/>
                    <a:lstStyle/>
                    <a:p>
                      <a:pPr algn="r" fontAlgn="b"/>
                      <a:r>
                        <a:rPr lang="en-US" sz="1300" u="none" strike="noStrike">
                          <a:effectLst/>
                        </a:rPr>
                        <a:t>10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Tuberkulose</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1.293.000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2,3%</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0"/>
                  </a:ext>
                </a:extLst>
              </a:tr>
              <a:tr h="169119">
                <a:tc>
                  <a:txBody>
                    <a:bodyPr/>
                    <a:lstStyle/>
                    <a:p>
                      <a:pPr algn="r" fontAlgn="b"/>
                      <a:r>
                        <a:rPr lang="en-US" sz="1300" u="none" strike="noStrike">
                          <a:effectLst/>
                        </a:rPr>
                        <a:t>11</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Leberzirrhose</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1.254.000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2,2%</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1"/>
                  </a:ext>
                </a:extLst>
              </a:tr>
              <a:tr h="169119">
                <a:tc>
                  <a:txBody>
                    <a:bodyPr/>
                    <a:lstStyle/>
                    <a:p>
                      <a:pPr algn="r" fontAlgn="b"/>
                      <a:r>
                        <a:rPr lang="en-US" sz="1300" u="none" strike="noStrike">
                          <a:effectLst/>
                        </a:rPr>
                        <a:t>12</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Nierenerkrankungen</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1.180.000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2,1%</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2"/>
                  </a:ext>
                </a:extLst>
              </a:tr>
              <a:tr h="169119">
                <a:tc>
                  <a:txBody>
                    <a:bodyPr/>
                    <a:lstStyle/>
                    <a:p>
                      <a:pPr algn="r" fontAlgn="b"/>
                      <a:r>
                        <a:rPr lang="en-US" sz="1300" u="none" strike="noStrike">
                          <a:effectLst/>
                        </a:rPr>
                        <a:t>13</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Komplikationen</a:t>
                      </a:r>
                      <a:r>
                        <a:rPr lang="en-US" sz="1300" u="none" strike="noStrike" dirty="0">
                          <a:effectLst/>
                        </a:rPr>
                        <a:t> </a:t>
                      </a:r>
                      <a:r>
                        <a:rPr lang="en-US" sz="1300" u="none" strike="noStrike" dirty="0" err="1">
                          <a:effectLst/>
                        </a:rPr>
                        <a:t>einer</a:t>
                      </a:r>
                      <a:r>
                        <a:rPr lang="en-US" sz="1300" u="none" strike="noStrike" dirty="0">
                          <a:effectLst/>
                        </a:rPr>
                        <a:t> </a:t>
                      </a:r>
                      <a:r>
                        <a:rPr lang="en-US" sz="1300" u="none" strike="noStrike" dirty="0" err="1">
                          <a:effectLst/>
                        </a:rPr>
                        <a:t>Frühgeburt</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1.013.000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1,8%</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3"/>
                  </a:ext>
                </a:extLst>
              </a:tr>
              <a:tr h="169119">
                <a:tc>
                  <a:txBody>
                    <a:bodyPr/>
                    <a:lstStyle/>
                    <a:p>
                      <a:pPr algn="r" fontAlgn="b"/>
                      <a:r>
                        <a:rPr lang="en-US" sz="1300" u="none" strike="noStrike">
                          <a:effectLst/>
                        </a:rPr>
                        <a:t>14</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a:effectLst/>
                        </a:rPr>
                        <a:t>HIV/AIDS</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1.012.000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1,8%</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4"/>
                  </a:ext>
                </a:extLst>
              </a:tr>
              <a:tr h="169119">
                <a:tc>
                  <a:txBody>
                    <a:bodyPr/>
                    <a:lstStyle/>
                    <a:p>
                      <a:pPr algn="r" fontAlgn="b"/>
                      <a:r>
                        <a:rPr lang="en-US" sz="1300" u="none" strike="noStrike">
                          <a:effectLst/>
                        </a:rPr>
                        <a:t>15</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Hypertonische</a:t>
                      </a:r>
                      <a:r>
                        <a:rPr lang="en-US" sz="1300" u="none" strike="noStrike" dirty="0">
                          <a:effectLst/>
                        </a:rPr>
                        <a:t> </a:t>
                      </a:r>
                      <a:r>
                        <a:rPr lang="en-US" sz="1300" u="none" strike="noStrike" dirty="0" err="1">
                          <a:effectLst/>
                        </a:rPr>
                        <a:t>Herzerkrankung</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898.000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1,6%</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5"/>
                  </a:ext>
                </a:extLst>
              </a:tr>
              <a:tr h="169119">
                <a:tc>
                  <a:txBody>
                    <a:bodyPr/>
                    <a:lstStyle/>
                    <a:p>
                      <a:pPr algn="r" fontAlgn="b"/>
                      <a:r>
                        <a:rPr lang="en-US" sz="1300" u="none" strike="noStrike">
                          <a:effectLst/>
                        </a:rPr>
                        <a:t>16</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Leberkrebs</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830.000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dirty="0">
                          <a:effectLst/>
                        </a:rPr>
                        <a:t>1,5%</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6"/>
                  </a:ext>
                </a:extLst>
              </a:tr>
              <a:tr h="169119">
                <a:tc>
                  <a:txBody>
                    <a:bodyPr/>
                    <a:lstStyle/>
                    <a:p>
                      <a:pPr algn="r" fontAlgn="b"/>
                      <a:r>
                        <a:rPr lang="en-US" sz="1300" u="none" strike="noStrike">
                          <a:effectLst/>
                        </a:rPr>
                        <a:t>17</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Analkrebs</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794.000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1,4%</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7"/>
                  </a:ext>
                </a:extLst>
              </a:tr>
              <a:tr h="169119">
                <a:tc>
                  <a:txBody>
                    <a:bodyPr/>
                    <a:lstStyle/>
                    <a:p>
                      <a:pPr algn="r" fontAlgn="b"/>
                      <a:r>
                        <a:rPr lang="en-US" sz="1300" u="none" strike="noStrike">
                          <a:effectLst/>
                        </a:rPr>
                        <a:t>18</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Selbstverletzung</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dirty="0">
                          <a:effectLst/>
                        </a:rPr>
                        <a:t>793.000</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1,4%</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8"/>
                  </a:ext>
                </a:extLst>
              </a:tr>
              <a:tr h="169119">
                <a:tc>
                  <a:txBody>
                    <a:bodyPr/>
                    <a:lstStyle/>
                    <a:p>
                      <a:pPr algn="r" fontAlgn="b"/>
                      <a:r>
                        <a:rPr lang="en-US" sz="1300" u="none" strike="noStrike">
                          <a:effectLst/>
                        </a:rPr>
                        <a:t>19</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Magenkrebs</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dirty="0">
                          <a:effectLst/>
                        </a:rPr>
                        <a:t>760.000</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1,3%</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19"/>
                  </a:ext>
                </a:extLst>
              </a:tr>
              <a:tr h="169119">
                <a:tc>
                  <a:txBody>
                    <a:bodyPr/>
                    <a:lstStyle/>
                    <a:p>
                      <a:pPr algn="r" fontAlgn="b"/>
                      <a:r>
                        <a:rPr lang="en-US" sz="1300" u="none" strike="noStrike">
                          <a:effectLst/>
                        </a:rPr>
                        <a:t>20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a:effectLst/>
                        </a:rPr>
                        <a:t>Tod </a:t>
                      </a:r>
                      <a:r>
                        <a:rPr lang="en-US" sz="1300" u="none" strike="noStrike" dirty="0" err="1">
                          <a:effectLst/>
                        </a:rPr>
                        <a:t>bei</a:t>
                      </a:r>
                      <a:r>
                        <a:rPr lang="en-US" sz="1300" u="none" strike="noStrike" dirty="0">
                          <a:effectLst/>
                        </a:rPr>
                        <a:t> der </a:t>
                      </a:r>
                      <a:r>
                        <a:rPr lang="en-US" sz="1300" u="none" strike="noStrike" dirty="0" err="1">
                          <a:effectLst/>
                        </a:rPr>
                        <a:t>Geburt</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dirty="0">
                          <a:effectLst/>
                        </a:rPr>
                        <a:t>679.000</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1,2%</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20"/>
                  </a:ext>
                </a:extLst>
              </a:tr>
              <a:tr h="169119">
                <a:tc>
                  <a:txBody>
                    <a:bodyPr/>
                    <a:lstStyle/>
                    <a:p>
                      <a:pPr algn="r" fontAlgn="b"/>
                      <a:r>
                        <a:rPr lang="en-US" sz="1300" u="none" strike="noStrike" dirty="0">
                          <a:effectLst/>
                        </a:rPr>
                        <a:t>21</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tc>
                  <a:txBody>
                    <a:bodyPr/>
                    <a:lstStyle/>
                    <a:p>
                      <a:pPr algn="l" fontAlgn="b"/>
                      <a:r>
                        <a:rPr lang="en-US" sz="1300" u="none" strike="noStrike" dirty="0">
                          <a:effectLst/>
                        </a:rPr>
                        <a:t>COVID-19 (Stand 22.7.2020)</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tc>
                  <a:txBody>
                    <a:bodyPr/>
                    <a:lstStyle/>
                    <a:p>
                      <a:pPr algn="r" fontAlgn="b"/>
                      <a:r>
                        <a:rPr lang="en-US" sz="1300" u="none" strike="noStrike" dirty="0">
                          <a:effectLst/>
                        </a:rPr>
                        <a:t>616.550</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tc>
                  <a:txBody>
                    <a:bodyPr/>
                    <a:lstStyle/>
                    <a:p>
                      <a:pPr algn="r" fontAlgn="b"/>
                      <a:r>
                        <a:rPr lang="en-US" sz="1300" u="none" strike="noStrike" dirty="0">
                          <a:effectLst/>
                        </a:rPr>
                        <a:t>1,1%</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50000"/>
                      </a:srgbClr>
                    </a:solidFill>
                  </a:tcPr>
                </a:tc>
                <a:extLst>
                  <a:ext uri="{0D108BD9-81ED-4DB2-BD59-A6C34878D82A}">
                    <a16:rowId xmlns:a16="http://schemas.microsoft.com/office/drawing/2014/main" val="10021"/>
                  </a:ext>
                </a:extLst>
              </a:tr>
              <a:tr h="169119">
                <a:tc>
                  <a:txBody>
                    <a:bodyPr/>
                    <a:lstStyle/>
                    <a:p>
                      <a:pPr algn="l" fontAlgn="b"/>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sonstige</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dirty="0">
                          <a:effectLst/>
                        </a:rPr>
                        <a:t>17.071.000</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dirty="0">
                          <a:effectLst/>
                        </a:rPr>
                        <a:t>30,0%</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22"/>
                  </a:ext>
                </a:extLst>
              </a:tr>
              <a:tr h="169119">
                <a:tc>
                  <a:txBody>
                    <a:bodyPr/>
                    <a:lstStyle/>
                    <a:p>
                      <a:pPr algn="l" fontAlgn="b"/>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l" fontAlgn="b"/>
                      <a:r>
                        <a:rPr lang="en-US" sz="1300" u="none" strike="noStrike" dirty="0" err="1">
                          <a:effectLst/>
                        </a:rPr>
                        <a:t>Insgesamt</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a:effectLst/>
                        </a:rPr>
                        <a:t>56.874.000</a:t>
                      </a:r>
                      <a:endParaRPr lang="en-US" sz="1300" b="0" i="0" u="none" strike="noStrike">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r" fontAlgn="b"/>
                      <a:r>
                        <a:rPr lang="en-US" sz="1300" u="none" strike="noStrike" dirty="0">
                          <a:effectLst/>
                        </a:rPr>
                        <a:t>100,0%</a:t>
                      </a:r>
                      <a:endParaRPr lang="en-US" sz="1300" b="0" i="0" u="none" strike="noStrike" dirty="0">
                        <a:solidFill>
                          <a:srgbClr val="000000"/>
                        </a:solidFill>
                        <a:effectLst/>
                        <a:latin typeface="Calibri" panose="020F0502020204030204" pitchFamily="34" charset="0"/>
                      </a:endParaRPr>
                    </a:p>
                  </a:txBody>
                  <a:tcPr marL="8456" marR="8456" marT="84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23"/>
                  </a:ext>
                </a:extLst>
              </a:tr>
            </a:tbl>
          </a:graphicData>
        </a:graphic>
      </p:graphicFrame>
      <p:graphicFrame>
        <p:nvGraphicFramePr>
          <p:cNvPr id="11" name="Diagramm 10"/>
          <p:cNvGraphicFramePr>
            <a:graphicFrameLocks/>
          </p:cNvGraphicFramePr>
          <p:nvPr>
            <p:extLst>
              <p:ext uri="{D42A27DB-BD31-4B8C-83A1-F6EECF244321}">
                <p14:modId xmlns:p14="http://schemas.microsoft.com/office/powerpoint/2010/main" val="4253215809"/>
              </p:ext>
            </p:extLst>
          </p:nvPr>
        </p:nvGraphicFramePr>
        <p:xfrm>
          <a:off x="4610100" y="6616699"/>
          <a:ext cx="2260600" cy="2313693"/>
        </p:xfrm>
        <a:graphic>
          <a:graphicData uri="http://schemas.openxmlformats.org/drawingml/2006/chart">
            <c:chart xmlns:c="http://schemas.openxmlformats.org/drawingml/2006/chart" xmlns:r="http://schemas.openxmlformats.org/officeDocument/2006/relationships" r:id="rId3"/>
          </a:graphicData>
        </a:graphic>
      </p:graphicFrame>
      <p:sp>
        <p:nvSpPr>
          <p:cNvPr id="3" name="Rechteck 2"/>
          <p:cNvSpPr/>
          <p:nvPr/>
        </p:nvSpPr>
        <p:spPr>
          <a:xfrm>
            <a:off x="462366" y="6449013"/>
            <a:ext cx="4147734" cy="2585323"/>
          </a:xfrm>
          <a:prstGeom prst="rect">
            <a:avLst/>
          </a:prstGeom>
        </p:spPr>
        <p:txBody>
          <a:bodyPr wrap="square">
            <a:spAutoFit/>
          </a:bodyPr>
          <a:lstStyle/>
          <a:p>
            <a:pPr algn="just" fontAlgn="auto">
              <a:spcBef>
                <a:spcPts val="0"/>
              </a:spcBef>
              <a:spcAft>
                <a:spcPts val="0"/>
              </a:spcAft>
              <a:defRPr/>
            </a:pPr>
            <a:r>
              <a:rPr lang="de-DE" dirty="0"/>
              <a:t>Bedenkt man das 30% der COVID-19 Toten auch Diabetes und/oder Herzkrank waren könnte man diese auch dort einsortieren. Mit der gewählten Art der Zählweise könnte COVID-19 bis zum Ende der Pandemie in die Größenordnung von Tuberkulose vorstoßen. Hunger</a:t>
            </a:r>
            <a:r>
              <a:rPr lang="de-DE" baseline="30000" dirty="0"/>
              <a:t>O2</a:t>
            </a:r>
            <a:r>
              <a:rPr lang="de-DE" dirty="0"/>
              <a:t>, Rauchen</a:t>
            </a:r>
            <a:r>
              <a:rPr lang="de-DE" baseline="30000" dirty="0"/>
              <a:t>O3</a:t>
            </a:r>
            <a:r>
              <a:rPr lang="de-DE" dirty="0"/>
              <a:t> und Alkohol</a:t>
            </a:r>
            <a:r>
              <a:rPr lang="de-DE" baseline="30000" dirty="0"/>
              <a:t>O4</a:t>
            </a:r>
            <a:r>
              <a:rPr lang="de-DE" dirty="0"/>
              <a:t> begünstigen Todesfällen wie die Grafik zeigt.</a:t>
            </a:r>
          </a:p>
        </p:txBody>
      </p:sp>
    </p:spTree>
    <p:extLst>
      <p:ext uri="{BB962C8B-B14F-4D97-AF65-F5344CB8AC3E}">
        <p14:creationId xmlns:p14="http://schemas.microsoft.com/office/powerpoint/2010/main" val="118802661"/>
      </p:ext>
    </p:extLst>
  </p:cSld>
  <p:clrMapOvr>
    <a:masterClrMapping/>
  </p:clrMapOvr>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17504</Words>
  <Application>Microsoft Office PowerPoint</Application>
  <PresentationFormat>Benutzerdefiniert</PresentationFormat>
  <Paragraphs>2325</Paragraphs>
  <Slides>63</Slides>
  <Notes>53</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63</vt:i4>
      </vt:variant>
    </vt:vector>
  </HeadingPairs>
  <TitlesOfParts>
    <vt:vector size="68" baseType="lpstr">
      <vt:lpstr>Arial</vt:lpstr>
      <vt:lpstr>Calibri</vt:lpstr>
      <vt:lpstr>Calibri Light</vt:lpstr>
      <vt:lpstr>Times New Roman</vt:lpstr>
      <vt:lpstr>Standard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2020-07-31T10:23:20Z</dcterms:created>
  <dcterms:modified xsi:type="dcterms:W3CDTF">2020-07-31T11:51:10Z</dcterms:modified>
</cp:coreProperties>
</file>